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charts/style6.xml" ContentType="application/vnd.ms-office.chartstyle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charts/colors3.xml" ContentType="application/vnd.ms-office.chartcolorstyle+xml"/>
  <Override PartName="/ppt/charts/chart6.xml" ContentType="application/vnd.openxmlformats-officedocument.drawingml.chart+xml"/>
  <Override PartName="/ppt/charts/colors6.xml" ContentType="application/vnd.ms-office.chartcolorstyle+xml"/>
  <Override PartName="/ppt/charts/style3.xml" ContentType="application/vnd.ms-office.chartstyle+xml"/>
  <Override PartName="/ppt/charts/colors5.xml" ContentType="application/vnd.ms-office.chartcolorstyle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charts/style5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69" r:id="rId3"/>
    <p:sldId id="272" r:id="rId4"/>
    <p:sldId id="270" r:id="rId5"/>
    <p:sldId id="259" r:id="rId6"/>
    <p:sldId id="260" r:id="rId7"/>
    <p:sldId id="258" r:id="rId8"/>
    <p:sldId id="257" r:id="rId9"/>
    <p:sldId id="262" r:id="rId10"/>
    <p:sldId id="268" r:id="rId11"/>
    <p:sldId id="261" r:id="rId12"/>
    <p:sldId id="271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%20Drive\Files\RSCCD\PMO\2019-20%20December%20Mid%20Year%20ITS%20Projects%20Repo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%20Drive\Files\RSCCD\PMO\2019-20%20December%20Mid%20Year%20ITS%20Projects%20Repor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%20Drive\Files\RSCCD\PMO\Network%20Team%20Mid%20Year%20Project%20Repor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%20Drive\Files\RSCCD\PMO\Network%20Team%20Mid%20Year%20Project%20Repor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%20Drive\Files\RSCCD\PMO\2019-20%20December%20Mid%20Year%20ITS%20Projects%20Repor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%20Drive\Files\RSCCD\PMO\WebHelpDesk%20Tickets%20Closed%20Since%207-1-201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Projects by</a:t>
            </a:r>
            <a:r>
              <a:rPr lang="en-US" baseline="0" dirty="0"/>
              <a:t> District Wide Initiatives</a:t>
            </a:r>
            <a:endParaRPr lang="en-US" dirty="0"/>
          </a:p>
        </c:rich>
      </c:tx>
      <c:layout>
        <c:manualLayout>
          <c:xMode val="edge"/>
          <c:yMode val="edge"/>
          <c:x val="0.5920795794207302"/>
          <c:y val="6.38434883596454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1"/>
          <c:order val="0"/>
          <c:tx>
            <c:strRef>
              <c:f>'Total ITS Projects PIE Chart'!$B$1</c:f>
              <c:strCache>
                <c:ptCount val="1"/>
                <c:pt idx="0">
                  <c:v>Number of Projects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1-1A7F-438D-8A0C-9FBF265C712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3-1A7F-438D-8A0C-9FBF265C712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5-1A7F-438D-8A0C-9FBF265C712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7-1A7F-438D-8A0C-9FBF265C712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9-1A7F-438D-8A0C-9FBF265C712E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B-1A7F-438D-8A0C-9FBF265C712E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D-1A7F-438D-8A0C-9FBF265C712E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F-1A7F-438D-8A0C-9FBF265C712E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11-1A7F-438D-8A0C-9FBF265C712E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13-1A7F-438D-8A0C-9FBF265C712E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15-1A7F-438D-8A0C-9FBF265C712E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17-1A7F-438D-8A0C-9FBF265C712E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19-1A7F-438D-8A0C-9FBF265C712E}"/>
              </c:ext>
            </c:extLst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1B-1A7F-438D-8A0C-9FBF265C712E}"/>
              </c:ext>
            </c:extLst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1D-1A7F-438D-8A0C-9FBF265C712E}"/>
              </c:ext>
            </c:extLst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1F-1A7F-438D-8A0C-9FBF265C712E}"/>
              </c:ext>
            </c:extLst>
          </c:dPt>
          <c:dPt>
            <c:idx val="16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21-1A7F-438D-8A0C-9FBF265C712E}"/>
              </c:ext>
            </c:extLst>
          </c:dPt>
          <c:dPt>
            <c:idx val="17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23-1A7F-438D-8A0C-9FBF265C712E}"/>
              </c:ext>
            </c:extLst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25-1A7F-438D-8A0C-9FBF265C71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'Total ITS Projects PIE Chart'!$A$2:$A$20</c:f>
              <c:strCache>
                <c:ptCount val="19"/>
                <c:pt idx="0">
                  <c:v>Improve Enrollment Management </c:v>
                </c:pt>
                <c:pt idx="1">
                  <c:v>Implement OEI </c:v>
                </c:pt>
                <c:pt idx="2">
                  <c:v>Improve Data Quality </c:v>
                </c:pt>
                <c:pt idx="3">
                  <c:v>Optimize Student Onboarding </c:v>
                </c:pt>
                <c:pt idx="4">
                  <c:v>Utilize Hardware Replacement Cycles </c:v>
                </c:pt>
                <c:pt idx="5">
                  <c:v>Utilize Software Replacement Cycles </c:v>
                </c:pt>
                <c:pt idx="6">
                  <c:v>Establish Colleague Patch Cycles </c:v>
                </c:pt>
                <c:pt idx="7">
                  <c:v>Standardize on ECM </c:v>
                </c:pt>
                <c:pt idx="8">
                  <c:v>Assess SharePoint Gaps </c:v>
                </c:pt>
                <c:pt idx="9">
                  <c:v>Optimize Guided Pathways </c:v>
                </c:pt>
                <c:pt idx="10">
                  <c:v>Implement Security Solutions </c:v>
                </c:pt>
                <c:pt idx="11">
                  <c:v>Support DR and BC </c:v>
                </c:pt>
                <c:pt idx="12">
                  <c:v>Develop SOPs </c:v>
                </c:pt>
                <c:pt idx="13">
                  <c:v>Improve District Mobile Experience </c:v>
                </c:pt>
                <c:pt idx="14">
                  <c:v>Provide Business Process Documentation </c:v>
                </c:pt>
                <c:pt idx="15">
                  <c:v>Cybersecurity Awareness Training </c:v>
                </c:pt>
                <c:pt idx="16">
                  <c:v>Develop Training Materials </c:v>
                </c:pt>
                <c:pt idx="17">
                  <c:v>Improve Accessibility </c:v>
                </c:pt>
                <c:pt idx="18">
                  <c:v>Foster Off the Shelf Product Adoption </c:v>
                </c:pt>
              </c:strCache>
            </c:strRef>
          </c:cat>
          <c:val>
            <c:numRef>
              <c:f>'Total ITS Projects PIE Chart'!$B$2:$B$20</c:f>
              <c:numCache>
                <c:formatCode>General</c:formatCode>
                <c:ptCount val="19"/>
                <c:pt idx="0">
                  <c:v>5</c:v>
                </c:pt>
                <c:pt idx="1">
                  <c:v>22</c:v>
                </c:pt>
                <c:pt idx="2">
                  <c:v>46</c:v>
                </c:pt>
                <c:pt idx="3">
                  <c:v>1</c:v>
                </c:pt>
                <c:pt idx="4">
                  <c:v>37</c:v>
                </c:pt>
                <c:pt idx="5">
                  <c:v>40</c:v>
                </c:pt>
                <c:pt idx="6">
                  <c:v>1</c:v>
                </c:pt>
                <c:pt idx="7">
                  <c:v>2</c:v>
                </c:pt>
                <c:pt idx="8">
                  <c:v>10</c:v>
                </c:pt>
                <c:pt idx="9">
                  <c:v>1</c:v>
                </c:pt>
                <c:pt idx="10">
                  <c:v>5</c:v>
                </c:pt>
                <c:pt idx="11">
                  <c:v>2</c:v>
                </c:pt>
                <c:pt idx="12">
                  <c:v>2</c:v>
                </c:pt>
                <c:pt idx="13">
                  <c:v>8</c:v>
                </c:pt>
                <c:pt idx="14">
                  <c:v>8</c:v>
                </c:pt>
                <c:pt idx="15">
                  <c:v>1</c:v>
                </c:pt>
                <c:pt idx="16">
                  <c:v>6</c:v>
                </c:pt>
                <c:pt idx="17">
                  <c:v>8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1A7F-438D-8A0C-9FBF265C712E}"/>
            </c:ext>
          </c:extLst>
        </c:ser>
        <c:ser>
          <c:idx val="0"/>
          <c:order val="1"/>
          <c:tx>
            <c:strRef>
              <c:f>'Total ITS Projects PIE Chart'!$B$1</c:f>
              <c:strCache>
                <c:ptCount val="1"/>
                <c:pt idx="0">
                  <c:v>Number of Projects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28-1A7F-438D-8A0C-9FBF265C712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2A-1A7F-438D-8A0C-9FBF265C712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2C-1A7F-438D-8A0C-9FBF265C712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2E-1A7F-438D-8A0C-9FBF265C712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30-1A7F-438D-8A0C-9FBF265C712E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32-1A7F-438D-8A0C-9FBF265C712E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34-1A7F-438D-8A0C-9FBF265C712E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36-1A7F-438D-8A0C-9FBF265C712E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38-1A7F-438D-8A0C-9FBF265C712E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3A-1A7F-438D-8A0C-9FBF265C712E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3C-1A7F-438D-8A0C-9FBF265C712E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3E-1A7F-438D-8A0C-9FBF265C712E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40-1A7F-438D-8A0C-9FBF265C712E}"/>
              </c:ext>
            </c:extLst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42-1A7F-438D-8A0C-9FBF265C712E}"/>
              </c:ext>
            </c:extLst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44-1A7F-438D-8A0C-9FBF265C712E}"/>
              </c:ext>
            </c:extLst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46-1A7F-438D-8A0C-9FBF265C712E}"/>
              </c:ext>
            </c:extLst>
          </c:dPt>
          <c:dPt>
            <c:idx val="16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48-1A7F-438D-8A0C-9FBF265C712E}"/>
              </c:ext>
            </c:extLst>
          </c:dPt>
          <c:dPt>
            <c:idx val="17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4A-1A7F-438D-8A0C-9FBF265C712E}"/>
              </c:ext>
            </c:extLst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4C-1A7F-438D-8A0C-9FBF265C71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'Total ITS Projects PIE Chart'!$A$2:$A$20</c:f>
              <c:strCache>
                <c:ptCount val="19"/>
                <c:pt idx="0">
                  <c:v>Improve Enrollment Management </c:v>
                </c:pt>
                <c:pt idx="1">
                  <c:v>Implement OEI </c:v>
                </c:pt>
                <c:pt idx="2">
                  <c:v>Improve Data Quality </c:v>
                </c:pt>
                <c:pt idx="3">
                  <c:v>Optimize Student Onboarding </c:v>
                </c:pt>
                <c:pt idx="4">
                  <c:v>Utilize Hardware Replacement Cycles </c:v>
                </c:pt>
                <c:pt idx="5">
                  <c:v>Utilize Software Replacement Cycles </c:v>
                </c:pt>
                <c:pt idx="6">
                  <c:v>Establish Colleague Patch Cycles </c:v>
                </c:pt>
                <c:pt idx="7">
                  <c:v>Standardize on ECM </c:v>
                </c:pt>
                <c:pt idx="8">
                  <c:v>Assess SharePoint Gaps </c:v>
                </c:pt>
                <c:pt idx="9">
                  <c:v>Optimize Guided Pathways </c:v>
                </c:pt>
                <c:pt idx="10">
                  <c:v>Implement Security Solutions </c:v>
                </c:pt>
                <c:pt idx="11">
                  <c:v>Support DR and BC </c:v>
                </c:pt>
                <c:pt idx="12">
                  <c:v>Develop SOPs </c:v>
                </c:pt>
                <c:pt idx="13">
                  <c:v>Improve District Mobile Experience </c:v>
                </c:pt>
                <c:pt idx="14">
                  <c:v>Provide Business Process Documentation </c:v>
                </c:pt>
                <c:pt idx="15">
                  <c:v>Cybersecurity Awareness Training </c:v>
                </c:pt>
                <c:pt idx="16">
                  <c:v>Develop Training Materials </c:v>
                </c:pt>
                <c:pt idx="17">
                  <c:v>Improve Accessibility </c:v>
                </c:pt>
                <c:pt idx="18">
                  <c:v>Foster Off the Shelf Product Adoption </c:v>
                </c:pt>
              </c:strCache>
            </c:strRef>
          </c:cat>
          <c:val>
            <c:numRef>
              <c:f>'Total ITS Projects PIE Chart'!$B$2:$B$20</c:f>
              <c:numCache>
                <c:formatCode>General</c:formatCode>
                <c:ptCount val="19"/>
                <c:pt idx="0">
                  <c:v>5</c:v>
                </c:pt>
                <c:pt idx="1">
                  <c:v>22</c:v>
                </c:pt>
                <c:pt idx="2">
                  <c:v>46</c:v>
                </c:pt>
                <c:pt idx="3">
                  <c:v>1</c:v>
                </c:pt>
                <c:pt idx="4">
                  <c:v>37</c:v>
                </c:pt>
                <c:pt idx="5">
                  <c:v>40</c:v>
                </c:pt>
                <c:pt idx="6">
                  <c:v>1</c:v>
                </c:pt>
                <c:pt idx="7">
                  <c:v>2</c:v>
                </c:pt>
                <c:pt idx="8">
                  <c:v>10</c:v>
                </c:pt>
                <c:pt idx="9">
                  <c:v>1</c:v>
                </c:pt>
                <c:pt idx="10">
                  <c:v>5</c:v>
                </c:pt>
                <c:pt idx="11">
                  <c:v>2</c:v>
                </c:pt>
                <c:pt idx="12">
                  <c:v>2</c:v>
                </c:pt>
                <c:pt idx="13">
                  <c:v>8</c:v>
                </c:pt>
                <c:pt idx="14">
                  <c:v>8</c:v>
                </c:pt>
                <c:pt idx="15">
                  <c:v>1</c:v>
                </c:pt>
                <c:pt idx="16">
                  <c:v>6</c:v>
                </c:pt>
                <c:pt idx="17">
                  <c:v>8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D-1A7F-438D-8A0C-9FBF265C712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847312440726153"/>
          <c:y val="0.16476512640955515"/>
          <c:w val="0.26436111663589246"/>
          <c:h val="0.737324970713110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District Wide Initiatives</a:t>
            </a:r>
          </a:p>
        </c:rich>
      </c:tx>
      <c:layout>
        <c:manualLayout>
          <c:xMode val="edge"/>
          <c:yMode val="edge"/>
          <c:x val="0.67458406500998225"/>
          <c:y val="8.62464755936467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659868940210441E-2"/>
          <c:y val="0.10258730137889409"/>
          <c:w val="0.63930671975576514"/>
          <c:h val="0.8115128127696805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BF7C-4BE6-B9B0-05957A18C96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BF7C-4BE6-B9B0-05957A18C96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BF7C-4BE6-B9B0-05957A18C961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4000"/>
                    </a:schemeClr>
                  </a:gs>
                  <a:gs pos="100000">
                    <a:schemeClr val="accent4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BF7C-4BE6-B9B0-05957A18C961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8000"/>
                      <a:lumMod val="114000"/>
                    </a:schemeClr>
                  </a:gs>
                  <a:gs pos="100000">
                    <a:schemeClr val="accent5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BF7C-4BE6-B9B0-05957A18C961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8000"/>
                      <a:lumMod val="114000"/>
                    </a:schemeClr>
                  </a:gs>
                  <a:gs pos="100000">
                    <a:schemeClr val="accent6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BF7C-4BE6-B9B0-05957A18C961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8000"/>
                      <a:lumMod val="114000"/>
                    </a:schemeClr>
                  </a:gs>
                  <a:gs pos="100000">
                    <a:schemeClr val="accent1">
                      <a:lumMod val="60000"/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BF7C-4BE6-B9B0-05957A18C961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8000"/>
                      <a:lumMod val="114000"/>
                    </a:schemeClr>
                  </a:gs>
                  <a:gs pos="100000">
                    <a:schemeClr val="accent2">
                      <a:lumMod val="60000"/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BF7C-4BE6-B9B0-05957A18C961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8000"/>
                      <a:lumMod val="114000"/>
                    </a:schemeClr>
                  </a:gs>
                  <a:gs pos="100000">
                    <a:schemeClr val="accent3">
                      <a:lumMod val="60000"/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1-BF7C-4BE6-B9B0-05957A18C961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98000"/>
                      <a:lumMod val="114000"/>
                    </a:schemeClr>
                  </a:gs>
                  <a:gs pos="100000">
                    <a:schemeClr val="accent4">
                      <a:lumMod val="60000"/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3-BF7C-4BE6-B9B0-05957A18C961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98000"/>
                      <a:lumMod val="114000"/>
                    </a:schemeClr>
                  </a:gs>
                  <a:gs pos="100000">
                    <a:schemeClr val="accent5">
                      <a:lumMod val="60000"/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5-BF7C-4BE6-B9B0-05957A18C961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98000"/>
                      <a:lumMod val="114000"/>
                    </a:schemeClr>
                  </a:gs>
                  <a:gs pos="100000">
                    <a:schemeClr val="accent6">
                      <a:lumMod val="60000"/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7-BF7C-4BE6-B9B0-05957A18C961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98000"/>
                      <a:lumMod val="114000"/>
                    </a:schemeClr>
                  </a:gs>
                  <a:gs pos="100000">
                    <a:schemeClr val="accent1">
                      <a:lumMod val="80000"/>
                      <a:lumOff val="20000"/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9-BF7C-4BE6-B9B0-05957A18C9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'Pie Chart Data'!$A$2:$A$14</c:f>
              <c:strCache>
                <c:ptCount val="13"/>
                <c:pt idx="0">
                  <c:v>Improve Enrollment Management </c:v>
                </c:pt>
                <c:pt idx="1">
                  <c:v>Implement OEI </c:v>
                </c:pt>
                <c:pt idx="2">
                  <c:v>Improve Data Quality </c:v>
                </c:pt>
                <c:pt idx="3">
                  <c:v>Optimize Student Onboarding </c:v>
                </c:pt>
                <c:pt idx="4">
                  <c:v>Utilize Hardware Replacement Cycles </c:v>
                </c:pt>
                <c:pt idx="5">
                  <c:v>Utilize Software Replacement Cycles </c:v>
                </c:pt>
                <c:pt idx="6">
                  <c:v>Establish Colleague Patch Cycles </c:v>
                </c:pt>
                <c:pt idx="7">
                  <c:v>Standardize on ECM </c:v>
                </c:pt>
                <c:pt idx="8">
                  <c:v>Support DR and BC </c:v>
                </c:pt>
                <c:pt idx="9">
                  <c:v>Develop SOPs </c:v>
                </c:pt>
                <c:pt idx="10">
                  <c:v>Provide Business Process Documentation </c:v>
                </c:pt>
                <c:pt idx="11">
                  <c:v>Develop Training Materials </c:v>
                </c:pt>
                <c:pt idx="12">
                  <c:v>Foster Off the Shelf Product Adoption </c:v>
                </c:pt>
              </c:strCache>
            </c:strRef>
          </c:cat>
          <c:val>
            <c:numRef>
              <c:f>'Pie Chart Data'!$B$2:$B$14</c:f>
              <c:numCache>
                <c:formatCode>General</c:formatCode>
                <c:ptCount val="13"/>
                <c:pt idx="0">
                  <c:v>5</c:v>
                </c:pt>
                <c:pt idx="1">
                  <c:v>22</c:v>
                </c:pt>
                <c:pt idx="2">
                  <c:v>44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  <c:pt idx="10">
                  <c:v>8</c:v>
                </c:pt>
                <c:pt idx="11">
                  <c:v>4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BF7C-4BE6-B9B0-05957A18C96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Infrastructure</a:t>
            </a:r>
            <a:r>
              <a:rPr lang="en-US" baseline="0"/>
              <a:t> </a:t>
            </a:r>
            <a:r>
              <a:rPr lang="en-US"/>
              <a:t>Projects Completed</a:t>
            </a:r>
          </a:p>
        </c:rich>
      </c:tx>
      <c:layout>
        <c:manualLayout>
          <c:xMode val="edge"/>
          <c:yMode val="edge"/>
          <c:x val="3.1641774976147771E-2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District Wide Initiatives</a:t>
            </a:r>
          </a:p>
        </c:rich>
      </c:tx>
      <c:layout>
        <c:manualLayout>
          <c:xMode val="edge"/>
          <c:yMode val="edge"/>
          <c:x val="0.62355096315586522"/>
          <c:y val="0.189982892261286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638316016295277E-2"/>
          <c:y val="0.15518344241575535"/>
          <c:w val="0.58262794082743707"/>
          <c:h val="0.74261038290600323"/>
        </c:manualLayout>
      </c:layout>
      <c:pie3DChart>
        <c:varyColors val="1"/>
        <c:ser>
          <c:idx val="0"/>
          <c:order val="0"/>
          <c:tx>
            <c:strRef>
              <c:f>'Count and Graph'!$B$1</c:f>
              <c:strCache>
                <c:ptCount val="1"/>
                <c:pt idx="0">
                  <c:v>Number of Projects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3F8C-470A-8474-46C2319E11B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3F8C-470A-8474-46C2319E11B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3F8C-470A-8474-46C2319E11B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4000"/>
                    </a:schemeClr>
                  </a:gs>
                  <a:gs pos="100000">
                    <a:schemeClr val="accent4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3F8C-470A-8474-46C2319E11B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8000"/>
                      <a:lumMod val="114000"/>
                    </a:schemeClr>
                  </a:gs>
                  <a:gs pos="100000">
                    <a:schemeClr val="accent5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3F8C-470A-8474-46C2319E11B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8000"/>
                      <a:lumMod val="114000"/>
                    </a:schemeClr>
                  </a:gs>
                  <a:gs pos="100000">
                    <a:schemeClr val="accent6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3F8C-470A-8474-46C2319E11BF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8000"/>
                      <a:lumMod val="114000"/>
                    </a:schemeClr>
                  </a:gs>
                  <a:gs pos="100000">
                    <a:schemeClr val="accent1">
                      <a:lumMod val="60000"/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3F8C-470A-8474-46C2319E11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'Count and Graph'!$A$2:$A$8</c:f>
              <c:strCache>
                <c:ptCount val="7"/>
                <c:pt idx="0">
                  <c:v>Improve Data Quality </c:v>
                </c:pt>
                <c:pt idx="1">
                  <c:v>Utilize Hardware Replacement Cycles </c:v>
                </c:pt>
                <c:pt idx="2">
                  <c:v>Utilize Software Replacement Cycles </c:v>
                </c:pt>
                <c:pt idx="3">
                  <c:v>Implement Security Solutions </c:v>
                </c:pt>
                <c:pt idx="4">
                  <c:v>Support DR and BC </c:v>
                </c:pt>
                <c:pt idx="5">
                  <c:v>Cybersecurity Awareness Training </c:v>
                </c:pt>
                <c:pt idx="6">
                  <c:v>Develop Training Materials </c:v>
                </c:pt>
              </c:strCache>
            </c:strRef>
          </c:cat>
          <c:val>
            <c:numRef>
              <c:f>'Count and Graph'!$B$2:$B$8</c:f>
              <c:numCache>
                <c:formatCode>General</c:formatCode>
                <c:ptCount val="7"/>
                <c:pt idx="0">
                  <c:v>2</c:v>
                </c:pt>
                <c:pt idx="1">
                  <c:v>35</c:v>
                </c:pt>
                <c:pt idx="2">
                  <c:v>27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F8C-470A-8474-46C2319E11B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District Wide Initiatives</a:t>
            </a:r>
          </a:p>
        </c:rich>
      </c:tx>
      <c:layout>
        <c:manualLayout>
          <c:xMode val="edge"/>
          <c:yMode val="edge"/>
          <c:x val="0.66393660215173245"/>
          <c:y val="0.214397142205099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359060727002065E-2"/>
          <c:y val="0.17868950346022022"/>
          <c:w val="0.58918768180126757"/>
          <c:h val="0.73549995258544776"/>
        </c:manualLayout>
      </c:layout>
      <c:pie3DChart>
        <c:varyColors val="1"/>
        <c:ser>
          <c:idx val="0"/>
          <c:order val="0"/>
          <c:tx>
            <c:strRef>
              <c:f>'Web Count and Graph'!$B$1</c:f>
              <c:strCache>
                <c:ptCount val="1"/>
                <c:pt idx="0">
                  <c:v>Number of Projects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5EA8-4ED9-B1AF-7115934724A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5EA8-4ED9-B1AF-7115934724A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5EA8-4ED9-B1AF-7115934724A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4000"/>
                    </a:schemeClr>
                  </a:gs>
                  <a:gs pos="100000">
                    <a:schemeClr val="accent4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5EA8-4ED9-B1AF-7115934724A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8000"/>
                      <a:lumMod val="114000"/>
                    </a:schemeClr>
                  </a:gs>
                  <a:gs pos="100000">
                    <a:schemeClr val="accent5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5EA8-4ED9-B1AF-7115934724A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8000"/>
                      <a:lumMod val="114000"/>
                    </a:schemeClr>
                  </a:gs>
                  <a:gs pos="100000">
                    <a:schemeClr val="accent6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5EA8-4ED9-B1AF-7115934724A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'Web Count and Graph'!$A$2:$A$7</c:f>
              <c:strCache>
                <c:ptCount val="6"/>
                <c:pt idx="0">
                  <c:v>Utilize Software Replacement Cycles </c:v>
                </c:pt>
                <c:pt idx="1">
                  <c:v>Assess SharePoint Gaps </c:v>
                </c:pt>
                <c:pt idx="2">
                  <c:v>Optimize Guided Pathways </c:v>
                </c:pt>
                <c:pt idx="3">
                  <c:v>Implement Security Solutions </c:v>
                </c:pt>
                <c:pt idx="4">
                  <c:v>Improve District Mobile Experience </c:v>
                </c:pt>
                <c:pt idx="5">
                  <c:v>Improve Accessibility </c:v>
                </c:pt>
              </c:strCache>
            </c:strRef>
          </c:cat>
          <c:val>
            <c:numRef>
              <c:f>'Web Count and Graph'!$B$2:$B$7</c:f>
              <c:numCache>
                <c:formatCode>General</c:formatCode>
                <c:ptCount val="6"/>
                <c:pt idx="0">
                  <c:v>9</c:v>
                </c:pt>
                <c:pt idx="1">
                  <c:v>10</c:v>
                </c:pt>
                <c:pt idx="2">
                  <c:v>1</c:v>
                </c:pt>
                <c:pt idx="3">
                  <c:v>2</c:v>
                </c:pt>
                <c:pt idx="4">
                  <c:v>8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EA8-4ED9-B1AF-7115934724A5}"/>
            </c:ext>
          </c:extLst>
        </c:ser>
        <c:dLbls>
          <c:dLblPos val="bestFit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Total Tickets Closed by Department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097906731053918E-2"/>
          <c:y val="0.19559613165391551"/>
          <c:w val="0.72846650833503679"/>
          <c:h val="0.72542372048079906"/>
        </c:manualLayout>
      </c:layout>
      <c:pie3DChart>
        <c:varyColors val="1"/>
        <c:ser>
          <c:idx val="0"/>
          <c:order val="0"/>
          <c:tx>
            <c:strRef>
              <c:f>Sheet3!$B$1</c:f>
              <c:strCache>
                <c:ptCount val="1"/>
                <c:pt idx="0">
                  <c:v>Total Tickets Closed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0DF4-4A79-A6D4-7FBCAAF2938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0DF4-4A79-A6D4-7FBCAAF2938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0DF4-4A79-A6D4-7FBCAAF2938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4000"/>
                    </a:schemeClr>
                  </a:gs>
                  <a:gs pos="100000">
                    <a:schemeClr val="accent4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0DF4-4A79-A6D4-7FBCAAF29382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8000"/>
                      <a:lumMod val="114000"/>
                    </a:schemeClr>
                  </a:gs>
                  <a:gs pos="100000">
                    <a:schemeClr val="accent5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0DF4-4A79-A6D4-7FBCAAF29382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8000"/>
                      <a:lumMod val="114000"/>
                    </a:schemeClr>
                  </a:gs>
                  <a:gs pos="100000">
                    <a:schemeClr val="accent6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0DF4-4A79-A6D4-7FBCAAF29382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8000"/>
                      <a:lumMod val="114000"/>
                    </a:schemeClr>
                  </a:gs>
                  <a:gs pos="100000">
                    <a:schemeClr val="accent1">
                      <a:lumMod val="60000"/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0DF4-4A79-A6D4-7FBCAAF293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Sheet3!$A$2:$A$8</c:f>
              <c:strCache>
                <c:ptCount val="7"/>
                <c:pt idx="0">
                  <c:v>Apps</c:v>
                </c:pt>
                <c:pt idx="1">
                  <c:v>Helpdesk</c:v>
                </c:pt>
                <c:pt idx="2">
                  <c:v>Network</c:v>
                </c:pt>
                <c:pt idx="3">
                  <c:v>SAC</c:v>
                </c:pt>
                <c:pt idx="4">
                  <c:v>SCC</c:v>
                </c:pt>
                <c:pt idx="5">
                  <c:v>Security</c:v>
                </c:pt>
                <c:pt idx="6">
                  <c:v>Web</c:v>
                </c:pt>
              </c:strCache>
            </c:strRef>
          </c:cat>
          <c:val>
            <c:numRef>
              <c:f>Sheet3!$B$2:$B$8</c:f>
              <c:numCache>
                <c:formatCode>General</c:formatCode>
                <c:ptCount val="7"/>
                <c:pt idx="0">
                  <c:v>826</c:v>
                </c:pt>
                <c:pt idx="1">
                  <c:v>1323</c:v>
                </c:pt>
                <c:pt idx="2">
                  <c:v>545</c:v>
                </c:pt>
                <c:pt idx="3">
                  <c:v>1818</c:v>
                </c:pt>
                <c:pt idx="4">
                  <c:v>897</c:v>
                </c:pt>
                <c:pt idx="5">
                  <c:v>103</c:v>
                </c:pt>
                <c:pt idx="6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DF4-4A79-A6D4-7FBCAAF2938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564711526951334"/>
          <c:y val="0.28184976415031093"/>
          <c:w val="0.23698487508129468"/>
          <c:h val="0.643734452110937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A49B-9821-4E71-B542-3456A69BA622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1B1-5B07-4911-A9C0-99CA1192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7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A49B-9821-4E71-B542-3456A69BA622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1B1-5B07-4911-A9C0-99CA1192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6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A49B-9821-4E71-B542-3456A69BA622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1B1-5B07-4911-A9C0-99CA1192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29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A49B-9821-4E71-B542-3456A69BA622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1B1-5B07-4911-A9C0-99CA11920ED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3410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A49B-9821-4E71-B542-3456A69BA622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1B1-5B07-4911-A9C0-99CA1192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37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A49B-9821-4E71-B542-3456A69BA622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1B1-5B07-4911-A9C0-99CA1192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59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A49B-9821-4E71-B542-3456A69BA622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1B1-5B07-4911-A9C0-99CA1192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9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A49B-9821-4E71-B542-3456A69BA622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1B1-5B07-4911-A9C0-99CA1192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80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A49B-9821-4E71-B542-3456A69BA622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1B1-5B07-4911-A9C0-99CA1192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0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A49B-9821-4E71-B542-3456A69BA622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1B1-5B07-4911-A9C0-99CA1192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1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A49B-9821-4E71-B542-3456A69BA622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1B1-5B07-4911-A9C0-99CA1192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A49B-9821-4E71-B542-3456A69BA622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1B1-5B07-4911-A9C0-99CA1192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A49B-9821-4E71-B542-3456A69BA622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1B1-5B07-4911-A9C0-99CA1192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5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A49B-9821-4E71-B542-3456A69BA622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1B1-5B07-4911-A9C0-99CA1192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6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A49B-9821-4E71-B542-3456A69BA622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1B1-5B07-4911-A9C0-99CA1192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5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A49B-9821-4E71-B542-3456A69BA622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1B1-5B07-4911-A9C0-99CA1192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A49B-9821-4E71-B542-3456A69BA622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1B1-5B07-4911-A9C0-99CA1192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2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443A49B-9821-4E71-B542-3456A69BA622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3C1B1-5B07-4911-A9C0-99CA1192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638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684310"/>
            <a:ext cx="8825658" cy="3329581"/>
          </a:xfrm>
        </p:spPr>
        <p:txBody>
          <a:bodyPr/>
          <a:lstStyle/>
          <a:p>
            <a:r>
              <a:rPr lang="en-US" dirty="0"/>
              <a:t>ITS Mid-Year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398266"/>
          </a:xfrm>
        </p:spPr>
        <p:txBody>
          <a:bodyPr>
            <a:normAutofit/>
          </a:bodyPr>
          <a:lstStyle/>
          <a:p>
            <a:r>
              <a:rPr lang="en-US" dirty="0"/>
              <a:t>Fiscal year 2019-2020</a:t>
            </a:r>
          </a:p>
          <a:p>
            <a:r>
              <a:rPr lang="en-US" dirty="0"/>
              <a:t>July 1, 2019 to December 31, 2019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FC593E-6160-40A4-B76E-4AC270F463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3730" y="4759525"/>
            <a:ext cx="1469466" cy="8829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0C05DDE-E1D2-492F-BEE5-7666D5E29F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038" y="4205880"/>
            <a:ext cx="3752850" cy="571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5D2F46A-DB43-4606-B927-2E147AA335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038" y="5681165"/>
            <a:ext cx="3752850" cy="49448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EDF6288-AE1D-4E41-85E6-FF48EA977F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48875" y="0"/>
            <a:ext cx="214312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610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Team Projects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543225"/>
              </p:ext>
            </p:extLst>
          </p:nvPr>
        </p:nvGraphicFramePr>
        <p:xfrm>
          <a:off x="827541" y="1602694"/>
          <a:ext cx="10295239" cy="4798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7705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ITS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475" y="1331259"/>
            <a:ext cx="8946541" cy="4195481"/>
          </a:xfrm>
        </p:spPr>
        <p:txBody>
          <a:bodyPr/>
          <a:lstStyle/>
          <a:p>
            <a:r>
              <a:rPr lang="en-US" dirty="0"/>
              <a:t>Total of 5,653 Tickets closed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117553"/>
              </p:ext>
            </p:extLst>
          </p:nvPr>
        </p:nvGraphicFramePr>
        <p:xfrm>
          <a:off x="714868" y="1896788"/>
          <a:ext cx="10342006" cy="4474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4124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172" y="118890"/>
            <a:ext cx="9404723" cy="1400530"/>
          </a:xfrm>
        </p:spPr>
        <p:txBody>
          <a:bodyPr/>
          <a:lstStyle/>
          <a:p>
            <a:r>
              <a:rPr lang="en-US" sz="2800" dirty="0"/>
              <a:t>Total Projects by Initiatives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134015"/>
              </p:ext>
            </p:extLst>
          </p:nvPr>
        </p:nvGraphicFramePr>
        <p:xfrm>
          <a:off x="614438" y="687005"/>
          <a:ext cx="11006666" cy="6008091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841142">
                  <a:extLst>
                    <a:ext uri="{9D8B030D-6E8A-4147-A177-3AD203B41FA5}">
                      <a16:colId xmlns:a16="http://schemas.microsoft.com/office/drawing/2014/main" val="4209071129"/>
                    </a:ext>
                  </a:extLst>
                </a:gridCol>
                <a:gridCol w="4408191">
                  <a:extLst>
                    <a:ext uri="{9D8B030D-6E8A-4147-A177-3AD203B41FA5}">
                      <a16:colId xmlns:a16="http://schemas.microsoft.com/office/drawing/2014/main" val="1930641579"/>
                    </a:ext>
                  </a:extLst>
                </a:gridCol>
                <a:gridCol w="1746553">
                  <a:extLst>
                    <a:ext uri="{9D8B030D-6E8A-4147-A177-3AD203B41FA5}">
                      <a16:colId xmlns:a16="http://schemas.microsoft.com/office/drawing/2014/main" val="1992960608"/>
                    </a:ext>
                  </a:extLst>
                </a:gridCol>
                <a:gridCol w="1978781">
                  <a:extLst>
                    <a:ext uri="{9D8B030D-6E8A-4147-A177-3AD203B41FA5}">
                      <a16:colId xmlns:a16="http://schemas.microsoft.com/office/drawing/2014/main" val="4257132966"/>
                    </a:ext>
                  </a:extLst>
                </a:gridCol>
                <a:gridCol w="2031999">
                  <a:extLst>
                    <a:ext uri="{9D8B030D-6E8A-4147-A177-3AD203B41FA5}">
                      <a16:colId xmlns:a16="http://schemas.microsoft.com/office/drawing/2014/main" val="138862731"/>
                    </a:ext>
                  </a:extLst>
                </a:gridCol>
              </a:tblGrid>
              <a:tr h="3093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ID #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ITS District Wide Initiatives 2019-2020 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DW Goal #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Projects Completed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Projects in Progress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1695584614"/>
                  </a:ext>
                </a:extLst>
              </a:tr>
              <a:tr h="210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19-20*01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Improve Enrollment Management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19-21*3C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1577629587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19-20*02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Implement AB705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19-21*5C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46954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19-20*03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Implement OEI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19-21*1B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2039839176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19-20*04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Improve Data Quality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19-21*3B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1055131031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19-20*05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Optimize Student Onboarding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19-21*1C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1929271799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19-20*06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Implement Student Case Mgmt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19-21*1C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791124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19-20*07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Utilize Hardware Replacement Cycles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19-21*2A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3112519940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19-20*08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Utilize Software Replacement Cycles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19-21*4A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2512897663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19-20*09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Establish Colleague Patch Cycles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19-21*2D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2915471956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19-20*10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Standardize on ECM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19-21*2D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3614313905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19-20*11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Implement EIM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19-21*5C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523105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19-20*12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Implement Standard Reporting Solution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19-21*3A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87125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19-20*13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Implement Self Service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19-21*1A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497208528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19-20*14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Implement ILS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19-21*5C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4223721172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19-20*15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Implement SSO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19-21*4C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4201272544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19-20*16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Assess SharePoint Gaps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19-21*5C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3039721289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19-20*17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Deploy SCCM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19-21*5C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1694263461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19-20*18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Assess Airwatch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19-21*5C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3449407752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19-20*19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Deploy ITSM Solution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19-21*5A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2046496465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19-20*20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Optimize Guided Pathways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19-21*1C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1825850806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19-20*21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DBA Professional Services Support 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19-21*5C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1509340481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19-20*22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Assess Online Proctoring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19-21*1A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04051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19-20*23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Implement Security Solutions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19-21*4A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2357841636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19-20*24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Support DR and BC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19-21*4B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4095763366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19-20*25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Develop SOPs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19-21*2D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3595221126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19-20*26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Improve Efficiencies and Automation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19-21*5C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94896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19-20*27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Improve District Mobile Experience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19-21*1D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2501122688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19-20*28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Standardize Classroom Mediation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19-21*2B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693264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19-20*29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Provide Business Process Documentation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19-21*2C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2370981443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19-20*30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Document Standards and Prioritization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19-21*2E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3268100284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19-20*31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Cybersecurity Awareness Training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19-21*4D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4101348731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19-20*32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Develop Training Materials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19-21*5B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152316740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19-20*33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Improve Accessibility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19-21*5D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353036380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19-20*34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Foster Off the Shelf Product Adoption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19-21*5C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354312977"/>
                  </a:ext>
                </a:extLst>
              </a:tr>
              <a:tr h="161166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207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74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62" marR="2362" marT="2362" marB="0" anchor="ctr"/>
                </a:tc>
                <a:extLst>
                  <a:ext uri="{0D108BD9-81ED-4DB2-BD59-A6C34878D82A}">
                    <a16:rowId xmlns:a16="http://schemas.microsoft.com/office/drawing/2014/main" val="1119989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561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ITS Workforce 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5,683 Total Tickets Closed</a:t>
            </a:r>
          </a:p>
          <a:p>
            <a:r>
              <a:rPr lang="en-US" dirty="0"/>
              <a:t>207 Major Projects Completed</a:t>
            </a:r>
          </a:p>
          <a:p>
            <a:r>
              <a:rPr lang="en-US" dirty="0"/>
              <a:t>74 Major Projects in Progress</a:t>
            </a:r>
          </a:p>
          <a:p>
            <a:r>
              <a:rPr lang="en-US" dirty="0"/>
              <a:t>48 ITS Personnel:</a:t>
            </a:r>
          </a:p>
          <a:p>
            <a:pPr lvl="1"/>
            <a:r>
              <a:rPr lang="en-US" dirty="0"/>
              <a:t>14 at SAC/CEC</a:t>
            </a:r>
          </a:p>
          <a:p>
            <a:pPr lvl="1"/>
            <a:r>
              <a:rPr lang="en-US" dirty="0"/>
              <a:t>7 at SCC/OEC</a:t>
            </a:r>
          </a:p>
          <a:p>
            <a:pPr lvl="1"/>
            <a:r>
              <a:rPr lang="en-US" dirty="0"/>
              <a:t>15 Enterprise Applications</a:t>
            </a:r>
          </a:p>
          <a:p>
            <a:pPr lvl="1"/>
            <a:r>
              <a:rPr lang="en-US" dirty="0"/>
              <a:t>6 Districtwide Infrastructure</a:t>
            </a:r>
          </a:p>
          <a:p>
            <a:pPr lvl="1"/>
            <a:r>
              <a:rPr lang="en-US" dirty="0"/>
              <a:t>3 Helpdesk</a:t>
            </a:r>
          </a:p>
          <a:p>
            <a:pPr lvl="1"/>
            <a:r>
              <a:rPr lang="en-US" dirty="0"/>
              <a:t>2 Web</a:t>
            </a:r>
          </a:p>
          <a:p>
            <a:pPr lvl="1"/>
            <a:r>
              <a:rPr lang="en-US" dirty="0"/>
              <a:t>1 Security</a:t>
            </a:r>
          </a:p>
          <a:p>
            <a:r>
              <a:rPr lang="en-US" dirty="0"/>
              <a:t>Average Ticket closure of 24 Tickets Per ITS Resource per month</a:t>
            </a:r>
          </a:p>
          <a:p>
            <a:r>
              <a:rPr lang="en-US" dirty="0"/>
              <a:t>Average ITS Resource is working on 3.5 Projects at any given time</a:t>
            </a:r>
          </a:p>
        </p:txBody>
      </p:sp>
    </p:spTree>
    <p:extLst>
      <p:ext uri="{BB962C8B-B14F-4D97-AF65-F5344CB8AC3E}">
        <p14:creationId xmlns:p14="http://schemas.microsoft.com/office/powerpoint/2010/main" val="66873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66" y="-11304"/>
            <a:ext cx="11545889" cy="1400530"/>
          </a:xfrm>
        </p:spPr>
        <p:txBody>
          <a:bodyPr/>
          <a:lstStyle/>
          <a:p>
            <a:r>
              <a:rPr lang="en-US" dirty="0"/>
              <a:t>Districtwide Initiatives from Technology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184" y="523600"/>
            <a:ext cx="3734361" cy="39169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34 Initiatives for 2019-2020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F3668EA-F6F1-4535-995E-F30BB70CF8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724154"/>
              </p:ext>
            </p:extLst>
          </p:nvPr>
        </p:nvGraphicFramePr>
        <p:xfrm>
          <a:off x="203199" y="915295"/>
          <a:ext cx="11637818" cy="586918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082932">
                  <a:extLst>
                    <a:ext uri="{9D8B030D-6E8A-4147-A177-3AD203B41FA5}">
                      <a16:colId xmlns:a16="http://schemas.microsoft.com/office/drawing/2014/main" val="2995723566"/>
                    </a:ext>
                  </a:extLst>
                </a:gridCol>
                <a:gridCol w="7545105">
                  <a:extLst>
                    <a:ext uri="{9D8B030D-6E8A-4147-A177-3AD203B41FA5}">
                      <a16:colId xmlns:a16="http://schemas.microsoft.com/office/drawing/2014/main" val="416626269"/>
                    </a:ext>
                  </a:extLst>
                </a:gridCol>
                <a:gridCol w="3009781">
                  <a:extLst>
                    <a:ext uri="{9D8B030D-6E8A-4147-A177-3AD203B41FA5}">
                      <a16:colId xmlns:a16="http://schemas.microsoft.com/office/drawing/2014/main" val="1045611610"/>
                    </a:ext>
                  </a:extLst>
                </a:gridCol>
              </a:tblGrid>
              <a:tr h="1296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ID #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ITS District Wide Initiatives 2019-2020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Short Title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126485913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19-20*01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</a:rPr>
                        <a:t>Implement an improved enrollment management solution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Improve Enrollment Management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2824982586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19-20*02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Multiple Measures Implementation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Implement AB705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1546980903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19-20*03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Online Education Initiative (OEI) Implementation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Implement OEI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410112392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19-20*04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Improve overall data quality for reporting needs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Improve Data Quality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2959699109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19-20*05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Optimize student onboarding process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Optimize Student Onboarding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1801094749"/>
                  </a:ext>
                </a:extLst>
              </a:tr>
              <a:tr h="168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19-20*06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Implement student case management solution with early alert and predictive analytics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Implement Student Case Mgmt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1129461565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19-20*07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Abide by technology replacement cycle for hardware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Utilize Hardware Replacement Cycles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1064204128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19-20*08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Refresh or replace end of life software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Utilize Software Replacement Cycles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2030764715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19-20*09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Establish Colleague patch cycle standards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Establish Colleague Patch Cycles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3131122061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Standardize Electronic Content Management (ECM) solutions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Standardize on ECM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79429800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19-20*11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Implement Ellucian Ethos Integration Manager (EIM) 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Implement EIM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1886365237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19-20*12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Implement a standard reporting solution with ad-hoc capability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Implement Standard Reporting Solution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2688718035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19-20*13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Self Service Implementation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Implement Self Service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1489193304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19-20*14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Implement CCCCO Integrated Library System (ILS) ExLibras/Alma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Implement ILS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3487215666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19-20*15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Implement a single sign on (SSO) authentication solution for staff and students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Implement SSO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1966462455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19-20*16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Assess functional and technical gaps with SharePoint 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Assess SharePoint Gaps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888689899"/>
                  </a:ext>
                </a:extLst>
              </a:tr>
              <a:tr h="168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19-20*17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Deploy Microsoft’s SCCM centralized solution for computer management and support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Deploy SCCM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4152147489"/>
                  </a:ext>
                </a:extLst>
              </a:tr>
              <a:tr h="168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19-20*18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Assess future use of AirWatch as centralized solution for mobile device management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Assess Airwatch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2338156154"/>
                  </a:ext>
                </a:extLst>
              </a:tr>
              <a:tr h="168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19-20*19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Deploy a centralized ITSM solution for ticketing, inventory tracking and project management.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Deploy ITSM Solution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2839186514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Assess guided pathways scheduling optimization options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Optimize Guided Pathways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561094115"/>
                  </a:ext>
                </a:extLst>
              </a:tr>
              <a:tr h="168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19-20*21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Utilize professional services for Database Administrator support for district wide applications  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DBA Professional Services Support 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1436858929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19-20*22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Assess solutions for browser security measures to proctor online testing 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Assess Online Proctoring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2573811299"/>
                  </a:ext>
                </a:extLst>
              </a:tr>
              <a:tr h="296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19-20*23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Implement security solutions to comply with Gramm-Leach-Bliley Act (GLBA) and General Data Protection Regulation (GDPR)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Implement Security Solutions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598673302"/>
                  </a:ext>
                </a:extLst>
              </a:tr>
              <a:tr h="2147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19-20*24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Implement solutions and processes to support Business Continuity (BC) and Disaster Recovery (DR) 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Support DR and BC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887845003"/>
                  </a:ext>
                </a:extLst>
              </a:tr>
              <a:tr h="2768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MX" sz="800">
                          <a:effectLst/>
                        </a:rPr>
                      </a:br>
                      <a:r>
                        <a:rPr lang="en-US" sz="800">
                          <a:effectLst/>
                        </a:rPr>
                        <a:t>19-20*25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Develop Standard Operating Procedures (SOPs) that define and streamline functions and services across ITS teams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Develop SOPs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3225622580"/>
                  </a:ext>
                </a:extLst>
              </a:tr>
              <a:tr h="296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19-20*26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Support technology solutions that support facility construction projects, improve efficiencies and automate manual processes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Improve Efficiencies and Automation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1013700624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19-20*27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Improve district website mobile experiences and platform stability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Improve District Mobile Experience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484246047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19-20*28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Standardize classroom mediation deployments 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Standardize Classroom Mediation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752837062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19-20*29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Provide business process documentation for districtwide technology solutions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Provide Business Process Documentation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1178072542"/>
                  </a:ext>
                </a:extLst>
              </a:tr>
              <a:tr h="168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19-20*30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Document technology planning standards and ITS project prioritization procedures 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</a:rPr>
                        <a:t>Document Standards and Prioritization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1232259308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19-20*31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Schedule ongoing cybersecurity awareness training sessions.  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Cybersecurity Awareness Training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1627275915"/>
                  </a:ext>
                </a:extLst>
              </a:tr>
              <a:tr h="168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19-20*32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Develop training materials and schedule training sessions for districtwide technology solutions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Develop Training Materials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2368911441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19-20*33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Improve Siteimprove accessibility scores for district websites 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Improve Accessibility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3051280258"/>
                  </a:ext>
                </a:extLst>
              </a:tr>
              <a:tr h="2342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19-20*34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</a:rPr>
                        <a:t>Foster base system utilization and improve stability while reducing customizations within Ellucian Colleague 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</a:rPr>
                        <a:t>Foster Off the Shelf Product Adoption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57" marR="34857" marT="0" marB="0" anchor="ctr"/>
                </a:tc>
                <a:extLst>
                  <a:ext uri="{0D108BD9-81ED-4DB2-BD59-A6C34878D82A}">
                    <a16:rowId xmlns:a16="http://schemas.microsoft.com/office/drawing/2014/main" val="1726559275"/>
                  </a:ext>
                </a:extLst>
              </a:tr>
            </a:tbl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46000449-707F-4DC0-B810-A525EF87B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7238" y="18097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76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ITS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588" y="1419127"/>
            <a:ext cx="8946541" cy="4195481"/>
          </a:xfrm>
        </p:spPr>
        <p:txBody>
          <a:bodyPr/>
          <a:lstStyle/>
          <a:p>
            <a:r>
              <a:rPr lang="en-US" dirty="0"/>
              <a:t>207 Total Projects completed July 1 to December 31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843496"/>
              </p:ext>
            </p:extLst>
          </p:nvPr>
        </p:nvGraphicFramePr>
        <p:xfrm>
          <a:off x="799192" y="1853248"/>
          <a:ext cx="10371969" cy="436371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051759">
                  <a:extLst>
                    <a:ext uri="{9D8B030D-6E8A-4147-A177-3AD203B41FA5}">
                      <a16:colId xmlns:a16="http://schemas.microsoft.com/office/drawing/2014/main" val="2105633366"/>
                    </a:ext>
                  </a:extLst>
                </a:gridCol>
                <a:gridCol w="4174677">
                  <a:extLst>
                    <a:ext uri="{9D8B030D-6E8A-4147-A177-3AD203B41FA5}">
                      <a16:colId xmlns:a16="http://schemas.microsoft.com/office/drawing/2014/main" val="3729684793"/>
                    </a:ext>
                  </a:extLst>
                </a:gridCol>
                <a:gridCol w="1682816">
                  <a:extLst>
                    <a:ext uri="{9D8B030D-6E8A-4147-A177-3AD203B41FA5}">
                      <a16:colId xmlns:a16="http://schemas.microsoft.com/office/drawing/2014/main" val="4286184520"/>
                    </a:ext>
                  </a:extLst>
                </a:gridCol>
                <a:gridCol w="1682816">
                  <a:extLst>
                    <a:ext uri="{9D8B030D-6E8A-4147-A177-3AD203B41FA5}">
                      <a16:colId xmlns:a16="http://schemas.microsoft.com/office/drawing/2014/main" val="3567010986"/>
                    </a:ext>
                  </a:extLst>
                </a:gridCol>
                <a:gridCol w="1779901">
                  <a:extLst>
                    <a:ext uri="{9D8B030D-6E8A-4147-A177-3AD203B41FA5}">
                      <a16:colId xmlns:a16="http://schemas.microsoft.com/office/drawing/2014/main" val="399820372"/>
                    </a:ext>
                  </a:extLst>
                </a:gridCol>
              </a:tblGrid>
              <a:tr h="5185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ID #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ITS District Wide Initiatives 2019-2020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Accreditation Standard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DW Goal # 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Number of Projects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96658224"/>
                  </a:ext>
                </a:extLst>
              </a:tr>
              <a:tr h="202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Improve Enrollment Management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III.C.1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19-21*3C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307692828"/>
                  </a:ext>
                </a:extLst>
              </a:tr>
              <a:tr h="202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Implement OEI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III.C.1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19-21*1B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224122030"/>
                  </a:ext>
                </a:extLst>
              </a:tr>
              <a:tr h="202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Improve Data Quality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III.C.4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19-21*3B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46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702460517"/>
                  </a:ext>
                </a:extLst>
              </a:tr>
              <a:tr h="202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Optimize Student Onboarding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III.C.1, III.C.4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19-21*1C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486178152"/>
                  </a:ext>
                </a:extLst>
              </a:tr>
              <a:tr h="202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Utilize Hardware Replacement Cycles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III.C.2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19-21*2A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37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789366887"/>
                  </a:ext>
                </a:extLst>
              </a:tr>
              <a:tr h="202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19-20*08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Utilize Software Replacement Cycles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III.C.3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19-21*4A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146763286"/>
                  </a:ext>
                </a:extLst>
              </a:tr>
              <a:tr h="202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Establish Colleague Patch Cycles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III.C.4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19-21*2D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889122681"/>
                  </a:ext>
                </a:extLst>
              </a:tr>
              <a:tr h="202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Standardize on ECM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III.C.4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19-21*2D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800592213"/>
                  </a:ext>
                </a:extLst>
              </a:tr>
              <a:tr h="202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19-20*16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Assess SharePoint Gaps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III.C.1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19-21*5C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731100961"/>
                  </a:ext>
                </a:extLst>
              </a:tr>
              <a:tr h="202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19-20*20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Optimize Guided Pathways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III.C.1, III.C.4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19-21*1C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811895716"/>
                  </a:ext>
                </a:extLst>
              </a:tr>
              <a:tr h="202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19-20*23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Implement Security Solutions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III.C.3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19-21*4A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15037510"/>
                  </a:ext>
                </a:extLst>
              </a:tr>
              <a:tr h="202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Support DR and BC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III.C.3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19-21*4B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342208024"/>
                  </a:ext>
                </a:extLst>
              </a:tr>
              <a:tr h="202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Develop SOPs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III.C.4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19-21*2D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427923988"/>
                  </a:ext>
                </a:extLst>
              </a:tr>
              <a:tr h="202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19-20*27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Improve District Mobile Experience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III.C.4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19-21*1D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718224080"/>
                  </a:ext>
                </a:extLst>
              </a:tr>
              <a:tr h="202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Provide Business Process Documentation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III.C.5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19-21*2C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156181837"/>
                  </a:ext>
                </a:extLst>
              </a:tr>
              <a:tr h="202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19-20*31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Cybersecurity Awareness Training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III.C.3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19-21*4D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293027073"/>
                  </a:ext>
                </a:extLst>
              </a:tr>
              <a:tr h="202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Develop Training Materials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III.C.4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19-21*5B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569438854"/>
                  </a:ext>
                </a:extLst>
              </a:tr>
              <a:tr h="202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19-20*33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Improve Accessibility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III.C.3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19-21*5D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159909151"/>
                  </a:ext>
                </a:extLst>
              </a:tr>
              <a:tr h="202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19-20*34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Foster Off the Shelf Product Adoption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III.C.1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19-21*5C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488573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48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ITS Projects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042849"/>
              </p:ext>
            </p:extLst>
          </p:nvPr>
        </p:nvGraphicFramePr>
        <p:xfrm>
          <a:off x="551770" y="1210809"/>
          <a:ext cx="10633905" cy="5436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2287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 Applications Projects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25422" y="1853248"/>
            <a:ext cx="8946541" cy="4195481"/>
          </a:xfrm>
        </p:spPr>
        <p:txBody>
          <a:bodyPr/>
          <a:lstStyle/>
          <a:p>
            <a:r>
              <a:rPr lang="en-US" dirty="0"/>
              <a:t>98 Total Projects completed July 1 to December 31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868936"/>
              </p:ext>
            </p:extLst>
          </p:nvPr>
        </p:nvGraphicFramePr>
        <p:xfrm>
          <a:off x="801217" y="2432006"/>
          <a:ext cx="10327811" cy="3959603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945028">
                  <a:extLst>
                    <a:ext uri="{9D8B030D-6E8A-4147-A177-3AD203B41FA5}">
                      <a16:colId xmlns:a16="http://schemas.microsoft.com/office/drawing/2014/main" val="2559272640"/>
                    </a:ext>
                  </a:extLst>
                </a:gridCol>
                <a:gridCol w="4063623">
                  <a:extLst>
                    <a:ext uri="{9D8B030D-6E8A-4147-A177-3AD203B41FA5}">
                      <a16:colId xmlns:a16="http://schemas.microsoft.com/office/drawing/2014/main" val="2112348027"/>
                    </a:ext>
                  </a:extLst>
                </a:gridCol>
                <a:gridCol w="1728052">
                  <a:extLst>
                    <a:ext uri="{9D8B030D-6E8A-4147-A177-3AD203B41FA5}">
                      <a16:colId xmlns:a16="http://schemas.microsoft.com/office/drawing/2014/main" val="2163098693"/>
                    </a:ext>
                  </a:extLst>
                </a:gridCol>
                <a:gridCol w="1728052">
                  <a:extLst>
                    <a:ext uri="{9D8B030D-6E8A-4147-A177-3AD203B41FA5}">
                      <a16:colId xmlns:a16="http://schemas.microsoft.com/office/drawing/2014/main" val="2159276194"/>
                    </a:ext>
                  </a:extLst>
                </a:gridCol>
                <a:gridCol w="1863056">
                  <a:extLst>
                    <a:ext uri="{9D8B030D-6E8A-4147-A177-3AD203B41FA5}">
                      <a16:colId xmlns:a16="http://schemas.microsoft.com/office/drawing/2014/main" val="3494464641"/>
                    </a:ext>
                  </a:extLst>
                </a:gridCol>
              </a:tblGrid>
              <a:tr h="678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ID #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ITS District Wide Initiatives 2019-2020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Accreditation Standard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DW Goal # 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Number of Projects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2989480945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Improve Enrollment Management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III.C.1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19-21*3C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365352508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19-20*03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Implement OEI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III.C.1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19-21*1B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793692004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Improve Data Quality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III.C.4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19-21*3B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989156607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19-20*05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Optimize Student Onboarding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III.C.1, III.C.4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19-21*1C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53155787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Utilize Hardware Replacement Cycles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III.C.2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19-21*2A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4118391842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Utilize Software Replacement Cycles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III.C.3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19-21*4A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944435123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Establish Colleague Patch Cycles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III.C.4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19-21*2D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864001447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Standardize on ECM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III.C.4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19-21*2D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88159255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Support DR and BC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III.C.3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19-21*4B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20980217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Develop SOPs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III.C.4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19-21*2D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4288631358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Provide Business Process Documentation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III.C.5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19-21*2C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573181769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Develop Training Materials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III.C.4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19-21*5B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418154920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19-20*34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Foster Off the Shelf Product Adoption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III.C.1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19-21*5C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235074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458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 Applications Projects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3734433"/>
              </p:ext>
            </p:extLst>
          </p:nvPr>
        </p:nvGraphicFramePr>
        <p:xfrm>
          <a:off x="822477" y="1606247"/>
          <a:ext cx="10198704" cy="5026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237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Districtwide Infrastructure Projects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46111" y="1853248"/>
            <a:ext cx="8946541" cy="4195481"/>
          </a:xfrm>
        </p:spPr>
        <p:txBody>
          <a:bodyPr/>
          <a:lstStyle/>
          <a:p>
            <a:r>
              <a:rPr lang="en-US" dirty="0"/>
              <a:t>71 Total Projects completed July 1 to December 31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547092"/>
              </p:ext>
            </p:extLst>
          </p:nvPr>
        </p:nvGraphicFramePr>
        <p:xfrm>
          <a:off x="760468" y="2487948"/>
          <a:ext cx="10382346" cy="3452868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207703">
                  <a:extLst>
                    <a:ext uri="{9D8B030D-6E8A-4147-A177-3AD203B41FA5}">
                      <a16:colId xmlns:a16="http://schemas.microsoft.com/office/drawing/2014/main" val="1459198377"/>
                    </a:ext>
                  </a:extLst>
                </a:gridCol>
                <a:gridCol w="4012689">
                  <a:extLst>
                    <a:ext uri="{9D8B030D-6E8A-4147-A177-3AD203B41FA5}">
                      <a16:colId xmlns:a16="http://schemas.microsoft.com/office/drawing/2014/main" val="2401626428"/>
                    </a:ext>
                  </a:extLst>
                </a:gridCol>
                <a:gridCol w="1499888">
                  <a:extLst>
                    <a:ext uri="{9D8B030D-6E8A-4147-A177-3AD203B41FA5}">
                      <a16:colId xmlns:a16="http://schemas.microsoft.com/office/drawing/2014/main" val="3021297961"/>
                    </a:ext>
                  </a:extLst>
                </a:gridCol>
                <a:gridCol w="1499888">
                  <a:extLst>
                    <a:ext uri="{9D8B030D-6E8A-4147-A177-3AD203B41FA5}">
                      <a16:colId xmlns:a16="http://schemas.microsoft.com/office/drawing/2014/main" val="732738926"/>
                    </a:ext>
                  </a:extLst>
                </a:gridCol>
                <a:gridCol w="2162178">
                  <a:extLst>
                    <a:ext uri="{9D8B030D-6E8A-4147-A177-3AD203B41FA5}">
                      <a16:colId xmlns:a16="http://schemas.microsoft.com/office/drawing/2014/main" val="2104386308"/>
                    </a:ext>
                  </a:extLst>
                </a:gridCol>
              </a:tblGrid>
              <a:tr h="423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ID #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ITS District Wide Initiatives 2019-2020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Accreditation Standard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DW Goal #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Number of Projects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990820269"/>
                  </a:ext>
                </a:extLst>
              </a:tr>
              <a:tr h="423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19-20*04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Improve Data Quality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III.C.4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19-21*3B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436515772"/>
                  </a:ext>
                </a:extLst>
              </a:tr>
              <a:tr h="423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19-20*07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Utilize Hardware Replacement Cycles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III.C.2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19-21*2A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440212277"/>
                  </a:ext>
                </a:extLst>
              </a:tr>
              <a:tr h="423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19-20*08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Utilize Software Replacement Cycles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III.C.3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19-21*4A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901125806"/>
                  </a:ext>
                </a:extLst>
              </a:tr>
              <a:tr h="423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19-20*23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Implement Security Solutions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III.C.3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19-21*4A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785952530"/>
                  </a:ext>
                </a:extLst>
              </a:tr>
              <a:tr h="423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19-20*24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Support DR and BC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III.C.3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19-21*4B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14801490"/>
                  </a:ext>
                </a:extLst>
              </a:tr>
              <a:tr h="423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19-20*31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Cybersecurity Awareness Training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III.C.3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19-21*4D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76356951"/>
                  </a:ext>
                </a:extLst>
              </a:tr>
              <a:tr h="423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19-20*32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Develop Training Materials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III.C.4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19-21*5B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807089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572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Districtwide Infrastructure Projects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1940014"/>
              </p:ext>
            </p:extLst>
          </p:nvPr>
        </p:nvGraphicFramePr>
        <p:xfrm>
          <a:off x="3402330" y="2057400"/>
          <a:ext cx="53873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109719"/>
              </p:ext>
            </p:extLst>
          </p:nvPr>
        </p:nvGraphicFramePr>
        <p:xfrm>
          <a:off x="822476" y="1572381"/>
          <a:ext cx="10309981" cy="5055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6942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Team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38 Total Projects completed July 1 to December 31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582553"/>
              </p:ext>
            </p:extLst>
          </p:nvPr>
        </p:nvGraphicFramePr>
        <p:xfrm>
          <a:off x="1199846" y="2569026"/>
          <a:ext cx="9980991" cy="3348732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021676">
                  <a:extLst>
                    <a:ext uri="{9D8B030D-6E8A-4147-A177-3AD203B41FA5}">
                      <a16:colId xmlns:a16="http://schemas.microsoft.com/office/drawing/2014/main" val="619774720"/>
                    </a:ext>
                  </a:extLst>
                </a:gridCol>
                <a:gridCol w="3968819">
                  <a:extLst>
                    <a:ext uri="{9D8B030D-6E8A-4147-A177-3AD203B41FA5}">
                      <a16:colId xmlns:a16="http://schemas.microsoft.com/office/drawing/2014/main" val="4186430853"/>
                    </a:ext>
                  </a:extLst>
                </a:gridCol>
                <a:gridCol w="1453924">
                  <a:extLst>
                    <a:ext uri="{9D8B030D-6E8A-4147-A177-3AD203B41FA5}">
                      <a16:colId xmlns:a16="http://schemas.microsoft.com/office/drawing/2014/main" val="1537025916"/>
                    </a:ext>
                  </a:extLst>
                </a:gridCol>
                <a:gridCol w="1453924">
                  <a:extLst>
                    <a:ext uri="{9D8B030D-6E8A-4147-A177-3AD203B41FA5}">
                      <a16:colId xmlns:a16="http://schemas.microsoft.com/office/drawing/2014/main" val="2638875155"/>
                    </a:ext>
                  </a:extLst>
                </a:gridCol>
                <a:gridCol w="2082648">
                  <a:extLst>
                    <a:ext uri="{9D8B030D-6E8A-4147-A177-3AD203B41FA5}">
                      <a16:colId xmlns:a16="http://schemas.microsoft.com/office/drawing/2014/main" val="3875455739"/>
                    </a:ext>
                  </a:extLst>
                </a:gridCol>
              </a:tblGrid>
              <a:tr h="4762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ID #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Short Title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Accreditation Standard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DW Goal #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Number of Projects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2650655513"/>
                  </a:ext>
                </a:extLst>
              </a:tr>
              <a:tr h="4762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19-20*08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Utilize Software Replacement Cycles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III.C.3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19-21*4A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2344495927"/>
                  </a:ext>
                </a:extLst>
              </a:tr>
              <a:tr h="4762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19-20*16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Assess SharePoint Gaps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III.C.1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19-21*5C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2912316784"/>
                  </a:ext>
                </a:extLst>
              </a:tr>
              <a:tr h="4762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19-20*20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Optimize Guided Pathways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III.C.1, III.C.4</a:t>
                      </a:r>
                    </a:p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19-21*1C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2470019373"/>
                  </a:ext>
                </a:extLst>
              </a:tr>
              <a:tr h="4762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19-20*23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Implement Security Solutions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III.C.3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19-21*4A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3778994279"/>
                  </a:ext>
                </a:extLst>
              </a:tr>
              <a:tr h="4762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19-20*27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Improve District Mobile Experience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III.C.4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19-21*1D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559260827"/>
                  </a:ext>
                </a:extLst>
              </a:tr>
              <a:tr h="4762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19-20*33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Improve Accessibility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III.C.3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19-21*5D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3604957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884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C09CEF0339DC468222C91346CDD539" ma:contentTypeVersion="1" ma:contentTypeDescription="Create a new document." ma:contentTypeScope="" ma:versionID="193e7e668244530c148eea80ca0504d1">
  <xsd:schema xmlns:xsd="http://www.w3.org/2001/XMLSchema" xmlns:xs="http://www.w3.org/2001/XMLSchema" xmlns:p="http://schemas.microsoft.com/office/2006/metadata/properties" xmlns:ns1="http://schemas.microsoft.com/sharepoint/v3" xmlns:ns2="20894882-773f-4ca4-8f88-a7623eb85067" targetNamespace="http://schemas.microsoft.com/office/2006/metadata/properties" ma:root="true" ma:fieldsID="2d050e1453bc1ddb678aac9c48f7ee14" ns1:_="" ns2:_="">
    <xsd:import namespace="http://schemas.microsoft.com/sharepoint/v3"/>
    <xsd:import namespace="20894882-773f-4ca4-8f88-a7623eb8506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894882-773f-4ca4-8f88-a7623eb85067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20894882-773f-4ca4-8f88-a7623eb85067">65525KZWNX2R-21-891</_dlc_DocId>
    <_dlc_DocIdUrl xmlns="20894882-773f-4ca4-8f88-a7623eb85067">
      <Url>https://www.rsccd.edu/Departments/Educational-Services/Technology-Advisor-Group/_layouts/15/DocIdRedir.aspx?ID=65525KZWNX2R-21-891</Url>
      <Description>65525KZWNX2R-21-891</Description>
    </_dlc_DocIdUrl>
    <_dlc_DocIdPersistId xmlns="20894882-773f-4ca4-8f88-a7623eb85067">false</_dlc_DocIdPersistId>
    <SharedWithUsers xmlns="20894882-773f-4ca4-8f88-a7623eb85067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6DAAE8C-26F1-439A-B0A6-3D99851EC61B}"/>
</file>

<file path=customXml/itemProps2.xml><?xml version="1.0" encoding="utf-8"?>
<ds:datastoreItem xmlns:ds="http://schemas.openxmlformats.org/officeDocument/2006/customXml" ds:itemID="{7691F834-EC15-4565-8BBC-E27C179066FF}"/>
</file>

<file path=customXml/itemProps3.xml><?xml version="1.0" encoding="utf-8"?>
<ds:datastoreItem xmlns:ds="http://schemas.openxmlformats.org/officeDocument/2006/customXml" ds:itemID="{A8B6DCD1-DDE8-419E-93F7-8D68958DC1BE}"/>
</file>

<file path=customXml/itemProps4.xml><?xml version="1.0" encoding="utf-8"?>
<ds:datastoreItem xmlns:ds="http://schemas.openxmlformats.org/officeDocument/2006/customXml" ds:itemID="{E70A5133-C0DC-42D4-89D9-E5604347BC6B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879</TotalTime>
  <Words>1452</Words>
  <Application>Microsoft Office PowerPoint</Application>
  <PresentationFormat>Widescreen</PresentationFormat>
  <Paragraphs>553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Ion</vt:lpstr>
      <vt:lpstr>ITS Mid-Year Report</vt:lpstr>
      <vt:lpstr>Districtwide Initiatives from Technology Plan</vt:lpstr>
      <vt:lpstr>All ITS Projects</vt:lpstr>
      <vt:lpstr>All ITS Projects</vt:lpstr>
      <vt:lpstr>Enterprise Applications Projects</vt:lpstr>
      <vt:lpstr>Enterprise Applications Projects</vt:lpstr>
      <vt:lpstr>Districtwide Infrastructure Projects</vt:lpstr>
      <vt:lpstr>Districtwide Infrastructure Projects</vt:lpstr>
      <vt:lpstr>Web Team Projects</vt:lpstr>
      <vt:lpstr>Web Team Projects</vt:lpstr>
      <vt:lpstr>All ITS Support</vt:lpstr>
      <vt:lpstr>Total Projects by Initiatives</vt:lpstr>
      <vt:lpstr>ITS Workforce Load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2019-2020 - Mid Year Report</dc:title>
  <dc:creator>Jorge</dc:creator>
  <cp:lastModifiedBy>Gonzalez, Jesse</cp:lastModifiedBy>
  <cp:revision>34</cp:revision>
  <dcterms:created xsi:type="dcterms:W3CDTF">2019-11-20T08:07:23Z</dcterms:created>
  <dcterms:modified xsi:type="dcterms:W3CDTF">2020-01-10T01:25:58Z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0x01010099C09CEF0339DC468222C91346CDD539</vt:lpwstr>
  </property>
  <property fmtid="{D5CDD505-2E9C-101B-9397-08002B2CF9AE}" pid="3" name="_dlc_DocIdItemGuid">
    <vt:lpwstr>b486f65a-7d1d-4b61-96ee-47362cbffac5</vt:lpwstr>
  </property>
  <property fmtid="{D5CDD505-2E9C-101B-9397-08002B2CF9AE}" pid="4" name="Order">
    <vt:r8>89100</vt:r8>
  </property>
  <property fmtid="{D5CDD505-2E9C-101B-9397-08002B2CF9AE}" pid="5" name="TemplateUrl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_SourceUrl">
    <vt:lpwstr/>
  </property>
  <property fmtid="{D5CDD505-2E9C-101B-9397-08002B2CF9AE}" pid="10" name="_SharedFileIndex">
    <vt:lpwstr/>
  </property>
</Properties>
</file>