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olors10.xml" ContentType="application/vnd.ms-office.chartcolorstyle+xml"/>
  <Override PartName="/ppt/charts/chart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hart6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theme/theme1.xml" ContentType="application/vnd.openxmlformats-officedocument.theme+xml"/>
  <Override PartName="/ppt/charts/style10.xml" ContentType="application/vnd.ms-office.chartstyle+xml"/>
  <Override PartName="/ppt/charts/style9.xml" ContentType="application/vnd.ms-office.chartstyle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Override PartName="/ppt/charts/chart8.xml" ContentType="application/vnd.openxmlformats-officedocument.drawingml.chart+xml"/>
  <Override PartName="/ppt/charts/colors7.xml" ContentType="application/vnd.ms-office.chartcolorstyle+xml"/>
  <Override PartName="/ppt/charts/colors8.xml" ContentType="application/vnd.ms-office.chartcolorstyle+xml"/>
  <Override PartName="/ppt/charts/style8.xml" ContentType="application/vnd.ms-office.chart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4"/>
  </p:sldMasterIdLst>
  <p:sldIdLst>
    <p:sldId id="256" r:id="rId5"/>
    <p:sldId id="275" r:id="rId6"/>
    <p:sldId id="276" r:id="rId7"/>
    <p:sldId id="278" r:id="rId8"/>
    <p:sldId id="277" r:id="rId9"/>
    <p:sldId id="270" r:id="rId10"/>
    <p:sldId id="280" r:id="rId11"/>
    <p:sldId id="279" r:id="rId12"/>
    <p:sldId id="259" r:id="rId13"/>
    <p:sldId id="260" r:id="rId14"/>
    <p:sldId id="258" r:id="rId15"/>
    <p:sldId id="257" r:id="rId16"/>
    <p:sldId id="262" r:id="rId17"/>
    <p:sldId id="268" r:id="rId18"/>
    <p:sldId id="281" r:id="rId19"/>
    <p:sldId id="282" r:id="rId20"/>
    <p:sldId id="283" r:id="rId21"/>
    <p:sldId id="284" r:id="rId22"/>
    <p:sldId id="273" r:id="rId23"/>
    <p:sldId id="26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cap="all" baseline="0">
                <a:effectLst/>
              </a:rPr>
              <a:t>top 10 initiatives per number of projects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'Total ITS Projects'!$E$3</c:f>
              <c:strCache>
                <c:ptCount val="1"/>
                <c:pt idx="0">
                  <c:v>Utilize Hardware Replacement Cycles 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Projects'!$M$3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83-47A7-A1F0-F219AB03A033}"/>
            </c:ext>
          </c:extLst>
        </c:ser>
        <c:ser>
          <c:idx val="1"/>
          <c:order val="1"/>
          <c:tx>
            <c:strRef>
              <c:f>'Total ITS Projects'!$E$4</c:f>
              <c:strCache>
                <c:ptCount val="1"/>
                <c:pt idx="0">
                  <c:v>Improve Data Quality 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Projects'!$M$4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83-47A7-A1F0-F219AB03A033}"/>
            </c:ext>
          </c:extLst>
        </c:ser>
        <c:ser>
          <c:idx val="2"/>
          <c:order val="2"/>
          <c:tx>
            <c:strRef>
              <c:f>'Total ITS Projects'!$E$5</c:f>
              <c:strCache>
                <c:ptCount val="1"/>
                <c:pt idx="0">
                  <c:v>Utilize Software Replacement Cycles 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Projects'!$M$5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83-47A7-A1F0-F219AB03A033}"/>
            </c:ext>
          </c:extLst>
        </c:ser>
        <c:ser>
          <c:idx val="3"/>
          <c:order val="3"/>
          <c:tx>
            <c:strRef>
              <c:f>'Total ITS Projects'!$E$6</c:f>
              <c:strCache>
                <c:ptCount val="1"/>
                <c:pt idx="0">
                  <c:v>Implement OEI </c:v>
                </c:pt>
              </c:strCache>
            </c:strRef>
          </c:tx>
          <c:spPr>
            <a:solidFill>
              <a:schemeClr val="accent4">
                <a:alpha val="88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4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4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Projects'!$M$6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83-47A7-A1F0-F219AB03A033}"/>
            </c:ext>
          </c:extLst>
        </c:ser>
        <c:ser>
          <c:idx val="4"/>
          <c:order val="4"/>
          <c:tx>
            <c:strRef>
              <c:f>'Total ITS Projects'!$E$7</c:f>
              <c:strCache>
                <c:ptCount val="1"/>
                <c:pt idx="0">
                  <c:v>Develop Training Materials </c:v>
                </c:pt>
              </c:strCache>
            </c:strRef>
          </c:tx>
          <c:spPr>
            <a:solidFill>
              <a:schemeClr val="accent5">
                <a:alpha val="88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5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5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Projects'!$M$7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83-47A7-A1F0-F219AB03A033}"/>
            </c:ext>
          </c:extLst>
        </c:ser>
        <c:ser>
          <c:idx val="5"/>
          <c:order val="5"/>
          <c:tx>
            <c:strRef>
              <c:f>'Total ITS Projects'!$E$8</c:f>
              <c:strCache>
                <c:ptCount val="1"/>
                <c:pt idx="0">
                  <c:v>Improve Efficiencies and Automation </c:v>
                </c:pt>
              </c:strCache>
            </c:strRef>
          </c:tx>
          <c:spPr>
            <a:solidFill>
              <a:schemeClr val="accent6">
                <a:alpha val="88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6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6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Projects'!$M$8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83-47A7-A1F0-F219AB03A033}"/>
            </c:ext>
          </c:extLst>
        </c:ser>
        <c:ser>
          <c:idx val="6"/>
          <c:order val="6"/>
          <c:tx>
            <c:strRef>
              <c:f>'Total ITS Projects'!$E$9</c:f>
              <c:strCache>
                <c:ptCount val="1"/>
                <c:pt idx="0">
                  <c:v>Improve District Mobile Experience </c:v>
                </c:pt>
              </c:strCache>
            </c:strRef>
          </c:tx>
          <c:spPr>
            <a:solidFill>
              <a:schemeClr val="accent1">
                <a:lumMod val="60000"/>
                <a:alpha val="88000"/>
              </a:schemeClr>
            </a:solidFill>
            <a:ln>
              <a:solidFill>
                <a:schemeClr val="accent1">
                  <a:lumMod val="6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6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lumMod val="6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Projects'!$M$9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83-47A7-A1F0-F219AB03A033}"/>
            </c:ext>
          </c:extLst>
        </c:ser>
        <c:ser>
          <c:idx val="7"/>
          <c:order val="7"/>
          <c:tx>
            <c:strRef>
              <c:f>'Total ITS Projects'!$E$10</c:f>
              <c:strCache>
                <c:ptCount val="1"/>
                <c:pt idx="0">
                  <c:v>Assess SharePoint Gaps </c:v>
                </c:pt>
              </c:strCache>
            </c:strRef>
          </c:tx>
          <c:spPr>
            <a:solidFill>
              <a:schemeClr val="accent2">
                <a:lumMod val="60000"/>
                <a:alpha val="88000"/>
              </a:schemeClr>
            </a:solidFill>
            <a:ln>
              <a:solidFill>
                <a:schemeClr val="accent2">
                  <a:lumMod val="6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6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lumMod val="6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Projects'!$M$10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83-47A7-A1F0-F219AB03A033}"/>
            </c:ext>
          </c:extLst>
        </c:ser>
        <c:ser>
          <c:idx val="8"/>
          <c:order val="8"/>
          <c:tx>
            <c:strRef>
              <c:f>'Total ITS Projects'!$E$11</c:f>
              <c:strCache>
                <c:ptCount val="1"/>
                <c:pt idx="0">
                  <c:v>Support DR and BC </c:v>
                </c:pt>
              </c:strCache>
            </c:strRef>
          </c:tx>
          <c:spPr>
            <a:solidFill>
              <a:schemeClr val="accent3">
                <a:lumMod val="60000"/>
                <a:alpha val="88000"/>
              </a:schemeClr>
            </a:solidFill>
            <a:ln>
              <a:solidFill>
                <a:schemeClr val="accent3">
                  <a:lumMod val="6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6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lumMod val="6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Projects'!$M$11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83-47A7-A1F0-F219AB03A033}"/>
            </c:ext>
          </c:extLst>
        </c:ser>
        <c:ser>
          <c:idx val="9"/>
          <c:order val="9"/>
          <c:tx>
            <c:strRef>
              <c:f>'Total ITS Projects'!$E$12</c:f>
              <c:strCache>
                <c:ptCount val="1"/>
                <c:pt idx="0">
                  <c:v>Standardize on ECM </c:v>
                </c:pt>
              </c:strCache>
            </c:strRef>
          </c:tx>
          <c:spPr>
            <a:solidFill>
              <a:schemeClr val="accent4">
                <a:lumMod val="60000"/>
                <a:alpha val="88000"/>
              </a:schemeClr>
            </a:solidFill>
            <a:ln>
              <a:solidFill>
                <a:schemeClr val="accent4">
                  <a:lumMod val="6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4">
                  <a:lumMod val="6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4">
                  <a:lumMod val="6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Projects'!$M$12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83-47A7-A1F0-F219AB03A0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518252832"/>
        <c:axId val="1518247912"/>
        <c:axId val="0"/>
      </c:bar3DChart>
      <c:catAx>
        <c:axId val="1518252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8247912"/>
        <c:crosses val="autoZero"/>
        <c:auto val="1"/>
        <c:lblAlgn val="ctr"/>
        <c:lblOffset val="100"/>
        <c:noMultiLvlLbl val="0"/>
      </c:catAx>
      <c:valAx>
        <c:axId val="1518247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825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/>
              <a:t>Total Tickets Closed by Team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69B-442A-8B1D-B941E2A52D0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69B-442A-8B1D-B941E2A52D0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69B-442A-8B1D-B941E2A52D0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69B-442A-8B1D-B941E2A52D0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69B-442A-8B1D-B941E2A52D0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969B-442A-8B1D-B941E2A52D0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969B-442A-8B1D-B941E2A52D03}"/>
              </c:ext>
            </c:extLst>
          </c:dPt>
          <c:dLbls>
            <c:dLbl>
              <c:idx val="1"/>
              <c:layout>
                <c:manualLayout>
                  <c:x val="-0.23524258478995452"/>
                  <c:y val="-0.136745909814752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9B-442A-8B1D-B941E2A52D03}"/>
                </c:ext>
              </c:extLst>
            </c:dLbl>
            <c:dLbl>
              <c:idx val="3"/>
              <c:layout>
                <c:manualLayout>
                  <c:x val="0.15166482658348288"/>
                  <c:y val="-0.263970284725395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9B-442A-8B1D-B941E2A52D03}"/>
                </c:ext>
              </c:extLst>
            </c:dLbl>
            <c:dLbl>
              <c:idx val="4"/>
              <c:layout>
                <c:manualLayout>
                  <c:x val="2.8193400492250765E-2"/>
                  <c:y val="-2.7203153870439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9B-442A-8B1D-B941E2A52D03}"/>
                </c:ext>
              </c:extLst>
            </c:dLbl>
            <c:dLbl>
              <c:idx val="5"/>
              <c:layout>
                <c:manualLayout>
                  <c:x val="1.9664339712167009E-2"/>
                  <c:y val="1.08339822415787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9B-442A-8B1D-B941E2A52D03}"/>
                </c:ext>
              </c:extLst>
            </c:dLbl>
            <c:dLbl>
              <c:idx val="6"/>
              <c:layout>
                <c:manualLayout>
                  <c:x val="4.8121797720758648E-2"/>
                  <c:y val="-1.35476934917233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9B-442A-8B1D-B941E2A52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Sheet1!$F$2:$L$2</c:f>
              <c:strCache>
                <c:ptCount val="7"/>
                <c:pt idx="0">
                  <c:v>Apps</c:v>
                </c:pt>
                <c:pt idx="1">
                  <c:v>Helpdesk</c:v>
                </c:pt>
                <c:pt idx="2">
                  <c:v>Network</c:v>
                </c:pt>
                <c:pt idx="3">
                  <c:v>SAC</c:v>
                </c:pt>
                <c:pt idx="4">
                  <c:v>SCC</c:v>
                </c:pt>
                <c:pt idx="5">
                  <c:v>Security</c:v>
                </c:pt>
                <c:pt idx="6">
                  <c:v>Web</c:v>
                </c:pt>
              </c:strCache>
            </c:strRef>
          </c:cat>
          <c:val>
            <c:numRef>
              <c:f>Sheet1!$F$5:$L$5</c:f>
              <c:numCache>
                <c:formatCode>General</c:formatCode>
                <c:ptCount val="7"/>
                <c:pt idx="0">
                  <c:v>1807</c:v>
                </c:pt>
                <c:pt idx="1">
                  <c:v>3682</c:v>
                </c:pt>
                <c:pt idx="2">
                  <c:v>1277</c:v>
                </c:pt>
                <c:pt idx="3">
                  <c:v>4295</c:v>
                </c:pt>
                <c:pt idx="4">
                  <c:v>2177</c:v>
                </c:pt>
                <c:pt idx="5">
                  <c:v>436</c:v>
                </c:pt>
                <c:pt idx="6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69B-442A-8B1D-B941E2A52D0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cap="all" baseline="0">
                <a:effectLst/>
              </a:rPr>
              <a:t>All other initiatives &amp;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0" i="0" cap="all" baseline="0">
                <a:effectLst/>
              </a:rPr>
              <a:t>number of projects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'Total ITS Projects'!$E$13</c:f>
              <c:strCache>
                <c:ptCount val="1"/>
                <c:pt idx="0">
                  <c:v>Improve Enrollment Management 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Projects'!$M$13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87-4BA1-849A-C30711E3E724}"/>
            </c:ext>
          </c:extLst>
        </c:ser>
        <c:ser>
          <c:idx val="1"/>
          <c:order val="1"/>
          <c:tx>
            <c:strRef>
              <c:f>'Total ITS Projects'!$E$14</c:f>
              <c:strCache>
                <c:ptCount val="1"/>
                <c:pt idx="0">
                  <c:v>Foster Off the Shelf Product Adoption 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Projects'!$M$14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87-4BA1-849A-C30711E3E724}"/>
            </c:ext>
          </c:extLst>
        </c:ser>
        <c:ser>
          <c:idx val="2"/>
          <c:order val="2"/>
          <c:tx>
            <c:strRef>
              <c:f>'Total ITS Projects'!$E$15</c:f>
              <c:strCache>
                <c:ptCount val="1"/>
                <c:pt idx="0">
                  <c:v>Optimize Student Onboarding 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Projects'!$M$15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87-4BA1-849A-C30711E3E724}"/>
            </c:ext>
          </c:extLst>
        </c:ser>
        <c:ser>
          <c:idx val="3"/>
          <c:order val="3"/>
          <c:tx>
            <c:strRef>
              <c:f>'Total ITS Projects'!$E$16</c:f>
              <c:strCache>
                <c:ptCount val="1"/>
                <c:pt idx="0">
                  <c:v>Implement Security Solutions </c:v>
                </c:pt>
              </c:strCache>
            </c:strRef>
          </c:tx>
          <c:spPr>
            <a:solidFill>
              <a:schemeClr val="accent4">
                <a:alpha val="88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4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4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Projects'!$M$16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87-4BA1-849A-C30711E3E724}"/>
            </c:ext>
          </c:extLst>
        </c:ser>
        <c:ser>
          <c:idx val="4"/>
          <c:order val="4"/>
          <c:tx>
            <c:strRef>
              <c:f>'Total ITS Projects'!$E$17</c:f>
              <c:strCache>
                <c:ptCount val="1"/>
                <c:pt idx="0">
                  <c:v>Provide Business Process Documentation </c:v>
                </c:pt>
              </c:strCache>
            </c:strRef>
          </c:tx>
          <c:spPr>
            <a:solidFill>
              <a:schemeClr val="accent5">
                <a:alpha val="88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5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5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Projects'!$M$17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87-4BA1-849A-C30711E3E724}"/>
            </c:ext>
          </c:extLst>
        </c:ser>
        <c:ser>
          <c:idx val="5"/>
          <c:order val="5"/>
          <c:tx>
            <c:strRef>
              <c:f>'Total ITS Projects'!$E$18</c:f>
              <c:strCache>
                <c:ptCount val="1"/>
                <c:pt idx="0">
                  <c:v>Improve Accessibility </c:v>
                </c:pt>
              </c:strCache>
            </c:strRef>
          </c:tx>
          <c:spPr>
            <a:solidFill>
              <a:schemeClr val="accent6">
                <a:alpha val="88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6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6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Projects'!$M$18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87-4BA1-849A-C30711E3E724}"/>
            </c:ext>
          </c:extLst>
        </c:ser>
        <c:ser>
          <c:idx val="6"/>
          <c:order val="6"/>
          <c:tx>
            <c:strRef>
              <c:f>'Total ITS Projects'!$E$19</c:f>
              <c:strCache>
                <c:ptCount val="1"/>
                <c:pt idx="0">
                  <c:v>Implement Self Service </c:v>
                </c:pt>
              </c:strCache>
            </c:strRef>
          </c:tx>
          <c:spPr>
            <a:solidFill>
              <a:schemeClr val="accent1">
                <a:lumMod val="60000"/>
                <a:alpha val="88000"/>
              </a:schemeClr>
            </a:solidFill>
            <a:ln>
              <a:solidFill>
                <a:schemeClr val="accent1">
                  <a:lumMod val="6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6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lumMod val="6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Projects'!$M$19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87-4BA1-849A-C30711E3E724}"/>
            </c:ext>
          </c:extLst>
        </c:ser>
        <c:ser>
          <c:idx val="7"/>
          <c:order val="7"/>
          <c:tx>
            <c:strRef>
              <c:f>'Total ITS Projects'!$E$20</c:f>
              <c:strCache>
                <c:ptCount val="1"/>
                <c:pt idx="0">
                  <c:v>Implement SSO </c:v>
                </c:pt>
              </c:strCache>
            </c:strRef>
          </c:tx>
          <c:spPr>
            <a:solidFill>
              <a:schemeClr val="accent2">
                <a:lumMod val="60000"/>
                <a:alpha val="88000"/>
              </a:schemeClr>
            </a:solidFill>
            <a:ln>
              <a:solidFill>
                <a:schemeClr val="accent2">
                  <a:lumMod val="6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6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lumMod val="6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Projects'!$M$20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87-4BA1-849A-C30711E3E724}"/>
            </c:ext>
          </c:extLst>
        </c:ser>
        <c:ser>
          <c:idx val="8"/>
          <c:order val="8"/>
          <c:tx>
            <c:strRef>
              <c:f>'Total ITS Projects'!$E$21</c:f>
              <c:strCache>
                <c:ptCount val="1"/>
                <c:pt idx="0">
                  <c:v>Develop SOPs </c:v>
                </c:pt>
              </c:strCache>
            </c:strRef>
          </c:tx>
          <c:spPr>
            <a:solidFill>
              <a:schemeClr val="accent3">
                <a:lumMod val="60000"/>
                <a:alpha val="88000"/>
              </a:schemeClr>
            </a:solidFill>
            <a:ln>
              <a:solidFill>
                <a:schemeClr val="accent3">
                  <a:lumMod val="6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6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lumMod val="6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Projects'!$M$21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87-4BA1-849A-C30711E3E724}"/>
            </c:ext>
          </c:extLst>
        </c:ser>
        <c:ser>
          <c:idx val="9"/>
          <c:order val="9"/>
          <c:tx>
            <c:strRef>
              <c:f>'Total ITS Projects'!$E$22</c:f>
              <c:strCache>
                <c:ptCount val="1"/>
                <c:pt idx="0">
                  <c:v>Implement AB705 </c:v>
                </c:pt>
              </c:strCache>
            </c:strRef>
          </c:tx>
          <c:spPr>
            <a:solidFill>
              <a:schemeClr val="accent4">
                <a:lumMod val="60000"/>
                <a:alpha val="88000"/>
              </a:schemeClr>
            </a:solidFill>
            <a:ln>
              <a:solidFill>
                <a:schemeClr val="accent4">
                  <a:lumMod val="6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4">
                  <a:lumMod val="6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4">
                  <a:lumMod val="6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Projects'!$M$22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C87-4BA1-849A-C30711E3E724}"/>
            </c:ext>
          </c:extLst>
        </c:ser>
        <c:ser>
          <c:idx val="10"/>
          <c:order val="10"/>
          <c:tx>
            <c:strRef>
              <c:f>'Total ITS Projects'!$E$23</c:f>
              <c:strCache>
                <c:ptCount val="1"/>
                <c:pt idx="0">
                  <c:v>Establish Colleague Patch Cycles </c:v>
                </c:pt>
              </c:strCache>
            </c:strRef>
          </c:tx>
          <c:spPr>
            <a:solidFill>
              <a:schemeClr val="accent5">
                <a:lumMod val="60000"/>
                <a:alpha val="88000"/>
              </a:schemeClr>
            </a:solidFill>
            <a:ln>
              <a:solidFill>
                <a:schemeClr val="accent5">
                  <a:lumMod val="6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5">
                  <a:lumMod val="6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5">
                  <a:lumMod val="6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Projects'!$M$23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87-4BA1-849A-C30711E3E724}"/>
            </c:ext>
          </c:extLst>
        </c:ser>
        <c:ser>
          <c:idx val="11"/>
          <c:order val="11"/>
          <c:tx>
            <c:strRef>
              <c:f>'Total ITS Projects'!$E$24</c:f>
              <c:strCache>
                <c:ptCount val="1"/>
                <c:pt idx="0">
                  <c:v>Implement EIM </c:v>
                </c:pt>
              </c:strCache>
            </c:strRef>
          </c:tx>
          <c:spPr>
            <a:solidFill>
              <a:schemeClr val="accent6">
                <a:lumMod val="60000"/>
                <a:alpha val="88000"/>
              </a:schemeClr>
            </a:solidFill>
            <a:ln>
              <a:solidFill>
                <a:schemeClr val="accent6">
                  <a:lumMod val="6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6">
                  <a:lumMod val="6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6">
                  <a:lumMod val="6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Projects'!$M$24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C87-4BA1-849A-C30711E3E724}"/>
            </c:ext>
          </c:extLst>
        </c:ser>
        <c:ser>
          <c:idx val="12"/>
          <c:order val="12"/>
          <c:tx>
            <c:strRef>
              <c:f>'Total ITS Projects'!$E$25</c:f>
              <c:strCache>
                <c:ptCount val="1"/>
                <c:pt idx="0">
                  <c:v>Implement Standard Reporting Solution 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88000"/>
              </a:schemeClr>
            </a:solidFill>
            <a:ln>
              <a:solidFill>
                <a:schemeClr val="accent1">
                  <a:lumMod val="80000"/>
                  <a:lumOff val="2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80000"/>
                  <a:lumOff val="2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lumMod val="80000"/>
                  <a:lumOff val="2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Projects'!$M$25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87-4BA1-849A-C30711E3E724}"/>
            </c:ext>
          </c:extLst>
        </c:ser>
        <c:ser>
          <c:idx val="13"/>
          <c:order val="13"/>
          <c:tx>
            <c:strRef>
              <c:f>'Total ITS Projects'!$E$26</c:f>
              <c:strCache>
                <c:ptCount val="1"/>
                <c:pt idx="0">
                  <c:v>Implement ILS 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88000"/>
              </a:schemeClr>
            </a:solidFill>
            <a:ln>
              <a:solidFill>
                <a:schemeClr val="accent2">
                  <a:lumMod val="80000"/>
                  <a:lumOff val="2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80000"/>
                  <a:lumOff val="2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lumMod val="80000"/>
                  <a:lumOff val="2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Projects'!$M$26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C87-4BA1-849A-C30711E3E724}"/>
            </c:ext>
          </c:extLst>
        </c:ser>
        <c:ser>
          <c:idx val="14"/>
          <c:order val="14"/>
          <c:tx>
            <c:strRef>
              <c:f>'Total ITS Projects'!$E$27</c:f>
              <c:strCache>
                <c:ptCount val="1"/>
                <c:pt idx="0">
                  <c:v>Deploy SCCM 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  <a:alpha val="88000"/>
              </a:schemeClr>
            </a:solidFill>
            <a:ln>
              <a:solidFill>
                <a:schemeClr val="accent3">
                  <a:lumMod val="80000"/>
                  <a:lumOff val="2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80000"/>
                  <a:lumOff val="2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lumMod val="80000"/>
                  <a:lumOff val="2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Projects'!$M$27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C87-4BA1-849A-C30711E3E724}"/>
            </c:ext>
          </c:extLst>
        </c:ser>
        <c:ser>
          <c:idx val="15"/>
          <c:order val="15"/>
          <c:tx>
            <c:strRef>
              <c:f>'Total ITS Projects'!$E$28</c:f>
              <c:strCache>
                <c:ptCount val="1"/>
                <c:pt idx="0">
                  <c:v>Assess Airwatch 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  <a:alpha val="88000"/>
              </a:schemeClr>
            </a:solidFill>
            <a:ln>
              <a:solidFill>
                <a:schemeClr val="accent4">
                  <a:lumMod val="80000"/>
                  <a:lumOff val="2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4">
                  <a:lumMod val="80000"/>
                  <a:lumOff val="2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4">
                  <a:lumMod val="80000"/>
                  <a:lumOff val="2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Projects'!$M$28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C87-4BA1-849A-C30711E3E724}"/>
            </c:ext>
          </c:extLst>
        </c:ser>
        <c:ser>
          <c:idx val="16"/>
          <c:order val="16"/>
          <c:tx>
            <c:strRef>
              <c:f>'Total ITS Projects'!$E$29</c:f>
              <c:strCache>
                <c:ptCount val="1"/>
                <c:pt idx="0">
                  <c:v>Deploy ITSM Solution 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  <a:alpha val="88000"/>
              </a:schemeClr>
            </a:solidFill>
            <a:ln>
              <a:solidFill>
                <a:schemeClr val="accent5">
                  <a:lumMod val="80000"/>
                  <a:lumOff val="2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5">
                  <a:lumMod val="80000"/>
                  <a:lumOff val="2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5">
                  <a:lumMod val="80000"/>
                  <a:lumOff val="2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Projects'!$M$29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C87-4BA1-849A-C30711E3E724}"/>
            </c:ext>
          </c:extLst>
        </c:ser>
        <c:ser>
          <c:idx val="17"/>
          <c:order val="17"/>
          <c:tx>
            <c:strRef>
              <c:f>'Total ITS Projects'!$E$30</c:f>
              <c:strCache>
                <c:ptCount val="1"/>
                <c:pt idx="0">
                  <c:v>Optimize Guided Pathways 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  <a:alpha val="88000"/>
              </a:schemeClr>
            </a:solidFill>
            <a:ln>
              <a:solidFill>
                <a:schemeClr val="accent6">
                  <a:lumMod val="80000"/>
                  <a:lumOff val="2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6">
                  <a:lumMod val="80000"/>
                  <a:lumOff val="2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6">
                  <a:lumMod val="80000"/>
                  <a:lumOff val="2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Projects'!$M$30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C87-4BA1-849A-C30711E3E724}"/>
            </c:ext>
          </c:extLst>
        </c:ser>
        <c:ser>
          <c:idx val="18"/>
          <c:order val="18"/>
          <c:tx>
            <c:strRef>
              <c:f>'Total ITS Projects'!$E$31</c:f>
              <c:strCache>
                <c:ptCount val="1"/>
                <c:pt idx="0">
                  <c:v>DBA Professional Services Support  </c:v>
                </c:pt>
              </c:strCache>
            </c:strRef>
          </c:tx>
          <c:spPr>
            <a:solidFill>
              <a:schemeClr val="accent1">
                <a:lumMod val="80000"/>
                <a:alpha val="88000"/>
              </a:schemeClr>
            </a:solidFill>
            <a:ln>
              <a:solidFill>
                <a:schemeClr val="accent1">
                  <a:lumMod val="8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8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lumMod val="8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Projects'!$M$31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C87-4BA1-849A-C30711E3E724}"/>
            </c:ext>
          </c:extLst>
        </c:ser>
        <c:ser>
          <c:idx val="19"/>
          <c:order val="19"/>
          <c:tx>
            <c:strRef>
              <c:f>'Total ITS Projects'!$E$32</c:f>
              <c:strCache>
                <c:ptCount val="1"/>
                <c:pt idx="0">
                  <c:v>Document Standards and Prioritization </c:v>
                </c:pt>
              </c:strCache>
            </c:strRef>
          </c:tx>
          <c:spPr>
            <a:solidFill>
              <a:schemeClr val="accent2">
                <a:lumMod val="80000"/>
                <a:alpha val="88000"/>
              </a:schemeClr>
            </a:solidFill>
            <a:ln>
              <a:solidFill>
                <a:schemeClr val="accent2">
                  <a:lumMod val="8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8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lumMod val="8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Projects'!$M$32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C87-4BA1-849A-C30711E3E724}"/>
            </c:ext>
          </c:extLst>
        </c:ser>
        <c:ser>
          <c:idx val="20"/>
          <c:order val="20"/>
          <c:tx>
            <c:strRef>
              <c:f>'Total ITS Projects'!$E$33</c:f>
              <c:strCache>
                <c:ptCount val="1"/>
                <c:pt idx="0">
                  <c:v>Cybersecurity Awareness Training </c:v>
                </c:pt>
              </c:strCache>
            </c:strRef>
          </c:tx>
          <c:spPr>
            <a:solidFill>
              <a:schemeClr val="accent3">
                <a:lumMod val="80000"/>
                <a:alpha val="88000"/>
              </a:schemeClr>
            </a:solidFill>
            <a:ln>
              <a:solidFill>
                <a:schemeClr val="accent3">
                  <a:lumMod val="8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8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lumMod val="8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Projects'!$M$33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C87-4BA1-849A-C30711E3E724}"/>
            </c:ext>
          </c:extLst>
        </c:ser>
        <c:ser>
          <c:idx val="21"/>
          <c:order val="21"/>
          <c:tx>
            <c:strRef>
              <c:f>'Total ITS Projects'!$E$34</c:f>
              <c:strCache>
                <c:ptCount val="1"/>
                <c:pt idx="0">
                  <c:v>Implement Student Case Mgmt </c:v>
                </c:pt>
              </c:strCache>
            </c:strRef>
          </c:tx>
          <c:spPr>
            <a:solidFill>
              <a:schemeClr val="accent4">
                <a:lumMod val="80000"/>
                <a:alpha val="88000"/>
              </a:schemeClr>
            </a:solidFill>
            <a:ln>
              <a:solidFill>
                <a:schemeClr val="accent4">
                  <a:lumMod val="8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4">
                  <a:lumMod val="8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4">
                  <a:lumMod val="8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Projects'!$M$34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C87-4BA1-849A-C30711E3E724}"/>
            </c:ext>
          </c:extLst>
        </c:ser>
        <c:ser>
          <c:idx val="22"/>
          <c:order val="22"/>
          <c:tx>
            <c:strRef>
              <c:f>'Total ITS Projects'!$E$35</c:f>
              <c:strCache>
                <c:ptCount val="1"/>
                <c:pt idx="0">
                  <c:v>Assess Online Proctoring </c:v>
                </c:pt>
              </c:strCache>
            </c:strRef>
          </c:tx>
          <c:spPr>
            <a:solidFill>
              <a:schemeClr val="accent5">
                <a:lumMod val="80000"/>
                <a:alpha val="88000"/>
              </a:schemeClr>
            </a:solidFill>
            <a:ln>
              <a:solidFill>
                <a:schemeClr val="accent5">
                  <a:lumMod val="8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5">
                  <a:lumMod val="8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5">
                  <a:lumMod val="8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Projects'!$M$35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C87-4BA1-849A-C30711E3E724}"/>
            </c:ext>
          </c:extLst>
        </c:ser>
        <c:ser>
          <c:idx val="23"/>
          <c:order val="23"/>
          <c:tx>
            <c:strRef>
              <c:f>'Total ITS Projects'!$E$36</c:f>
              <c:strCache>
                <c:ptCount val="1"/>
                <c:pt idx="0">
                  <c:v>Standardize Classroom Mediation </c:v>
                </c:pt>
              </c:strCache>
            </c:strRef>
          </c:tx>
          <c:spPr>
            <a:solidFill>
              <a:schemeClr val="accent6">
                <a:lumMod val="80000"/>
                <a:alpha val="88000"/>
              </a:schemeClr>
            </a:solidFill>
            <a:ln>
              <a:solidFill>
                <a:schemeClr val="accent6">
                  <a:lumMod val="8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6">
                  <a:lumMod val="80000"/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6">
                  <a:lumMod val="8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'Total ITS Projects'!$M$36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C87-4BA1-849A-C30711E3E7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093373472"/>
        <c:axId val="2093368224"/>
        <c:axId val="0"/>
      </c:bar3DChart>
      <c:catAx>
        <c:axId val="2093373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93368224"/>
        <c:crosses val="autoZero"/>
        <c:auto val="1"/>
        <c:lblAlgn val="ctr"/>
        <c:lblOffset val="100"/>
        <c:noMultiLvlLbl val="0"/>
      </c:catAx>
      <c:valAx>
        <c:axId val="2093368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9337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770962694372465"/>
          <c:y val="1.1012930353708513E-2"/>
          <c:w val="0.26399746519080047"/>
          <c:h val="0.97559306329167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PROJECT PERCENTAGE</a:t>
            </a:r>
            <a:endParaRPr lang="en-US" sz="1800" dirty="0"/>
          </a:p>
        </c:rich>
      </c:tx>
      <c:layout>
        <c:manualLayout>
          <c:xMode val="edge"/>
          <c:yMode val="edge"/>
          <c:x val="0.35640323019891818"/>
          <c:y val="2.3096687462172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cat>
            <c:strRef>
              <c:f>'Total ITS Projects'!$E$3:$G$36</c:f>
              <c:strCache>
                <c:ptCount val="31"/>
                <c:pt idx="0">
                  <c:v>Utilize Hardware Replacement Cycles </c:v>
                </c:pt>
                <c:pt idx="1">
                  <c:v>Improve Data Quality </c:v>
                </c:pt>
                <c:pt idx="2">
                  <c:v>Utilize Software Replacement Cycles </c:v>
                </c:pt>
                <c:pt idx="3">
                  <c:v>Implement OEI </c:v>
                </c:pt>
                <c:pt idx="4">
                  <c:v>Develop Training Materials </c:v>
                </c:pt>
                <c:pt idx="5">
                  <c:v>Improve Efficiencies and Automation </c:v>
                </c:pt>
                <c:pt idx="6">
                  <c:v>Improve District Mobile Experience </c:v>
                </c:pt>
                <c:pt idx="7">
                  <c:v>Assess SharePoint Gaps </c:v>
                </c:pt>
                <c:pt idx="8">
                  <c:v>Support DR and BC </c:v>
                </c:pt>
                <c:pt idx="9">
                  <c:v>Standardize on ECM </c:v>
                </c:pt>
                <c:pt idx="10">
                  <c:v>Improve Enrollment Management </c:v>
                </c:pt>
                <c:pt idx="11">
                  <c:v>Foster Off the Shelf Product Adoption </c:v>
                </c:pt>
                <c:pt idx="12">
                  <c:v>Optimize Student Onboarding </c:v>
                </c:pt>
                <c:pt idx="13">
                  <c:v>Implement Security Solutions </c:v>
                </c:pt>
                <c:pt idx="14">
                  <c:v>Provide Business Process Documentation </c:v>
                </c:pt>
                <c:pt idx="15">
                  <c:v>Improve Accessibility </c:v>
                </c:pt>
                <c:pt idx="16">
                  <c:v>Implement Self Service </c:v>
                </c:pt>
                <c:pt idx="17">
                  <c:v>Implement SSO </c:v>
                </c:pt>
                <c:pt idx="18">
                  <c:v>Develop SOPs </c:v>
                </c:pt>
                <c:pt idx="19">
                  <c:v>Implement AB705 </c:v>
                </c:pt>
                <c:pt idx="20">
                  <c:v>Establish Colleague Patch Cycles </c:v>
                </c:pt>
                <c:pt idx="21">
                  <c:v>Implement EIM </c:v>
                </c:pt>
                <c:pt idx="22">
                  <c:v>Implement Standard Reporting Solution </c:v>
                </c:pt>
                <c:pt idx="23">
                  <c:v>Implement ILS </c:v>
                </c:pt>
                <c:pt idx="24">
                  <c:v>Deploy SCCM </c:v>
                </c:pt>
                <c:pt idx="25">
                  <c:v>Assess Airwatch </c:v>
                </c:pt>
                <c:pt idx="26">
                  <c:v>Deploy ITSM Solution </c:v>
                </c:pt>
                <c:pt idx="27">
                  <c:v>Optimize Guided Pathways </c:v>
                </c:pt>
                <c:pt idx="28">
                  <c:v>DBA Professional Services Support  </c:v>
                </c:pt>
                <c:pt idx="29">
                  <c:v>Document Standards and Prioritization </c:v>
                </c:pt>
                <c:pt idx="30">
                  <c:v>Cybersecurity Awareness Training </c:v>
                </c:pt>
              </c:strCache>
            </c:strRef>
          </c:cat>
          <c:val>
            <c:numRef>
              <c:f>'Total ITS Projects'!$H$3:$H$36</c:f>
            </c:numRef>
          </c:val>
          <c:extLst>
            <c:ext xmlns:c16="http://schemas.microsoft.com/office/drawing/2014/chart" uri="{C3380CC4-5D6E-409C-BE32-E72D297353CC}">
              <c16:uniqueId val="{00000000-1266-452E-813F-95EA3C22A66C}"/>
            </c:ext>
          </c:extLst>
        </c:ser>
        <c:ser>
          <c:idx val="1"/>
          <c:order val="1"/>
          <c:cat>
            <c:strRef>
              <c:f>'Total ITS Projects'!$E$3:$G$36</c:f>
              <c:strCache>
                <c:ptCount val="31"/>
                <c:pt idx="0">
                  <c:v>Utilize Hardware Replacement Cycles </c:v>
                </c:pt>
                <c:pt idx="1">
                  <c:v>Improve Data Quality </c:v>
                </c:pt>
                <c:pt idx="2">
                  <c:v>Utilize Software Replacement Cycles </c:v>
                </c:pt>
                <c:pt idx="3">
                  <c:v>Implement OEI </c:v>
                </c:pt>
                <c:pt idx="4">
                  <c:v>Develop Training Materials </c:v>
                </c:pt>
                <c:pt idx="5">
                  <c:v>Improve Efficiencies and Automation </c:v>
                </c:pt>
                <c:pt idx="6">
                  <c:v>Improve District Mobile Experience </c:v>
                </c:pt>
                <c:pt idx="7">
                  <c:v>Assess SharePoint Gaps </c:v>
                </c:pt>
                <c:pt idx="8">
                  <c:v>Support DR and BC </c:v>
                </c:pt>
                <c:pt idx="9">
                  <c:v>Standardize on ECM </c:v>
                </c:pt>
                <c:pt idx="10">
                  <c:v>Improve Enrollment Management </c:v>
                </c:pt>
                <c:pt idx="11">
                  <c:v>Foster Off the Shelf Product Adoption </c:v>
                </c:pt>
                <c:pt idx="12">
                  <c:v>Optimize Student Onboarding </c:v>
                </c:pt>
                <c:pt idx="13">
                  <c:v>Implement Security Solutions </c:v>
                </c:pt>
                <c:pt idx="14">
                  <c:v>Provide Business Process Documentation </c:v>
                </c:pt>
                <c:pt idx="15">
                  <c:v>Improve Accessibility </c:v>
                </c:pt>
                <c:pt idx="16">
                  <c:v>Implement Self Service </c:v>
                </c:pt>
                <c:pt idx="17">
                  <c:v>Implement SSO </c:v>
                </c:pt>
                <c:pt idx="18">
                  <c:v>Develop SOPs </c:v>
                </c:pt>
                <c:pt idx="19">
                  <c:v>Implement AB705 </c:v>
                </c:pt>
                <c:pt idx="20">
                  <c:v>Establish Colleague Patch Cycles </c:v>
                </c:pt>
                <c:pt idx="21">
                  <c:v>Implement EIM </c:v>
                </c:pt>
                <c:pt idx="22">
                  <c:v>Implement Standard Reporting Solution </c:v>
                </c:pt>
                <c:pt idx="23">
                  <c:v>Implement ILS </c:v>
                </c:pt>
                <c:pt idx="24">
                  <c:v>Deploy SCCM </c:v>
                </c:pt>
                <c:pt idx="25">
                  <c:v>Assess Airwatch </c:v>
                </c:pt>
                <c:pt idx="26">
                  <c:v>Deploy ITSM Solution </c:v>
                </c:pt>
                <c:pt idx="27">
                  <c:v>Optimize Guided Pathways </c:v>
                </c:pt>
                <c:pt idx="28">
                  <c:v>DBA Professional Services Support  </c:v>
                </c:pt>
                <c:pt idx="29">
                  <c:v>Document Standards and Prioritization </c:v>
                </c:pt>
                <c:pt idx="30">
                  <c:v>Cybersecurity Awareness Training </c:v>
                </c:pt>
              </c:strCache>
            </c:strRef>
          </c:cat>
          <c:val>
            <c:numRef>
              <c:f>'Total ITS Projects'!$I$3:$I$36</c:f>
            </c:numRef>
          </c:val>
          <c:extLst>
            <c:ext xmlns:c16="http://schemas.microsoft.com/office/drawing/2014/chart" uri="{C3380CC4-5D6E-409C-BE32-E72D297353CC}">
              <c16:uniqueId val="{00000001-1266-452E-813F-95EA3C22A66C}"/>
            </c:ext>
          </c:extLst>
        </c:ser>
        <c:ser>
          <c:idx val="2"/>
          <c:order val="2"/>
          <c:cat>
            <c:strRef>
              <c:f>'Total ITS Projects'!$E$3:$G$36</c:f>
              <c:strCache>
                <c:ptCount val="31"/>
                <c:pt idx="0">
                  <c:v>Utilize Hardware Replacement Cycles </c:v>
                </c:pt>
                <c:pt idx="1">
                  <c:v>Improve Data Quality </c:v>
                </c:pt>
                <c:pt idx="2">
                  <c:v>Utilize Software Replacement Cycles </c:v>
                </c:pt>
                <c:pt idx="3">
                  <c:v>Implement OEI </c:v>
                </c:pt>
                <c:pt idx="4">
                  <c:v>Develop Training Materials </c:v>
                </c:pt>
                <c:pt idx="5">
                  <c:v>Improve Efficiencies and Automation </c:v>
                </c:pt>
                <c:pt idx="6">
                  <c:v>Improve District Mobile Experience </c:v>
                </c:pt>
                <c:pt idx="7">
                  <c:v>Assess SharePoint Gaps </c:v>
                </c:pt>
                <c:pt idx="8">
                  <c:v>Support DR and BC </c:v>
                </c:pt>
                <c:pt idx="9">
                  <c:v>Standardize on ECM </c:v>
                </c:pt>
                <c:pt idx="10">
                  <c:v>Improve Enrollment Management </c:v>
                </c:pt>
                <c:pt idx="11">
                  <c:v>Foster Off the Shelf Product Adoption </c:v>
                </c:pt>
                <c:pt idx="12">
                  <c:v>Optimize Student Onboarding </c:v>
                </c:pt>
                <c:pt idx="13">
                  <c:v>Implement Security Solutions </c:v>
                </c:pt>
                <c:pt idx="14">
                  <c:v>Provide Business Process Documentation </c:v>
                </c:pt>
                <c:pt idx="15">
                  <c:v>Improve Accessibility </c:v>
                </c:pt>
                <c:pt idx="16">
                  <c:v>Implement Self Service </c:v>
                </c:pt>
                <c:pt idx="17">
                  <c:v>Implement SSO </c:v>
                </c:pt>
                <c:pt idx="18">
                  <c:v>Develop SOPs </c:v>
                </c:pt>
                <c:pt idx="19">
                  <c:v>Implement AB705 </c:v>
                </c:pt>
                <c:pt idx="20">
                  <c:v>Establish Colleague Patch Cycles </c:v>
                </c:pt>
                <c:pt idx="21">
                  <c:v>Implement EIM </c:v>
                </c:pt>
                <c:pt idx="22">
                  <c:v>Implement Standard Reporting Solution </c:v>
                </c:pt>
                <c:pt idx="23">
                  <c:v>Implement ILS </c:v>
                </c:pt>
                <c:pt idx="24">
                  <c:v>Deploy SCCM </c:v>
                </c:pt>
                <c:pt idx="25">
                  <c:v>Assess Airwatch </c:v>
                </c:pt>
                <c:pt idx="26">
                  <c:v>Deploy ITSM Solution </c:v>
                </c:pt>
                <c:pt idx="27">
                  <c:v>Optimize Guided Pathways </c:v>
                </c:pt>
                <c:pt idx="28">
                  <c:v>DBA Professional Services Support  </c:v>
                </c:pt>
                <c:pt idx="29">
                  <c:v>Document Standards and Prioritization </c:v>
                </c:pt>
                <c:pt idx="30">
                  <c:v>Cybersecurity Awareness Training </c:v>
                </c:pt>
              </c:strCache>
            </c:strRef>
          </c:cat>
          <c:val>
            <c:numRef>
              <c:f>'Total ITS Projects'!$J$3:$J$36</c:f>
            </c:numRef>
          </c:val>
          <c:extLst>
            <c:ext xmlns:c16="http://schemas.microsoft.com/office/drawing/2014/chart" uri="{C3380CC4-5D6E-409C-BE32-E72D297353CC}">
              <c16:uniqueId val="{00000002-1266-452E-813F-95EA3C22A66C}"/>
            </c:ext>
          </c:extLst>
        </c:ser>
        <c:ser>
          <c:idx val="3"/>
          <c:order val="3"/>
          <c:cat>
            <c:strRef>
              <c:f>'Total ITS Projects'!$E$3:$G$36</c:f>
              <c:strCache>
                <c:ptCount val="31"/>
                <c:pt idx="0">
                  <c:v>Utilize Hardware Replacement Cycles </c:v>
                </c:pt>
                <c:pt idx="1">
                  <c:v>Improve Data Quality </c:v>
                </c:pt>
                <c:pt idx="2">
                  <c:v>Utilize Software Replacement Cycles </c:v>
                </c:pt>
                <c:pt idx="3">
                  <c:v>Implement OEI </c:v>
                </c:pt>
                <c:pt idx="4">
                  <c:v>Develop Training Materials </c:v>
                </c:pt>
                <c:pt idx="5">
                  <c:v>Improve Efficiencies and Automation </c:v>
                </c:pt>
                <c:pt idx="6">
                  <c:v>Improve District Mobile Experience </c:v>
                </c:pt>
                <c:pt idx="7">
                  <c:v>Assess SharePoint Gaps </c:v>
                </c:pt>
                <c:pt idx="8">
                  <c:v>Support DR and BC </c:v>
                </c:pt>
                <c:pt idx="9">
                  <c:v>Standardize on ECM </c:v>
                </c:pt>
                <c:pt idx="10">
                  <c:v>Improve Enrollment Management </c:v>
                </c:pt>
                <c:pt idx="11">
                  <c:v>Foster Off the Shelf Product Adoption </c:v>
                </c:pt>
                <c:pt idx="12">
                  <c:v>Optimize Student Onboarding </c:v>
                </c:pt>
                <c:pt idx="13">
                  <c:v>Implement Security Solutions </c:v>
                </c:pt>
                <c:pt idx="14">
                  <c:v>Provide Business Process Documentation </c:v>
                </c:pt>
                <c:pt idx="15">
                  <c:v>Improve Accessibility </c:v>
                </c:pt>
                <c:pt idx="16">
                  <c:v>Implement Self Service </c:v>
                </c:pt>
                <c:pt idx="17">
                  <c:v>Implement SSO </c:v>
                </c:pt>
                <c:pt idx="18">
                  <c:v>Develop SOPs </c:v>
                </c:pt>
                <c:pt idx="19">
                  <c:v>Implement AB705 </c:v>
                </c:pt>
                <c:pt idx="20">
                  <c:v>Establish Colleague Patch Cycles </c:v>
                </c:pt>
                <c:pt idx="21">
                  <c:v>Implement EIM </c:v>
                </c:pt>
                <c:pt idx="22">
                  <c:v>Implement Standard Reporting Solution </c:v>
                </c:pt>
                <c:pt idx="23">
                  <c:v>Implement ILS </c:v>
                </c:pt>
                <c:pt idx="24">
                  <c:v>Deploy SCCM </c:v>
                </c:pt>
                <c:pt idx="25">
                  <c:v>Assess Airwatch </c:v>
                </c:pt>
                <c:pt idx="26">
                  <c:v>Deploy ITSM Solution </c:v>
                </c:pt>
                <c:pt idx="27">
                  <c:v>Optimize Guided Pathways </c:v>
                </c:pt>
                <c:pt idx="28">
                  <c:v>DBA Professional Services Support  </c:v>
                </c:pt>
                <c:pt idx="29">
                  <c:v>Document Standards and Prioritization </c:v>
                </c:pt>
                <c:pt idx="30">
                  <c:v>Cybersecurity Awareness Training </c:v>
                </c:pt>
              </c:strCache>
            </c:strRef>
          </c:cat>
          <c:val>
            <c:numRef>
              <c:f>'Total ITS Projects'!$K$3:$K$36</c:f>
            </c:numRef>
          </c:val>
          <c:extLst>
            <c:ext xmlns:c16="http://schemas.microsoft.com/office/drawing/2014/chart" uri="{C3380CC4-5D6E-409C-BE32-E72D297353CC}">
              <c16:uniqueId val="{00000003-1266-452E-813F-95EA3C22A66C}"/>
            </c:ext>
          </c:extLst>
        </c:ser>
        <c:ser>
          <c:idx val="4"/>
          <c:order val="4"/>
          <c:cat>
            <c:strRef>
              <c:f>'Total ITS Projects'!$E$3:$G$36</c:f>
              <c:strCache>
                <c:ptCount val="31"/>
                <c:pt idx="0">
                  <c:v>Utilize Hardware Replacement Cycles </c:v>
                </c:pt>
                <c:pt idx="1">
                  <c:v>Improve Data Quality </c:v>
                </c:pt>
                <c:pt idx="2">
                  <c:v>Utilize Software Replacement Cycles </c:v>
                </c:pt>
                <c:pt idx="3">
                  <c:v>Implement OEI </c:v>
                </c:pt>
                <c:pt idx="4">
                  <c:v>Develop Training Materials </c:v>
                </c:pt>
                <c:pt idx="5">
                  <c:v>Improve Efficiencies and Automation </c:v>
                </c:pt>
                <c:pt idx="6">
                  <c:v>Improve District Mobile Experience </c:v>
                </c:pt>
                <c:pt idx="7">
                  <c:v>Assess SharePoint Gaps </c:v>
                </c:pt>
                <c:pt idx="8">
                  <c:v>Support DR and BC </c:v>
                </c:pt>
                <c:pt idx="9">
                  <c:v>Standardize on ECM </c:v>
                </c:pt>
                <c:pt idx="10">
                  <c:v>Improve Enrollment Management </c:v>
                </c:pt>
                <c:pt idx="11">
                  <c:v>Foster Off the Shelf Product Adoption </c:v>
                </c:pt>
                <c:pt idx="12">
                  <c:v>Optimize Student Onboarding </c:v>
                </c:pt>
                <c:pt idx="13">
                  <c:v>Implement Security Solutions </c:v>
                </c:pt>
                <c:pt idx="14">
                  <c:v>Provide Business Process Documentation </c:v>
                </c:pt>
                <c:pt idx="15">
                  <c:v>Improve Accessibility </c:v>
                </c:pt>
                <c:pt idx="16">
                  <c:v>Implement Self Service </c:v>
                </c:pt>
                <c:pt idx="17">
                  <c:v>Implement SSO </c:v>
                </c:pt>
                <c:pt idx="18">
                  <c:v>Develop SOPs </c:v>
                </c:pt>
                <c:pt idx="19">
                  <c:v>Implement AB705 </c:v>
                </c:pt>
                <c:pt idx="20">
                  <c:v>Establish Colleague Patch Cycles </c:v>
                </c:pt>
                <c:pt idx="21">
                  <c:v>Implement EIM </c:v>
                </c:pt>
                <c:pt idx="22">
                  <c:v>Implement Standard Reporting Solution </c:v>
                </c:pt>
                <c:pt idx="23">
                  <c:v>Implement ILS </c:v>
                </c:pt>
                <c:pt idx="24">
                  <c:v>Deploy SCCM </c:v>
                </c:pt>
                <c:pt idx="25">
                  <c:v>Assess Airwatch </c:v>
                </c:pt>
                <c:pt idx="26">
                  <c:v>Deploy ITSM Solution </c:v>
                </c:pt>
                <c:pt idx="27">
                  <c:v>Optimize Guided Pathways </c:v>
                </c:pt>
                <c:pt idx="28">
                  <c:v>DBA Professional Services Support  </c:v>
                </c:pt>
                <c:pt idx="29">
                  <c:v>Document Standards and Prioritization </c:v>
                </c:pt>
                <c:pt idx="30">
                  <c:v>Cybersecurity Awareness Training </c:v>
                </c:pt>
              </c:strCache>
            </c:strRef>
          </c:cat>
          <c:val>
            <c:numRef>
              <c:f>'Total ITS Projects'!$L$3:$L$36</c:f>
            </c:numRef>
          </c:val>
          <c:extLst>
            <c:ext xmlns:c16="http://schemas.microsoft.com/office/drawing/2014/chart" uri="{C3380CC4-5D6E-409C-BE32-E72D297353CC}">
              <c16:uniqueId val="{00000004-1266-452E-813F-95EA3C22A66C}"/>
            </c:ext>
          </c:extLst>
        </c:ser>
        <c:ser>
          <c:idx val="5"/>
          <c:order val="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1266-452E-813F-95EA3C22A66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1266-452E-813F-95EA3C22A66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1266-452E-813F-95EA3C22A66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1266-452E-813F-95EA3C22A66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1266-452E-813F-95EA3C22A66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1266-452E-813F-95EA3C22A66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2-1266-452E-813F-95EA3C22A66C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1266-452E-813F-95EA3C22A66C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6-1266-452E-813F-95EA3C22A66C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8-1266-452E-813F-95EA3C22A66C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A-1266-452E-813F-95EA3C22A66C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C-1266-452E-813F-95EA3C22A66C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E-1266-452E-813F-95EA3C22A66C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0-1266-452E-813F-95EA3C22A66C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2-1266-452E-813F-95EA3C22A66C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4-1266-452E-813F-95EA3C22A66C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6-1266-452E-813F-95EA3C22A66C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8-1266-452E-813F-95EA3C22A66C}"/>
              </c:ext>
            </c:extLst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A-1266-452E-813F-95EA3C22A66C}"/>
              </c:ext>
            </c:extLst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C-1266-452E-813F-95EA3C22A66C}"/>
              </c:ext>
            </c:extLst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E-1266-452E-813F-95EA3C22A66C}"/>
              </c:ext>
            </c:extLst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0-1266-452E-813F-95EA3C22A66C}"/>
              </c:ext>
            </c:extLst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2-1266-452E-813F-95EA3C22A66C}"/>
              </c:ext>
            </c:extLst>
          </c:dPt>
          <c:dPt>
            <c:idx val="23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4-1266-452E-813F-95EA3C22A66C}"/>
              </c:ext>
            </c:extLst>
          </c:dPt>
          <c:dPt>
            <c:idx val="24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6-1266-452E-813F-95EA3C22A66C}"/>
              </c:ext>
            </c:extLst>
          </c:dPt>
          <c:dPt>
            <c:idx val="25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8-1266-452E-813F-95EA3C22A66C}"/>
              </c:ext>
            </c:extLst>
          </c:dPt>
          <c:dPt>
            <c:idx val="26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A-1266-452E-813F-95EA3C22A66C}"/>
              </c:ext>
            </c:extLst>
          </c:dPt>
          <c:dPt>
            <c:idx val="27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C-1266-452E-813F-95EA3C22A66C}"/>
              </c:ext>
            </c:extLst>
          </c:dPt>
          <c:dPt>
            <c:idx val="28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3E-1266-452E-813F-95EA3C22A66C}"/>
              </c:ext>
            </c:extLst>
          </c:dPt>
          <c:dPt>
            <c:idx val="29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40-1266-452E-813F-95EA3C22A66C}"/>
              </c:ext>
            </c:extLst>
          </c:dPt>
          <c:dPt>
            <c:idx val="30"/>
            <c:bubble3D val="0"/>
            <c:spPr>
              <a:gradFill rotWithShape="1">
                <a:gsLst>
                  <a:gs pos="0">
                    <a:schemeClr val="accent1">
                      <a:lumMod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42-1266-452E-813F-95EA3C22A66C}"/>
              </c:ext>
            </c:extLst>
          </c:dPt>
          <c:dLbls>
            <c:dLbl>
              <c:idx val="13"/>
              <c:layout>
                <c:manualLayout>
                  <c:x val="-0.1106513546381713"/>
                  <c:y val="-9.738218143302761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266-452E-813F-95EA3C22A66C}"/>
                </c:ext>
              </c:extLst>
            </c:dLbl>
            <c:dLbl>
              <c:idx val="15"/>
              <c:layout>
                <c:manualLayout>
                  <c:x val="-9.6440291238435366E-2"/>
                  <c:y val="-9.242221326644629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266-452E-813F-95EA3C22A66C}"/>
                </c:ext>
              </c:extLst>
            </c:dLbl>
            <c:dLbl>
              <c:idx val="18"/>
              <c:layout>
                <c:manualLayout>
                  <c:x val="-7.3374045280036035E-2"/>
                  <c:y val="-0.1132343291703524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266-452E-813F-95EA3C22A66C}"/>
                </c:ext>
              </c:extLst>
            </c:dLbl>
            <c:dLbl>
              <c:idx val="23"/>
              <c:layout>
                <c:manualLayout>
                  <c:x val="4.1352093055807414E-2"/>
                  <c:y val="-3.641365548908236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266-452E-813F-95EA3C22A66C}"/>
                </c:ext>
              </c:extLst>
            </c:dLbl>
            <c:dLbl>
              <c:idx val="25"/>
              <c:layout>
                <c:manualLayout>
                  <c:x val="0.20405996967766882"/>
                  <c:y val="-6.87490179361236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1266-452E-813F-95EA3C22A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ITS Projects'!$E$3:$G$36</c:f>
              <c:strCache>
                <c:ptCount val="31"/>
                <c:pt idx="0">
                  <c:v>Utilize Hardware Replacement Cycles </c:v>
                </c:pt>
                <c:pt idx="1">
                  <c:v>Improve Data Quality </c:v>
                </c:pt>
                <c:pt idx="2">
                  <c:v>Utilize Software Replacement Cycles </c:v>
                </c:pt>
                <c:pt idx="3">
                  <c:v>Implement OEI </c:v>
                </c:pt>
                <c:pt idx="4">
                  <c:v>Develop Training Materials </c:v>
                </c:pt>
                <c:pt idx="5">
                  <c:v>Improve Efficiencies and Automation </c:v>
                </c:pt>
                <c:pt idx="6">
                  <c:v>Improve District Mobile Experience </c:v>
                </c:pt>
                <c:pt idx="7">
                  <c:v>Assess SharePoint Gaps </c:v>
                </c:pt>
                <c:pt idx="8">
                  <c:v>Support DR and BC </c:v>
                </c:pt>
                <c:pt idx="9">
                  <c:v>Standardize on ECM </c:v>
                </c:pt>
                <c:pt idx="10">
                  <c:v>Improve Enrollment Management </c:v>
                </c:pt>
                <c:pt idx="11">
                  <c:v>Foster Off the Shelf Product Adoption </c:v>
                </c:pt>
                <c:pt idx="12">
                  <c:v>Optimize Student Onboarding </c:v>
                </c:pt>
                <c:pt idx="13">
                  <c:v>Implement Security Solutions </c:v>
                </c:pt>
                <c:pt idx="14">
                  <c:v>Provide Business Process Documentation </c:v>
                </c:pt>
                <c:pt idx="15">
                  <c:v>Improve Accessibility </c:v>
                </c:pt>
                <c:pt idx="16">
                  <c:v>Implement Self Service </c:v>
                </c:pt>
                <c:pt idx="17">
                  <c:v>Implement SSO </c:v>
                </c:pt>
                <c:pt idx="18">
                  <c:v>Develop SOPs </c:v>
                </c:pt>
                <c:pt idx="19">
                  <c:v>Implement AB705 </c:v>
                </c:pt>
                <c:pt idx="20">
                  <c:v>Establish Colleague Patch Cycles </c:v>
                </c:pt>
                <c:pt idx="21">
                  <c:v>Implement EIM </c:v>
                </c:pt>
                <c:pt idx="22">
                  <c:v>Implement Standard Reporting Solution </c:v>
                </c:pt>
                <c:pt idx="23">
                  <c:v>Implement ILS </c:v>
                </c:pt>
                <c:pt idx="24">
                  <c:v>Deploy SCCM </c:v>
                </c:pt>
                <c:pt idx="25">
                  <c:v>Assess Airwatch </c:v>
                </c:pt>
                <c:pt idx="26">
                  <c:v>Deploy ITSM Solution </c:v>
                </c:pt>
                <c:pt idx="27">
                  <c:v>Optimize Guided Pathways </c:v>
                </c:pt>
                <c:pt idx="28">
                  <c:v>DBA Professional Services Support  </c:v>
                </c:pt>
                <c:pt idx="29">
                  <c:v>Document Standards and Prioritization </c:v>
                </c:pt>
                <c:pt idx="30">
                  <c:v>Cybersecurity Awareness Training </c:v>
                </c:pt>
              </c:strCache>
            </c:strRef>
          </c:cat>
          <c:val>
            <c:numRef>
              <c:f>'Total ITS Projects'!$M$3:$M$36</c:f>
              <c:numCache>
                <c:formatCode>General</c:formatCode>
                <c:ptCount val="31"/>
                <c:pt idx="0">
                  <c:v>100</c:v>
                </c:pt>
                <c:pt idx="1">
                  <c:v>91</c:v>
                </c:pt>
                <c:pt idx="2">
                  <c:v>66</c:v>
                </c:pt>
                <c:pt idx="3">
                  <c:v>61</c:v>
                </c:pt>
                <c:pt idx="4">
                  <c:v>61</c:v>
                </c:pt>
                <c:pt idx="5">
                  <c:v>41</c:v>
                </c:pt>
                <c:pt idx="6">
                  <c:v>18</c:v>
                </c:pt>
                <c:pt idx="7">
                  <c:v>17</c:v>
                </c:pt>
                <c:pt idx="8">
                  <c:v>13</c:v>
                </c:pt>
                <c:pt idx="9">
                  <c:v>12</c:v>
                </c:pt>
                <c:pt idx="10">
                  <c:v>11</c:v>
                </c:pt>
                <c:pt idx="11">
                  <c:v>11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6</c:v>
                </c:pt>
                <c:pt idx="17">
                  <c:v>5</c:v>
                </c:pt>
                <c:pt idx="18">
                  <c:v>5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9-1266-452E-813F-95EA3C22A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056584563940183"/>
          <c:y val="1.4026420692750931E-2"/>
          <c:w val="0.28363263493669605"/>
          <c:h val="0.97252820352840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PROJECT PERCENTAGE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'Total ITS Projects'!$H$2</c:f>
              <c:strCache>
                <c:ptCount val="1"/>
                <c:pt idx="0">
                  <c:v>Apps Team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E78-4046-9EDA-BEE4711CEAA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E78-4046-9EDA-BEE4711CEAA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E78-4046-9EDA-BEE4711CEAA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E78-4046-9EDA-BEE4711CEAA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E78-4046-9EDA-BEE4711CEAA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6E78-4046-9EDA-BEE4711CEAA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6E78-4046-9EDA-BEE4711CEAA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6E78-4046-9EDA-BEE4711CEAA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6E78-4046-9EDA-BEE4711CEAAA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6E78-4046-9EDA-BEE4711CEAAA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6E78-4046-9EDA-BEE4711CEAAA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6E78-4046-9EDA-BEE4711CEAAA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9-6E78-4046-9EDA-BEE4711CEAAA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B-6E78-4046-9EDA-BEE4711CEAAA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D-6E78-4046-9EDA-BEE4711CEAAA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F-6E78-4046-9EDA-BEE4711CEAAA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1-6E78-4046-9EDA-BEE4711CEAAA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3-6E78-4046-9EDA-BEE4711CEAAA}"/>
              </c:ext>
            </c:extLst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5-6E78-4046-9EDA-BEE4711CEAAA}"/>
              </c:ext>
            </c:extLst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7-6E78-4046-9EDA-BEE4711CEAAA}"/>
              </c:ext>
            </c:extLst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9-6E78-4046-9EDA-BEE4711CEAAA}"/>
              </c:ext>
            </c:extLst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B-6E78-4046-9EDA-BEE4711CEAAA}"/>
              </c:ext>
            </c:extLst>
          </c:dPt>
          <c:dLbls>
            <c:dLbl>
              <c:idx val="6"/>
              <c:layout>
                <c:manualLayout>
                  <c:x val="-6.2802799953420368E-3"/>
                  <c:y val="1.069815652513721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E78-4046-9EDA-BEE4711CEAAA}"/>
                </c:ext>
              </c:extLst>
            </c:dLbl>
            <c:dLbl>
              <c:idx val="7"/>
              <c:layout>
                <c:manualLayout>
                  <c:x val="-1.3725930622226247E-2"/>
                  <c:y val="-1.793054626301859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E78-4046-9EDA-BEE4711CEAAA}"/>
                </c:ext>
              </c:extLst>
            </c:dLbl>
            <c:dLbl>
              <c:idx val="10"/>
              <c:layout>
                <c:manualLayout>
                  <c:x val="-0.10609266758963344"/>
                  <c:y val="-3.43051887881676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E78-4046-9EDA-BEE4711CEAAA}"/>
                </c:ext>
              </c:extLst>
            </c:dLbl>
            <c:dLbl>
              <c:idx val="11"/>
              <c:layout>
                <c:manualLayout>
                  <c:x val="-8.8776430706328346E-2"/>
                  <c:y val="-5.0169523011610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E78-4046-9EDA-BEE4711CEAAA}"/>
                </c:ext>
              </c:extLst>
            </c:dLbl>
            <c:dLbl>
              <c:idx val="12"/>
              <c:layout>
                <c:manualLayout>
                  <c:x val="1.8299584664950121E-3"/>
                  <c:y val="-2.770596620345425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E78-4046-9EDA-BEE4711CEAAA}"/>
                </c:ext>
              </c:extLst>
            </c:dLbl>
            <c:dLbl>
              <c:idx val="13"/>
              <c:layout>
                <c:manualLayout>
                  <c:x val="1.5163219897908631E-2"/>
                  <c:y val="-2.16037650466105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E78-4046-9EDA-BEE4711CEAAA}"/>
                </c:ext>
              </c:extLst>
            </c:dLbl>
            <c:dLbl>
              <c:idx val="18"/>
              <c:layout>
                <c:manualLayout>
                  <c:x val="0.11144813487391153"/>
                  <c:y val="-8.70562279076101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E78-4046-9EDA-BEE4711CEAAA}"/>
                </c:ext>
              </c:extLst>
            </c:dLbl>
            <c:dLbl>
              <c:idx val="20"/>
              <c:layout>
                <c:manualLayout>
                  <c:x val="0.18027052415024508"/>
                  <c:y val="-5.592057545309752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E78-4046-9EDA-BEE4711CE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ITS Projects'!$E$3:$E$36</c:f>
              <c:strCache>
                <c:ptCount val="22"/>
                <c:pt idx="0">
                  <c:v>Utilize Hardware Replacement Cycles </c:v>
                </c:pt>
                <c:pt idx="1">
                  <c:v>Improve Data Quality </c:v>
                </c:pt>
                <c:pt idx="2">
                  <c:v>Utilize Software Replacement Cycles </c:v>
                </c:pt>
                <c:pt idx="3">
                  <c:v>Implement OEI </c:v>
                </c:pt>
                <c:pt idx="4">
                  <c:v>Develop Training Materials </c:v>
                </c:pt>
                <c:pt idx="5">
                  <c:v>Improve Efficiencies and Automation </c:v>
                </c:pt>
                <c:pt idx="6">
                  <c:v>Assess SharePoint Gaps </c:v>
                </c:pt>
                <c:pt idx="7">
                  <c:v>Support DR and BC </c:v>
                </c:pt>
                <c:pt idx="8">
                  <c:v>Standardize on ECM </c:v>
                </c:pt>
                <c:pt idx="9">
                  <c:v>Improve Enrollment Management </c:v>
                </c:pt>
                <c:pt idx="10">
                  <c:v>Foster Off the Shelf Product Adoption </c:v>
                </c:pt>
                <c:pt idx="11">
                  <c:v>Optimize Student Onboarding </c:v>
                </c:pt>
                <c:pt idx="12">
                  <c:v>Provide Business Process Documentation </c:v>
                </c:pt>
                <c:pt idx="13">
                  <c:v>Implement Self Service </c:v>
                </c:pt>
                <c:pt idx="14">
                  <c:v>Implement SSO </c:v>
                </c:pt>
                <c:pt idx="15">
                  <c:v>Develop SOPs </c:v>
                </c:pt>
                <c:pt idx="16">
                  <c:v>Implement AB705 </c:v>
                </c:pt>
                <c:pt idx="17">
                  <c:v>Establish Colleague Patch Cycles </c:v>
                </c:pt>
                <c:pt idx="18">
                  <c:v>Implement EIM </c:v>
                </c:pt>
                <c:pt idx="19">
                  <c:v>Implement Standard Reporting Solution </c:v>
                </c:pt>
                <c:pt idx="20">
                  <c:v>Implement ILS </c:v>
                </c:pt>
                <c:pt idx="21">
                  <c:v>Document Standards and Prioritization </c:v>
                </c:pt>
              </c:strCache>
              <c:extLst/>
            </c:strRef>
          </c:cat>
          <c:val>
            <c:numRef>
              <c:f>'Total ITS Projects'!$H$3:$H$36</c:f>
              <c:numCache>
                <c:formatCode>General</c:formatCode>
                <c:ptCount val="22"/>
                <c:pt idx="0">
                  <c:v>52</c:v>
                </c:pt>
                <c:pt idx="1">
                  <c:v>89</c:v>
                </c:pt>
                <c:pt idx="2">
                  <c:v>4</c:v>
                </c:pt>
                <c:pt idx="3">
                  <c:v>61</c:v>
                </c:pt>
                <c:pt idx="4">
                  <c:v>26</c:v>
                </c:pt>
                <c:pt idx="5">
                  <c:v>22</c:v>
                </c:pt>
                <c:pt idx="6">
                  <c:v>2</c:v>
                </c:pt>
                <c:pt idx="7">
                  <c:v>12</c:v>
                </c:pt>
                <c:pt idx="8">
                  <c:v>12</c:v>
                </c:pt>
                <c:pt idx="9">
                  <c:v>11</c:v>
                </c:pt>
                <c:pt idx="10">
                  <c:v>11</c:v>
                </c:pt>
                <c:pt idx="11">
                  <c:v>4</c:v>
                </c:pt>
                <c:pt idx="12">
                  <c:v>8</c:v>
                </c:pt>
                <c:pt idx="13">
                  <c:v>6</c:v>
                </c:pt>
                <c:pt idx="14">
                  <c:v>1</c:v>
                </c:pt>
                <c:pt idx="15">
                  <c:v>5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C-6E78-4046-9EDA-BEE4711CE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771656294072746"/>
          <c:y val="2.2465222063673448E-2"/>
          <c:w val="0.31439595274755133"/>
          <c:h val="0.932816191316395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Infrastructure</a:t>
            </a:r>
            <a:r>
              <a:rPr lang="en-US" baseline="0"/>
              <a:t> </a:t>
            </a:r>
            <a:r>
              <a:rPr lang="en-US"/>
              <a:t>Projects Completed</a:t>
            </a:r>
          </a:p>
        </c:rich>
      </c:tx>
      <c:layout>
        <c:manualLayout>
          <c:xMode val="edge"/>
          <c:yMode val="edge"/>
          <c:x val="3.1641774976147771E-2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PROJECT PERCENTAGE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607-40F4-BF69-BC2A53D957E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607-40F4-BF69-BC2A53D957E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607-40F4-BF69-BC2A53D957E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607-40F4-BF69-BC2A53D957E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607-40F4-BF69-BC2A53D957E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6607-40F4-BF69-BC2A53D957E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6607-40F4-BF69-BC2A53D957E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6607-40F4-BF69-BC2A53D957E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6607-40F4-BF69-BC2A53D957EA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6607-40F4-BF69-BC2A53D957EA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6607-40F4-BF69-BC2A53D957EA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6607-40F4-BF69-BC2A53D957EA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9-6607-40F4-BF69-BC2A53D957EA}"/>
              </c:ext>
            </c:extLst>
          </c:dPt>
          <c:dLbls>
            <c:dLbl>
              <c:idx val="8"/>
              <c:layout>
                <c:manualLayout>
                  <c:x val="-0.12246019208906628"/>
                  <c:y val="-3.230637715344995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07-40F4-BF69-BC2A53D957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ITS Projects'!$E$3:$E$33</c:f>
              <c:strCache>
                <c:ptCount val="13"/>
                <c:pt idx="0">
                  <c:v>Utilize Hardware Replacement Cycles </c:v>
                </c:pt>
                <c:pt idx="1">
                  <c:v>Improve Data Quality </c:v>
                </c:pt>
                <c:pt idx="2">
                  <c:v>Utilize Software Replacement Cycles </c:v>
                </c:pt>
                <c:pt idx="3">
                  <c:v>Develop Training Materials </c:v>
                </c:pt>
                <c:pt idx="4">
                  <c:v>Improve Efficiencies and Automation </c:v>
                </c:pt>
                <c:pt idx="5">
                  <c:v>Support DR and BC </c:v>
                </c:pt>
                <c:pt idx="6">
                  <c:v>Implement Security Solutions </c:v>
                </c:pt>
                <c:pt idx="7">
                  <c:v>Implement SSO </c:v>
                </c:pt>
                <c:pt idx="8">
                  <c:v>Deploy SCCM </c:v>
                </c:pt>
                <c:pt idx="9">
                  <c:v>Assess Airwatch </c:v>
                </c:pt>
                <c:pt idx="10">
                  <c:v>Deploy ITSM Solution </c:v>
                </c:pt>
                <c:pt idx="11">
                  <c:v>DBA Professional Services Support  </c:v>
                </c:pt>
                <c:pt idx="12">
                  <c:v>Cybersecurity Awareness Training </c:v>
                </c:pt>
              </c:strCache>
              <c:extLst/>
            </c:strRef>
          </c:cat>
          <c:val>
            <c:numRef>
              <c:f>'Total ITS Projects'!$I$3:$I$33</c:f>
              <c:numCache>
                <c:formatCode>General</c:formatCode>
                <c:ptCount val="13"/>
                <c:pt idx="0">
                  <c:v>47</c:v>
                </c:pt>
                <c:pt idx="1">
                  <c:v>2</c:v>
                </c:pt>
                <c:pt idx="2">
                  <c:v>52</c:v>
                </c:pt>
                <c:pt idx="3">
                  <c:v>2</c:v>
                </c:pt>
                <c:pt idx="4">
                  <c:v>15</c:v>
                </c:pt>
                <c:pt idx="5">
                  <c:v>1</c:v>
                </c:pt>
                <c:pt idx="6">
                  <c:v>7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A-6607-40F4-BF69-BC2A53D95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PROJECT PERCENTAGE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AD5-43AE-B9F5-83E7C35B34A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AD5-43AE-B9F5-83E7C35B34A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AD5-43AE-B9F5-83E7C35B34A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AD5-43AE-B9F5-83E7C35B34A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AD5-43AE-B9F5-83E7C35B34A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EAD5-43AE-B9F5-83E7C35B34A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EAD5-43AE-B9F5-83E7C35B34A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EAD5-43AE-B9F5-83E7C35B34A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EAD5-43AE-B9F5-83E7C35B34A6}"/>
              </c:ext>
            </c:extLst>
          </c:dPt>
          <c:dLbls>
            <c:dLbl>
              <c:idx val="5"/>
              <c:layout>
                <c:manualLayout>
                  <c:x val="2.0941151300869178E-2"/>
                  <c:y val="-5.3615374569421842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D5-43AE-B9F5-83E7C35B34A6}"/>
                </c:ext>
              </c:extLst>
            </c:dLbl>
            <c:dLbl>
              <c:idx val="6"/>
              <c:layout>
                <c:manualLayout>
                  <c:x val="-1.0452824953369386E-2"/>
                  <c:y val="-6.851571754999057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AD5-43AE-B9F5-83E7C35B34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ITS Projects'!$E$3:$E$30</c:f>
              <c:strCache>
                <c:ptCount val="9"/>
                <c:pt idx="0">
                  <c:v>Utilize Software Replacement Cycles </c:v>
                </c:pt>
                <c:pt idx="1">
                  <c:v>Improve Efficiencies and Automation </c:v>
                </c:pt>
                <c:pt idx="2">
                  <c:v>Improve District Mobile Experience </c:v>
                </c:pt>
                <c:pt idx="3">
                  <c:v>Assess SharePoint Gaps </c:v>
                </c:pt>
                <c:pt idx="4">
                  <c:v>Optimize Student Onboarding </c:v>
                </c:pt>
                <c:pt idx="5">
                  <c:v>Implement Security Solutions </c:v>
                </c:pt>
                <c:pt idx="6">
                  <c:v>Provide Business Process Documentation </c:v>
                </c:pt>
                <c:pt idx="7">
                  <c:v>Improve Accessibility </c:v>
                </c:pt>
                <c:pt idx="8">
                  <c:v>Optimize Guided Pathways </c:v>
                </c:pt>
              </c:strCache>
              <c:extLst/>
            </c:strRef>
          </c:cat>
          <c:val>
            <c:numRef>
              <c:f>'Total ITS Projects'!$J$3:$J$30</c:f>
              <c:numCache>
                <c:formatCode>General</c:formatCode>
                <c:ptCount val="9"/>
                <c:pt idx="0">
                  <c:v>10</c:v>
                </c:pt>
                <c:pt idx="1">
                  <c:v>3</c:v>
                </c:pt>
                <c:pt idx="2">
                  <c:v>18</c:v>
                </c:pt>
                <c:pt idx="3">
                  <c:v>15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9</c:v>
                </c:pt>
                <c:pt idx="8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EAD5-43AE-B9F5-83E7C35B34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PROJECT PERCENTAGE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'Total ITS Projects'!$K$2</c:f>
              <c:strCache>
                <c:ptCount val="1"/>
                <c:pt idx="0">
                  <c:v>Helpdesk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BFE-4E6E-A20A-B832BC0AA16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BFE-4E6E-A20A-B832BC0AA1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ITS Projects'!$E$3:$E$34</c:f>
              <c:strCache>
                <c:ptCount val="1"/>
                <c:pt idx="0">
                  <c:v>Develop Training Materials </c:v>
                </c:pt>
              </c:strCache>
              <c:extLst/>
            </c:strRef>
          </c:cat>
          <c:val>
            <c:numRef>
              <c:f>'Total ITS Projects'!$K$3:$K$34</c:f>
              <c:numCache>
                <c:formatCode>General</c:formatCode>
                <c:ptCount val="1"/>
                <c:pt idx="0">
                  <c:v>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BFE-4E6E-A20A-B832BC0AA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PROJECT PERCENTAGE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CB6-4537-BAC4-65BE024A549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CB6-4537-BAC4-65BE024A54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ITS Projects'!$E$3:$E$8</c:f>
              <c:strCache>
                <c:ptCount val="2"/>
                <c:pt idx="0">
                  <c:v>Utilize Hardware Replacement Cycles </c:v>
                </c:pt>
                <c:pt idx="1">
                  <c:v>Improve Efficiencies and Automation </c:v>
                </c:pt>
              </c:strCache>
              <c:extLst/>
            </c:strRef>
          </c:cat>
          <c:val>
            <c:numRef>
              <c:f>'Total ITS Projects'!$L$3:$L$8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2CB6-4537-BAC4-65BE024A5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A49B-9821-4E71-B542-3456A69BA62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1B1-5B07-4911-A9C0-99CA1192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A49B-9821-4E71-B542-3456A69BA62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1B1-5B07-4911-A9C0-99CA1192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9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A49B-9821-4E71-B542-3456A69BA62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1B1-5B07-4911-A9C0-99CA1192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4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A49B-9821-4E71-B542-3456A69BA62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1B1-5B07-4911-A9C0-99CA1192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2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A49B-9821-4E71-B542-3456A69BA62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1B1-5B07-4911-A9C0-99CA1192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9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A49B-9821-4E71-B542-3456A69BA62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1B1-5B07-4911-A9C0-99CA1192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A49B-9821-4E71-B542-3456A69BA62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1B1-5B07-4911-A9C0-99CA1192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8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A49B-9821-4E71-B542-3456A69BA62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1B1-5B07-4911-A9C0-99CA1192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0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A49B-9821-4E71-B542-3456A69BA62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1B1-5B07-4911-A9C0-99CA1192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8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A49B-9821-4E71-B542-3456A69BA62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1B1-5B07-4911-A9C0-99CA1192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A49B-9821-4E71-B542-3456A69BA62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C1B1-5B07-4911-A9C0-99CA1192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1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3A49B-9821-4E71-B542-3456A69BA62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C1B1-5B07-4911-A9C0-99CA1192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5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17/06/relationships/model3d" Target="../media/model3d1.glb"/><Relationship Id="rId5" Type="http://schemas.openxmlformats.org/officeDocument/2006/relationships/image" Target="../media/image4.png"/><Relationship Id="rId10" Type="http://schemas.openxmlformats.org/officeDocument/2006/relationships/hyperlink" Target="http://marketingland.com/mobile-marketing-getting-money-101456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ketingland.com/mobile-marketing-getting-money-101456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84310"/>
            <a:ext cx="8825658" cy="3329581"/>
          </a:xfrm>
        </p:spPr>
        <p:txBody>
          <a:bodyPr/>
          <a:lstStyle/>
          <a:p>
            <a:r>
              <a:rPr lang="en-US" dirty="0"/>
              <a:t>ITS Annual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398266"/>
          </a:xfrm>
        </p:spPr>
        <p:txBody>
          <a:bodyPr>
            <a:normAutofit/>
          </a:bodyPr>
          <a:lstStyle/>
          <a:p>
            <a:r>
              <a:rPr lang="en-US" dirty="0"/>
              <a:t>Fiscal year 2019-2020</a:t>
            </a:r>
          </a:p>
          <a:p>
            <a:r>
              <a:rPr lang="en-US" dirty="0"/>
              <a:t>July 1, 2019 to June 30,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C593E-6160-40A4-B76E-4AC270F46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730" y="4759525"/>
            <a:ext cx="1469466" cy="882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C05DDE-E1D2-492F-BEE5-7666D5E29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038" y="4205880"/>
            <a:ext cx="3752850" cy="571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D2F46A-DB43-4606-B927-2E147AA33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038" y="5681165"/>
            <a:ext cx="3752850" cy="494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DF6288-AE1D-4E41-85E6-FF48EA97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8875" y="0"/>
            <a:ext cx="2143125" cy="1352550"/>
          </a:xfrm>
          <a:prstGeom prst="rect">
            <a:avLst/>
          </a:prstGeom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 Model 4" descr="Cpu">
                <a:extLst>
                  <a:ext uri="{FF2B5EF4-FFF2-40B4-BE49-F238E27FC236}">
                    <a16:creationId xmlns:a16="http://schemas.microsoft.com/office/drawing/2014/main" id="{9C1F47F6-D4B3-4378-A879-81A831233E4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5887960"/>
                  </p:ext>
                </p:extLst>
              </p:nvPr>
            </p:nvGraphicFramePr>
            <p:xfrm>
              <a:off x="6254286" y="-79179"/>
              <a:ext cx="3087070" cy="3174919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3087070" cy="3174919"/>
                    </a:xfrm>
                    <a:prstGeom prst="rect">
                      <a:avLst/>
                    </a:prstGeom>
                  </am3d:spPr>
                  <am3d:camera>
                    <am3d:pos x="0" y="0" z="665661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999999" d="1000000"/>
                    <am3d:preTrans dx="0" dy="-55664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5614830" ay="209913" az="8141851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331383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 Model 4" descr="Cpu">
                <a:extLst>
                  <a:ext uri="{FF2B5EF4-FFF2-40B4-BE49-F238E27FC236}">
                    <a16:creationId xmlns:a16="http://schemas.microsoft.com/office/drawing/2014/main" id="{9C1F47F6-D4B3-4378-A879-81A831233E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54286" y="-79179"/>
                <a:ext cx="3087070" cy="3174919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2A987973-5448-4871-97EA-B50E4264C9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" y="1"/>
            <a:ext cx="5503536" cy="30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10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Applications Projects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2E74C05-A2C8-49E0-9B62-B9B358A572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503435"/>
              </p:ext>
            </p:extLst>
          </p:nvPr>
        </p:nvGraphicFramePr>
        <p:xfrm>
          <a:off x="838200" y="1326730"/>
          <a:ext cx="9660875" cy="540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2376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Districtwide Infrastructure Projects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247320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135 Total Projects completed July 1, 2019 to June 30, 2020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9AA7EB-2747-41F8-8B95-4E4622947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70718"/>
              </p:ext>
            </p:extLst>
          </p:nvPr>
        </p:nvGraphicFramePr>
        <p:xfrm>
          <a:off x="920672" y="1875103"/>
          <a:ext cx="9622468" cy="4617767"/>
        </p:xfrm>
        <a:graphic>
          <a:graphicData uri="http://schemas.openxmlformats.org/drawingml/2006/table">
            <a:tbl>
              <a:tblPr/>
              <a:tblGrid>
                <a:gridCol w="790617">
                  <a:extLst>
                    <a:ext uri="{9D8B030D-6E8A-4147-A177-3AD203B41FA5}">
                      <a16:colId xmlns:a16="http://schemas.microsoft.com/office/drawing/2014/main" val="2862861394"/>
                    </a:ext>
                  </a:extLst>
                </a:gridCol>
                <a:gridCol w="3900378">
                  <a:extLst>
                    <a:ext uri="{9D8B030D-6E8A-4147-A177-3AD203B41FA5}">
                      <a16:colId xmlns:a16="http://schemas.microsoft.com/office/drawing/2014/main" val="3813609204"/>
                    </a:ext>
                  </a:extLst>
                </a:gridCol>
                <a:gridCol w="1752534">
                  <a:extLst>
                    <a:ext uri="{9D8B030D-6E8A-4147-A177-3AD203B41FA5}">
                      <a16:colId xmlns:a16="http://schemas.microsoft.com/office/drawing/2014/main" val="665621550"/>
                    </a:ext>
                  </a:extLst>
                </a:gridCol>
                <a:gridCol w="1528526">
                  <a:extLst>
                    <a:ext uri="{9D8B030D-6E8A-4147-A177-3AD203B41FA5}">
                      <a16:colId xmlns:a16="http://schemas.microsoft.com/office/drawing/2014/main" val="1276143733"/>
                    </a:ext>
                  </a:extLst>
                </a:gridCol>
                <a:gridCol w="1650413">
                  <a:extLst>
                    <a:ext uri="{9D8B030D-6E8A-4147-A177-3AD203B41FA5}">
                      <a16:colId xmlns:a16="http://schemas.microsoft.com/office/drawing/2014/main" val="512034664"/>
                    </a:ext>
                  </a:extLst>
                </a:gridCol>
              </a:tblGrid>
              <a:tr h="663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ID #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ITS Districtwide Initiatives 2019-2020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Accreditation Standard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DW Goal #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Number of Projects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927560"/>
                  </a:ext>
                </a:extLst>
              </a:tr>
              <a:tr h="304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Utilize Hardware Replacement Cycles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556582"/>
                  </a:ext>
                </a:extLst>
              </a:tr>
              <a:tr h="304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Data Quality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19-21*3B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734770"/>
                  </a:ext>
                </a:extLst>
              </a:tr>
              <a:tr h="304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19-20*08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Utilize Software Replacement Cycles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19-21*4A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920583"/>
                  </a:ext>
                </a:extLst>
              </a:tr>
              <a:tr h="304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Training Materials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159632"/>
                  </a:ext>
                </a:extLst>
              </a:tr>
              <a:tr h="304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19-20*26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Efficiencies and Automation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501296"/>
                  </a:ext>
                </a:extLst>
              </a:tr>
              <a:tr h="304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DR and BC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392895"/>
                  </a:ext>
                </a:extLst>
              </a:tr>
              <a:tr h="304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19-20*23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Security Solutions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19-21*4A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41970"/>
                  </a:ext>
                </a:extLst>
              </a:tr>
              <a:tr h="304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19-20*15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SSO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459634"/>
                  </a:ext>
                </a:extLst>
              </a:tr>
              <a:tr h="304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19-20*17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Deploy SCCM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585431"/>
                  </a:ext>
                </a:extLst>
              </a:tr>
              <a:tr h="304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19-20*18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 Airwatch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510063"/>
                  </a:ext>
                </a:extLst>
              </a:tr>
              <a:tr h="304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19-20*19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Deploy ITSM Solution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19-21*5A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595165"/>
                  </a:ext>
                </a:extLst>
              </a:tr>
              <a:tr h="304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19-20*21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DBA Professional Services Support 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008251"/>
                  </a:ext>
                </a:extLst>
              </a:tr>
              <a:tr h="304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19-20*31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Cybersecurity Awareness Training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19-21*4D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0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57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Districtwide Infrastructure Projects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940014"/>
              </p:ext>
            </p:extLst>
          </p:nvPr>
        </p:nvGraphicFramePr>
        <p:xfrm>
          <a:off x="3402330" y="2057400"/>
          <a:ext cx="53873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1843400-BBCE-40D3-8D90-D2F6D66F17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040878"/>
              </p:ext>
            </p:extLst>
          </p:nvPr>
        </p:nvGraphicFramePr>
        <p:xfrm>
          <a:off x="956631" y="1269233"/>
          <a:ext cx="9597527" cy="5429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694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Team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64 Total Projects completed July 1, 2019 to June 30, 2020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0AEF0A-ED02-49F7-A510-D06F16480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81682"/>
              </p:ext>
            </p:extLst>
          </p:nvPr>
        </p:nvGraphicFramePr>
        <p:xfrm>
          <a:off x="838199" y="1887603"/>
          <a:ext cx="9914263" cy="4447098"/>
        </p:xfrm>
        <a:graphic>
          <a:graphicData uri="http://schemas.openxmlformats.org/drawingml/2006/table">
            <a:tbl>
              <a:tblPr/>
              <a:tblGrid>
                <a:gridCol w="831675">
                  <a:extLst>
                    <a:ext uri="{9D8B030D-6E8A-4147-A177-3AD203B41FA5}">
                      <a16:colId xmlns:a16="http://schemas.microsoft.com/office/drawing/2014/main" val="4167461537"/>
                    </a:ext>
                  </a:extLst>
                </a:gridCol>
                <a:gridCol w="4102931">
                  <a:extLst>
                    <a:ext uri="{9D8B030D-6E8A-4147-A177-3AD203B41FA5}">
                      <a16:colId xmlns:a16="http://schemas.microsoft.com/office/drawing/2014/main" val="523769765"/>
                    </a:ext>
                  </a:extLst>
                </a:gridCol>
                <a:gridCol w="1843548">
                  <a:extLst>
                    <a:ext uri="{9D8B030D-6E8A-4147-A177-3AD203B41FA5}">
                      <a16:colId xmlns:a16="http://schemas.microsoft.com/office/drawing/2014/main" val="2145548282"/>
                    </a:ext>
                  </a:extLst>
                </a:gridCol>
                <a:gridCol w="1607906">
                  <a:extLst>
                    <a:ext uri="{9D8B030D-6E8A-4147-A177-3AD203B41FA5}">
                      <a16:colId xmlns:a16="http://schemas.microsoft.com/office/drawing/2014/main" val="1744481579"/>
                    </a:ext>
                  </a:extLst>
                </a:gridCol>
                <a:gridCol w="1528203">
                  <a:extLst>
                    <a:ext uri="{9D8B030D-6E8A-4147-A177-3AD203B41FA5}">
                      <a16:colId xmlns:a16="http://schemas.microsoft.com/office/drawing/2014/main" val="1076925197"/>
                    </a:ext>
                  </a:extLst>
                </a:gridCol>
              </a:tblGrid>
              <a:tr h="866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ID #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ITS Districtwide Initiatives 2019-2020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Accreditation Standard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DW Goal #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Number of Projects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969929"/>
                  </a:ext>
                </a:extLst>
              </a:tr>
              <a:tr h="39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19-20*08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Utilize Software Replacement Cycles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19-21*4A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654654"/>
                  </a:ext>
                </a:extLst>
              </a:tr>
              <a:tr h="39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19-20*26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Efficiencies and Automation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066633"/>
                  </a:ext>
                </a:extLst>
              </a:tr>
              <a:tr h="39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19-20*27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District Mobile Experience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III.C.1, III.C.4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19-21*1D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544380"/>
                  </a:ext>
                </a:extLst>
              </a:tr>
              <a:tr h="39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19-20*16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 SharePoint Gaps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956775"/>
                  </a:ext>
                </a:extLst>
              </a:tr>
              <a:tr h="39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Optimize Student Onboarding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III.C.1, III.C.4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164038"/>
                  </a:ext>
                </a:extLst>
              </a:tr>
              <a:tr h="39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19-20*23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Security Solutions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19-21*4A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865046"/>
                  </a:ext>
                </a:extLst>
              </a:tr>
              <a:tr h="39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 Business Process Documentation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198238"/>
                  </a:ext>
                </a:extLst>
              </a:tr>
              <a:tr h="3977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19-20*33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Accessibility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19-21*5D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942068"/>
                  </a:ext>
                </a:extLst>
              </a:tr>
              <a:tr h="397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19-20*20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Optimize Guided Pathways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III.C.1, III.C.4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411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88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Team Projects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D1B82F-4E24-47C5-94C4-B6D40B4503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556005"/>
              </p:ext>
            </p:extLst>
          </p:nvPr>
        </p:nvGraphicFramePr>
        <p:xfrm>
          <a:off x="649995" y="1322024"/>
          <a:ext cx="10703805" cy="539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7705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Helpdesk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33 Total Projects completed July 1, 2019 to June 30, 2020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6E3A12-4A54-472D-A161-5634A0972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695219"/>
              </p:ext>
            </p:extLst>
          </p:nvPr>
        </p:nvGraphicFramePr>
        <p:xfrm>
          <a:off x="753584" y="1801304"/>
          <a:ext cx="9602270" cy="1096132"/>
        </p:xfrm>
        <a:graphic>
          <a:graphicData uri="http://schemas.openxmlformats.org/drawingml/2006/table">
            <a:tbl>
              <a:tblPr/>
              <a:tblGrid>
                <a:gridCol w="815767">
                  <a:extLst>
                    <a:ext uri="{9D8B030D-6E8A-4147-A177-3AD203B41FA5}">
                      <a16:colId xmlns:a16="http://schemas.microsoft.com/office/drawing/2014/main" val="3257831284"/>
                    </a:ext>
                  </a:extLst>
                </a:gridCol>
                <a:gridCol w="4024456">
                  <a:extLst>
                    <a:ext uri="{9D8B030D-6E8A-4147-A177-3AD203B41FA5}">
                      <a16:colId xmlns:a16="http://schemas.microsoft.com/office/drawing/2014/main" val="3453732494"/>
                    </a:ext>
                  </a:extLst>
                </a:gridCol>
                <a:gridCol w="1808286">
                  <a:extLst>
                    <a:ext uri="{9D8B030D-6E8A-4147-A177-3AD203B41FA5}">
                      <a16:colId xmlns:a16="http://schemas.microsoft.com/office/drawing/2014/main" val="1877791466"/>
                    </a:ext>
                  </a:extLst>
                </a:gridCol>
                <a:gridCol w="1577152">
                  <a:extLst>
                    <a:ext uri="{9D8B030D-6E8A-4147-A177-3AD203B41FA5}">
                      <a16:colId xmlns:a16="http://schemas.microsoft.com/office/drawing/2014/main" val="337157102"/>
                    </a:ext>
                  </a:extLst>
                </a:gridCol>
                <a:gridCol w="1376609">
                  <a:extLst>
                    <a:ext uri="{9D8B030D-6E8A-4147-A177-3AD203B41FA5}">
                      <a16:colId xmlns:a16="http://schemas.microsoft.com/office/drawing/2014/main" val="788695247"/>
                    </a:ext>
                  </a:extLst>
                </a:gridCol>
              </a:tblGrid>
              <a:tr h="541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ID #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ITS Districtwide Initiatives 2019-2020 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Accreditation Standard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DW Goal #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Number of Projects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850723"/>
                  </a:ext>
                </a:extLst>
              </a:tr>
              <a:tr h="554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Training Materials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753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50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Helpdesk Projects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C2093B2-2AB1-4998-8AFB-B8D791C5F9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1551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530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 Total Projects completed July 1, 2019 to June 30, 2020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89A052-D38A-4FC1-9124-057575CD2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485466"/>
              </p:ext>
            </p:extLst>
          </p:nvPr>
        </p:nvGraphicFramePr>
        <p:xfrm>
          <a:off x="838200" y="1937410"/>
          <a:ext cx="9693161" cy="1599004"/>
        </p:xfrm>
        <a:graphic>
          <a:graphicData uri="http://schemas.openxmlformats.org/drawingml/2006/table">
            <a:tbl>
              <a:tblPr/>
              <a:tblGrid>
                <a:gridCol w="867720">
                  <a:extLst>
                    <a:ext uri="{9D8B030D-6E8A-4147-A177-3AD203B41FA5}">
                      <a16:colId xmlns:a16="http://schemas.microsoft.com/office/drawing/2014/main" val="888989256"/>
                    </a:ext>
                  </a:extLst>
                </a:gridCol>
                <a:gridCol w="4280754">
                  <a:extLst>
                    <a:ext uri="{9D8B030D-6E8A-4147-A177-3AD203B41FA5}">
                      <a16:colId xmlns:a16="http://schemas.microsoft.com/office/drawing/2014/main" val="3329646796"/>
                    </a:ext>
                  </a:extLst>
                </a:gridCol>
                <a:gridCol w="1923447">
                  <a:extLst>
                    <a:ext uri="{9D8B030D-6E8A-4147-A177-3AD203B41FA5}">
                      <a16:colId xmlns:a16="http://schemas.microsoft.com/office/drawing/2014/main" val="3863983641"/>
                    </a:ext>
                  </a:extLst>
                </a:gridCol>
                <a:gridCol w="1677594">
                  <a:extLst>
                    <a:ext uri="{9D8B030D-6E8A-4147-A177-3AD203B41FA5}">
                      <a16:colId xmlns:a16="http://schemas.microsoft.com/office/drawing/2014/main" val="2465459990"/>
                    </a:ext>
                  </a:extLst>
                </a:gridCol>
                <a:gridCol w="943646">
                  <a:extLst>
                    <a:ext uri="{9D8B030D-6E8A-4147-A177-3AD203B41FA5}">
                      <a16:colId xmlns:a16="http://schemas.microsoft.com/office/drawing/2014/main" val="2785820634"/>
                    </a:ext>
                  </a:extLst>
                </a:gridCol>
              </a:tblGrid>
              <a:tr h="524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ID #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ITS Districtwide Initiatives 2019-2020 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Accreditation Standard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DW Goal #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Number of Projects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285746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Utilize Hardware Replacement Cycles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743430"/>
                  </a:ext>
                </a:extLst>
              </a:tr>
              <a:tr h="537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19-20*26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Efficiencies and Automation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05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042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 Projects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92FDC6-5E56-4D4F-B035-0C9B9C33B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494811"/>
              </p:ext>
            </p:extLst>
          </p:nvPr>
        </p:nvGraphicFramePr>
        <p:xfrm>
          <a:off x="838200" y="1421176"/>
          <a:ext cx="10515600" cy="523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7706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ITS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475" y="1331259"/>
            <a:ext cx="8946541" cy="4195481"/>
          </a:xfrm>
        </p:spPr>
        <p:txBody>
          <a:bodyPr/>
          <a:lstStyle/>
          <a:p>
            <a:r>
              <a:rPr lang="en-US" dirty="0"/>
              <a:t>Total of 14,054 Tickets closed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05F0693-D240-46A5-A8B6-E7979B81D3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157456"/>
              </p:ext>
            </p:extLst>
          </p:nvPr>
        </p:nvGraphicFramePr>
        <p:xfrm>
          <a:off x="1797292" y="1863687"/>
          <a:ext cx="8078227" cy="4846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952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6" y="-11304"/>
            <a:ext cx="11545889" cy="1400530"/>
          </a:xfrm>
        </p:spPr>
        <p:txBody>
          <a:bodyPr>
            <a:normAutofit/>
          </a:bodyPr>
          <a:lstStyle/>
          <a:p>
            <a:r>
              <a:rPr lang="en-US" dirty="0"/>
              <a:t>Districtwide Initiatives from Technology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235" y="865123"/>
            <a:ext cx="3734361" cy="39169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34 Initiatives for 2019-2020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6000449-707F-4DC0-B810-A525EF87B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8" y="1809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E16A6C9-4B03-4FCA-887B-9BDD52F28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946799"/>
              </p:ext>
            </p:extLst>
          </p:nvPr>
        </p:nvGraphicFramePr>
        <p:xfrm>
          <a:off x="538145" y="1156771"/>
          <a:ext cx="10434655" cy="5563518"/>
        </p:xfrm>
        <a:graphic>
          <a:graphicData uri="http://schemas.openxmlformats.org/drawingml/2006/table">
            <a:tbl>
              <a:tblPr/>
              <a:tblGrid>
                <a:gridCol w="1265237">
                  <a:extLst>
                    <a:ext uri="{9D8B030D-6E8A-4147-A177-3AD203B41FA5}">
                      <a16:colId xmlns:a16="http://schemas.microsoft.com/office/drawing/2014/main" val="1142894324"/>
                    </a:ext>
                  </a:extLst>
                </a:gridCol>
                <a:gridCol w="4250629">
                  <a:extLst>
                    <a:ext uri="{9D8B030D-6E8A-4147-A177-3AD203B41FA5}">
                      <a16:colId xmlns:a16="http://schemas.microsoft.com/office/drawing/2014/main" val="446726310"/>
                    </a:ext>
                  </a:extLst>
                </a:gridCol>
                <a:gridCol w="2829014">
                  <a:extLst>
                    <a:ext uri="{9D8B030D-6E8A-4147-A177-3AD203B41FA5}">
                      <a16:colId xmlns:a16="http://schemas.microsoft.com/office/drawing/2014/main" val="2836087202"/>
                    </a:ext>
                  </a:extLst>
                </a:gridCol>
                <a:gridCol w="2089775">
                  <a:extLst>
                    <a:ext uri="{9D8B030D-6E8A-4147-A177-3AD203B41FA5}">
                      <a16:colId xmlns:a16="http://schemas.microsoft.com/office/drawing/2014/main" val="89057658"/>
                    </a:ext>
                  </a:extLst>
                </a:gridCol>
              </a:tblGrid>
              <a:tr h="205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ID #</a:t>
                      </a: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ITS District Wide Initiatives 2019-2020</a:t>
                      </a:r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Short Title</a:t>
                      </a: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DW Goal #</a:t>
                      </a: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084307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19-20*01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an improved enrollment management solution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Enrollment Management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19-21*3C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075307"/>
                  </a:ext>
                </a:extLst>
              </a:tr>
              <a:tr h="2053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19-20*02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Measures Implementation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AB705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185024"/>
                  </a:ext>
                </a:extLst>
              </a:tr>
              <a:tr h="2053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19-20*03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 Education Initiative (OEI) Implementation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OEI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19-21*1B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610314"/>
                  </a:ext>
                </a:extLst>
              </a:tr>
              <a:tr h="2053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19-20*04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overall data quality for reporting needs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Data Quality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19-21*3B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590270"/>
                  </a:ext>
                </a:extLst>
              </a:tr>
              <a:tr h="2053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19-20*05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Optimize student onboarding process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Optimize Student Onboarding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19-21*1C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455707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19-20*06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student case management solution with early alert and predictive analytics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Student Case Mgmt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19-21*1C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865346"/>
                  </a:ext>
                </a:extLst>
              </a:tr>
              <a:tr h="327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19-20*07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Abide by technology replacement cycle for hardware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Utilize Hardware Replacement Cycles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19-21*2A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815468"/>
                  </a:ext>
                </a:extLst>
              </a:tr>
              <a:tr h="327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19-20*08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Refresh or replace end of life software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Utilize Software Replacement Cycles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19-21*4A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92983"/>
                  </a:ext>
                </a:extLst>
              </a:tr>
              <a:tr h="2053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19-20*09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 Colleague patch cycle standards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 Colleague Patch Cycles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19-21*2D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21658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19-20*10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Standardize Electronic Content Management (ECM) solutions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Standardize on ECM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19-21*2D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168137"/>
                  </a:ext>
                </a:extLst>
              </a:tr>
              <a:tr h="327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19-20*11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Ellucian Ethos Integration Manager (EIM) 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EIM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150806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19-20*12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a standard reporting solution with ad-hoc capability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Standard Reporting Solution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19-21*3A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870704"/>
                  </a:ext>
                </a:extLst>
              </a:tr>
              <a:tr h="2053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19-20*13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 Service Implementation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Self Service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19-21*1A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795523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19-20*14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CCCCO Integrated Library System (ILS) ExLibras/Alma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ILS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995750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19-20*15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a single sign on (SSO) authentication solution for staff and students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SSO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19-21*4C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332402"/>
                  </a:ext>
                </a:extLst>
              </a:tr>
              <a:tr h="3279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19-20*16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 functional and technical gaps with SharePoint 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 SharePoint Gaps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762559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19-20*17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Deploy Microsoft’s SCCM centralized solution for computer management and support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Deploy SCCM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506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158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Workforce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14,054 Total Tickets Closed</a:t>
            </a:r>
          </a:p>
          <a:p>
            <a:r>
              <a:rPr lang="en-US" dirty="0"/>
              <a:t>566 Major Projects Completed</a:t>
            </a:r>
          </a:p>
          <a:p>
            <a:r>
              <a:rPr lang="en-US" dirty="0"/>
              <a:t>110 Unique Tasks Completed in support of TRI</a:t>
            </a:r>
          </a:p>
          <a:p>
            <a:r>
              <a:rPr lang="en-US" dirty="0"/>
              <a:t>48 ITS Personnel:</a:t>
            </a:r>
          </a:p>
          <a:p>
            <a:pPr lvl="1"/>
            <a:r>
              <a:rPr lang="en-US" dirty="0"/>
              <a:t>13 at SAC/CEC</a:t>
            </a:r>
          </a:p>
          <a:p>
            <a:pPr lvl="1"/>
            <a:r>
              <a:rPr lang="en-US" dirty="0"/>
              <a:t>6 at SCC/OEC</a:t>
            </a:r>
          </a:p>
          <a:p>
            <a:pPr lvl="1"/>
            <a:r>
              <a:rPr lang="en-US" dirty="0"/>
              <a:t>15 Enterprise Applications</a:t>
            </a:r>
          </a:p>
          <a:p>
            <a:pPr lvl="1"/>
            <a:r>
              <a:rPr lang="en-US" dirty="0"/>
              <a:t>8 Districtwide Infrastructure</a:t>
            </a:r>
          </a:p>
          <a:p>
            <a:pPr lvl="1"/>
            <a:r>
              <a:rPr lang="en-US" dirty="0"/>
              <a:t>3 Helpdesk</a:t>
            </a:r>
          </a:p>
          <a:p>
            <a:pPr lvl="1"/>
            <a:r>
              <a:rPr lang="en-US" dirty="0"/>
              <a:t>2 Web</a:t>
            </a:r>
          </a:p>
          <a:p>
            <a:pPr lvl="1"/>
            <a:r>
              <a:rPr lang="en-US" dirty="0"/>
              <a:t>1 Security</a:t>
            </a:r>
          </a:p>
          <a:p>
            <a:r>
              <a:rPr lang="en-US" dirty="0"/>
              <a:t>Average Ticket closure of 24 Tickets Per ITS Resource per month</a:t>
            </a:r>
          </a:p>
          <a:p>
            <a:r>
              <a:rPr lang="en-US" dirty="0"/>
              <a:t>Average of 47 projects completed per month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3D Model 3" descr="Cpu">
                <a:extLst>
                  <a:ext uri="{FF2B5EF4-FFF2-40B4-BE49-F238E27FC236}">
                    <a16:creationId xmlns:a16="http://schemas.microsoft.com/office/drawing/2014/main" id="{FB779A11-777F-4FF4-AD37-E886440F39E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8339601"/>
                  </p:ext>
                </p:extLst>
              </p:nvPr>
            </p:nvGraphicFramePr>
            <p:xfrm>
              <a:off x="8382252" y="2980026"/>
              <a:ext cx="2775174" cy="181778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775174" cy="1817789"/>
                    </a:xfrm>
                    <a:prstGeom prst="rect">
                      <a:avLst/>
                    </a:prstGeom>
                  </am3d:spPr>
                  <am3d:camera>
                    <am3d:pos x="0" y="0" z="6656618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999999" d="1000000"/>
                    <am3d:preTrans dx="0" dy="-55664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464920" ay="-21950" az="-1078240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31382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3D Model 3" descr="Cpu">
                <a:extLst>
                  <a:ext uri="{FF2B5EF4-FFF2-40B4-BE49-F238E27FC236}">
                    <a16:creationId xmlns:a16="http://schemas.microsoft.com/office/drawing/2014/main" id="{FB779A11-777F-4FF4-AD37-E886440F39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252" y="2980026"/>
                <a:ext cx="2775174" cy="181778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6EF8489-CFAD-47ED-927A-67C719325A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38929" y="1"/>
            <a:ext cx="5053070" cy="28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3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6" y="-110662"/>
            <a:ext cx="11545889" cy="1400530"/>
          </a:xfrm>
        </p:spPr>
        <p:txBody>
          <a:bodyPr>
            <a:normAutofit/>
          </a:bodyPr>
          <a:lstStyle/>
          <a:p>
            <a:r>
              <a:rPr lang="en-US" dirty="0"/>
              <a:t>Districtwide Initiatives from Technology Plan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2252" y="813595"/>
            <a:ext cx="3734361" cy="39169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34 Initiatives for 2019-2020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6000449-707F-4DC0-B810-A525EF87B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8" y="1809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9973E9-11C5-4A3F-A138-91D76A61D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275562"/>
              </p:ext>
            </p:extLst>
          </p:nvPr>
        </p:nvGraphicFramePr>
        <p:xfrm>
          <a:off x="538145" y="1098260"/>
          <a:ext cx="10291436" cy="5733388"/>
        </p:xfrm>
        <a:graphic>
          <a:graphicData uri="http://schemas.openxmlformats.org/drawingml/2006/table">
            <a:tbl>
              <a:tblPr/>
              <a:tblGrid>
                <a:gridCol w="1247872">
                  <a:extLst>
                    <a:ext uri="{9D8B030D-6E8A-4147-A177-3AD203B41FA5}">
                      <a16:colId xmlns:a16="http://schemas.microsoft.com/office/drawing/2014/main" val="346714880"/>
                    </a:ext>
                  </a:extLst>
                </a:gridCol>
                <a:gridCol w="4192288">
                  <a:extLst>
                    <a:ext uri="{9D8B030D-6E8A-4147-A177-3AD203B41FA5}">
                      <a16:colId xmlns:a16="http://schemas.microsoft.com/office/drawing/2014/main" val="869446991"/>
                    </a:ext>
                  </a:extLst>
                </a:gridCol>
                <a:gridCol w="2790185">
                  <a:extLst>
                    <a:ext uri="{9D8B030D-6E8A-4147-A177-3AD203B41FA5}">
                      <a16:colId xmlns:a16="http://schemas.microsoft.com/office/drawing/2014/main" val="4153985610"/>
                    </a:ext>
                  </a:extLst>
                </a:gridCol>
                <a:gridCol w="2061091">
                  <a:extLst>
                    <a:ext uri="{9D8B030D-6E8A-4147-A177-3AD203B41FA5}">
                      <a16:colId xmlns:a16="http://schemas.microsoft.com/office/drawing/2014/main" val="565666776"/>
                    </a:ext>
                  </a:extLst>
                </a:gridCol>
              </a:tblGrid>
              <a:tr h="184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ID #</a:t>
                      </a:r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ITS District Wide Initiatives 2019-2020</a:t>
                      </a:r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Short Title</a:t>
                      </a: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DW Goal #</a:t>
                      </a: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916392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19-20*18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 future use of AirWatch as centralized solution for mobile device management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 Airwatch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258369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19-20*19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Deploy a centralized ITSM solution for ticketing, inventory tracking and project management.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Deploy ITSM Solution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19-21*5A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668620"/>
                  </a:ext>
                </a:extLst>
              </a:tr>
              <a:tr h="184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19-20*20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 guided pathways scheduling optimization options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Optimize Guided Pathways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19-21*1C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945582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19-20*21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Utilize professional services for Database Administrator support for district wide applications  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DBA Professional Services Support 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30316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19-20*22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 solutions for browser security measures to proctor online testing 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 Online Proctoring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19-21*1A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53143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19-20*23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security solutions to comply with Gramm-Leach-Bliley Act (GLBA) and General Data Protection Regulation (GDPR)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Security Solutions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19-21*4A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97991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19-20*24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solutions and processes to support Business Continuity (BC) and Disaster Recovery (DR) 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DR and BC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19-21*4B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862064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19-20*25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Standard Operating Procedures (SOPs) that define and streamline functions and services across ITS teams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SOPs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19-21*2D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850601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19-20*26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technology solutions that support facility construction projects, improve efficiencies and automate manual processes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Efficiencies and Automation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643778"/>
                  </a:ext>
                </a:extLst>
              </a:tr>
              <a:tr h="309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19-20*27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district website mobile experiences and platform stability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District Mobile Experience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19-21*1D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408531"/>
                  </a:ext>
                </a:extLst>
              </a:tr>
              <a:tr h="1849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19-20*28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Standardize classroom mediation deployments 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Standardize Classroom Mediation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19-21*2B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119644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19-20*29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 business process documentation for districtwide technology solutions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 Business Process Documentation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19-21*2C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21518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19-20*30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 technology planning standards and ITS project prioritization procedures 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 Standards and Prioritization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19-21*2E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20026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19-20*31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 ongoing cybersecurity awareness training sessions.  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Cybersecurity Awareness Training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19-21*4D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114564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19-20*32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training materials and schedule training sessions for districtwide technology solutions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Training Materials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19-21*5B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151123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19-20*33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Siteimprove accessibility scores for district websites 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Accessibility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19-21*5D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76696"/>
                  </a:ext>
                </a:extLst>
              </a:tr>
              <a:tr h="363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19-20*34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Foster base system utilization and improve stability while reducing customizations within Ellucian Colleague 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Foster Off the Shelf Product Adoption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6216" marR="6216" marT="6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22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42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ITS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8" y="1419127"/>
            <a:ext cx="8946541" cy="4195481"/>
          </a:xfrm>
        </p:spPr>
        <p:txBody>
          <a:bodyPr/>
          <a:lstStyle/>
          <a:p>
            <a:r>
              <a:rPr lang="en-US" dirty="0"/>
              <a:t>566 Total Projects completed July 1, 2019 to June 30, 2020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F305A5-4B83-4EB6-986E-4FCDE887C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574982"/>
              </p:ext>
            </p:extLst>
          </p:nvPr>
        </p:nvGraphicFramePr>
        <p:xfrm>
          <a:off x="706588" y="1955082"/>
          <a:ext cx="10045875" cy="4713526"/>
        </p:xfrm>
        <a:graphic>
          <a:graphicData uri="http://schemas.openxmlformats.org/drawingml/2006/table">
            <a:tbl>
              <a:tblPr/>
              <a:tblGrid>
                <a:gridCol w="854968">
                  <a:extLst>
                    <a:ext uri="{9D8B030D-6E8A-4147-A177-3AD203B41FA5}">
                      <a16:colId xmlns:a16="http://schemas.microsoft.com/office/drawing/2014/main" val="1268284343"/>
                    </a:ext>
                  </a:extLst>
                </a:gridCol>
                <a:gridCol w="3904354">
                  <a:extLst>
                    <a:ext uri="{9D8B030D-6E8A-4147-A177-3AD203B41FA5}">
                      <a16:colId xmlns:a16="http://schemas.microsoft.com/office/drawing/2014/main" val="1365786390"/>
                    </a:ext>
                  </a:extLst>
                </a:gridCol>
                <a:gridCol w="1752684">
                  <a:extLst>
                    <a:ext uri="{9D8B030D-6E8A-4147-A177-3AD203B41FA5}">
                      <a16:colId xmlns:a16="http://schemas.microsoft.com/office/drawing/2014/main" val="1017274188"/>
                    </a:ext>
                  </a:extLst>
                </a:gridCol>
                <a:gridCol w="1538943">
                  <a:extLst>
                    <a:ext uri="{9D8B030D-6E8A-4147-A177-3AD203B41FA5}">
                      <a16:colId xmlns:a16="http://schemas.microsoft.com/office/drawing/2014/main" val="3063668601"/>
                    </a:ext>
                  </a:extLst>
                </a:gridCol>
                <a:gridCol w="1994926">
                  <a:extLst>
                    <a:ext uri="{9D8B030D-6E8A-4147-A177-3AD203B41FA5}">
                      <a16:colId xmlns:a16="http://schemas.microsoft.com/office/drawing/2014/main" val="2234902347"/>
                    </a:ext>
                  </a:extLst>
                </a:gridCol>
              </a:tblGrid>
              <a:tr h="684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ID #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ITS Districtwide Initiatives 2019-2020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Accreditation Standard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DW Goal #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Number of Projects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20469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Enrollment Management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19-21*3C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55698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19-20*02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AB705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659349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OEI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559817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Data Quality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19-21*3B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448088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Optimize Student Onboarding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III.C.1, III.C.4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548341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Utilize Hardware Replacement Cycles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076380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19-20*08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Utilize Software Replacement Cycles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III.C.3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19-21*4A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075974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 Colleague Patch Cycles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154974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Standardize on ECM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32642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19-20*11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EIM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267426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19-20*12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Standard Reporting Solution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19-21*3A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471070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19-20*13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Self Service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III.C.1, III.C.2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19-21*1A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686247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19-20*14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ILS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728315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19-20*15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SSO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146168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19-20*16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 SharePoint Gaps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13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06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ITS Projects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8" y="1419127"/>
            <a:ext cx="8946541" cy="4195481"/>
          </a:xfrm>
        </p:spPr>
        <p:txBody>
          <a:bodyPr/>
          <a:lstStyle/>
          <a:p>
            <a:r>
              <a:rPr lang="en-US" dirty="0"/>
              <a:t>566 Total Projects completed July 1, 2019 to June 30, 2020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E348E8E-1704-4E91-8D75-149DB1150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44092"/>
              </p:ext>
            </p:extLst>
          </p:nvPr>
        </p:nvGraphicFramePr>
        <p:xfrm>
          <a:off x="838200" y="1795750"/>
          <a:ext cx="9892229" cy="4784739"/>
        </p:xfrm>
        <a:graphic>
          <a:graphicData uri="http://schemas.openxmlformats.org/drawingml/2006/table">
            <a:tbl>
              <a:tblPr/>
              <a:tblGrid>
                <a:gridCol w="841891">
                  <a:extLst>
                    <a:ext uri="{9D8B030D-6E8A-4147-A177-3AD203B41FA5}">
                      <a16:colId xmlns:a16="http://schemas.microsoft.com/office/drawing/2014/main" val="542446493"/>
                    </a:ext>
                  </a:extLst>
                </a:gridCol>
                <a:gridCol w="3844639">
                  <a:extLst>
                    <a:ext uri="{9D8B030D-6E8A-4147-A177-3AD203B41FA5}">
                      <a16:colId xmlns:a16="http://schemas.microsoft.com/office/drawing/2014/main" val="155605061"/>
                    </a:ext>
                  </a:extLst>
                </a:gridCol>
                <a:gridCol w="1725879">
                  <a:extLst>
                    <a:ext uri="{9D8B030D-6E8A-4147-A177-3AD203B41FA5}">
                      <a16:colId xmlns:a16="http://schemas.microsoft.com/office/drawing/2014/main" val="377078584"/>
                    </a:ext>
                  </a:extLst>
                </a:gridCol>
                <a:gridCol w="1515406">
                  <a:extLst>
                    <a:ext uri="{9D8B030D-6E8A-4147-A177-3AD203B41FA5}">
                      <a16:colId xmlns:a16="http://schemas.microsoft.com/office/drawing/2014/main" val="4030103819"/>
                    </a:ext>
                  </a:extLst>
                </a:gridCol>
                <a:gridCol w="1964414">
                  <a:extLst>
                    <a:ext uri="{9D8B030D-6E8A-4147-A177-3AD203B41FA5}">
                      <a16:colId xmlns:a16="http://schemas.microsoft.com/office/drawing/2014/main" val="2951250221"/>
                    </a:ext>
                  </a:extLst>
                </a:gridCol>
              </a:tblGrid>
              <a:tr h="624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ID #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ITS Districtwide Initiatives 2019-2020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Accreditation Standard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DW Goal # 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Number of Projects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997304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19-20*17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Deploy SCCM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406506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19-20*18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 Airwatch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346086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19-20*19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Deploy ITSM Solution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19-21*5A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05214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19-20*20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Optimize Guided Pathways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III.C.1, III.C.4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966910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19-20*21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DBA Professional Services Support 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38556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19-20*23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Security Solutions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III.C.3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19-21*4A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300346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DR and BC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203253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SOPs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909369"/>
                  </a:ext>
                </a:extLst>
              </a:tr>
              <a:tr h="489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19-20*26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Efficiencies and Automation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85054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19-20*27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District Mobile Experience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III.C.1, III.C.4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19-21*1D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753300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 Business Process Documentation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695412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19-20*30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 Standards and Prioritization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19-21*2E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443343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19-20*31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Cybersecurity Awareness Training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19-21*4D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023574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Training Materials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015448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19-20*33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Accessibility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19-21*5D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466125"/>
                  </a:ext>
                </a:extLst>
              </a:tr>
              <a:tr h="244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Foster Off the Shelf Product Adoption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18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67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ITS Projects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3B497A3-D302-405E-A438-56D595DDE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4F1FF1F-944A-4FEC-96B6-882500158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403073"/>
              </p:ext>
            </p:extLst>
          </p:nvPr>
        </p:nvGraphicFramePr>
        <p:xfrm>
          <a:off x="838198" y="1337401"/>
          <a:ext cx="10619343" cy="5371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228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ITS Projects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2EFD2A4-157E-4B80-B77D-DA00FB1027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638049"/>
              </p:ext>
            </p:extLst>
          </p:nvPr>
        </p:nvGraphicFramePr>
        <p:xfrm>
          <a:off x="838200" y="1244906"/>
          <a:ext cx="10916798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609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ITS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08021-F309-4E4F-80AC-4D6575D23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8167351-C8D4-4DF8-A1E7-F46A8EE4A0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818600"/>
              </p:ext>
            </p:extLst>
          </p:nvPr>
        </p:nvGraphicFramePr>
        <p:xfrm>
          <a:off x="838200" y="1265733"/>
          <a:ext cx="10773578" cy="549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860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Applications Projects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31259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332 Total Projects completed July 1, 2019 to June 30, 2020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287387-C729-4ABE-86EA-341A85F76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62345"/>
              </p:ext>
            </p:extLst>
          </p:nvPr>
        </p:nvGraphicFramePr>
        <p:xfrm>
          <a:off x="939562" y="1792571"/>
          <a:ext cx="9460361" cy="4784507"/>
        </p:xfrm>
        <a:graphic>
          <a:graphicData uri="http://schemas.openxmlformats.org/drawingml/2006/table">
            <a:tbl>
              <a:tblPr/>
              <a:tblGrid>
                <a:gridCol w="790284">
                  <a:extLst>
                    <a:ext uri="{9D8B030D-6E8A-4147-A177-3AD203B41FA5}">
                      <a16:colId xmlns:a16="http://schemas.microsoft.com/office/drawing/2014/main" val="2234528812"/>
                    </a:ext>
                  </a:extLst>
                </a:gridCol>
                <a:gridCol w="3898736">
                  <a:extLst>
                    <a:ext uri="{9D8B030D-6E8A-4147-A177-3AD203B41FA5}">
                      <a16:colId xmlns:a16="http://schemas.microsoft.com/office/drawing/2014/main" val="3354172183"/>
                    </a:ext>
                  </a:extLst>
                </a:gridCol>
                <a:gridCol w="1751797">
                  <a:extLst>
                    <a:ext uri="{9D8B030D-6E8A-4147-A177-3AD203B41FA5}">
                      <a16:colId xmlns:a16="http://schemas.microsoft.com/office/drawing/2014/main" val="1370453229"/>
                    </a:ext>
                  </a:extLst>
                </a:gridCol>
                <a:gridCol w="1527883">
                  <a:extLst>
                    <a:ext uri="{9D8B030D-6E8A-4147-A177-3AD203B41FA5}">
                      <a16:colId xmlns:a16="http://schemas.microsoft.com/office/drawing/2014/main" val="3899352601"/>
                    </a:ext>
                  </a:extLst>
                </a:gridCol>
                <a:gridCol w="1491661">
                  <a:extLst>
                    <a:ext uri="{9D8B030D-6E8A-4147-A177-3AD203B41FA5}">
                      <a16:colId xmlns:a16="http://schemas.microsoft.com/office/drawing/2014/main" val="382318332"/>
                    </a:ext>
                  </a:extLst>
                </a:gridCol>
              </a:tblGrid>
              <a:tr h="407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ID # </a:t>
                      </a:r>
                    </a:p>
                  </a:txBody>
                  <a:tcPr marL="8862" marR="8862" marT="88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ITS Districtwide Initiatives 2019-2020</a:t>
                      </a:r>
                    </a:p>
                  </a:txBody>
                  <a:tcPr marL="8862" marR="8862" marT="88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Accreditation Standard</a:t>
                      </a:r>
                    </a:p>
                  </a:txBody>
                  <a:tcPr marL="8862" marR="8862" marT="88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DW Goal #  </a:t>
                      </a:r>
                    </a:p>
                  </a:txBody>
                  <a:tcPr marL="8862" marR="8862" marT="88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Number of Projects </a:t>
                      </a:r>
                    </a:p>
                  </a:txBody>
                  <a:tcPr marL="8862" marR="8862" marT="88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421952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19-20*07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Utilize Hardware Replacement Cycles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III.C.2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19-21*2A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131662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19-20*04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Data Quality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III.C.4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19-21*3B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221791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19-20*08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Utilize Software Replacement Cycles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III.C.3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19-21*4A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027311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19-20*03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OEI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19-21*1B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387669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19-20*32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Training Materials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III.C.4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19-21*5B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230344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19-20*26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Efficiencies and Automation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498073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19-20*16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 SharePoint Gaps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25167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19-20*24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DR and BC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III.C.3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19-21*4B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331227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19-20*10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Standardize on ECM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III.C.4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19-21*2D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721980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Enrollment Management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19-21*3C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346290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19-20*34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Foster Off the Shelf Product Adoption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14990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19-20*05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Optimize Student Onboarding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III.C.1, III.C.4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19-21*1C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65368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19-20*29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 Business Process Documentation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III.C.5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19-21*2C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70905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19-20*13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Self Service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III.C.1, III.C.2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19-21*1A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928056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19-20*15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SSO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III.C.3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19-21*4C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161385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19-20*25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SOPs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III.C.4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19-21*2D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983701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19-20*02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AB705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92033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19-20*09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Establish Colleague Patch Cycles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III.C.4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19-21*2D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534753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19-20*11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EIM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635789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19-20*12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Standard Reporting Solution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III.C.2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19-21*3A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351989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19-20*14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 ILS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19-21*5C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916549"/>
                  </a:ext>
                </a:extLst>
              </a:tr>
              <a:tr h="19896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19-20*30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 Standards and Prioritization 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III.C.1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19-21*2E 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62" marR="8862" marT="8862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451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458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20894882-773f-4ca4-8f88-a7623eb85067">65525KZWNX2R-21-947</_dlc_DocId>
    <_dlc_DocIdUrl xmlns="20894882-773f-4ca4-8f88-a7623eb85067">
      <Url>https://www.rsccd.edu/Departments/Educational-Services/Technology-Advisor-Group/_layouts/15/DocIdRedir.aspx?ID=65525KZWNX2R-21-947</Url>
      <Description>65525KZWNX2R-21-947</Description>
    </_dlc_DocIdUrl>
    <_dlc_DocIdPersistId xmlns="20894882-773f-4ca4-8f88-a7623eb85067">false</_dlc_DocIdPersistId>
    <SharedWithUsers xmlns="20894882-773f-4ca4-8f88-a7623eb85067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C09CEF0339DC468222C91346CDD539" ma:contentTypeVersion="1" ma:contentTypeDescription="Create a new document." ma:contentTypeScope="" ma:versionID="193e7e668244530c148eea80ca0504d1">
  <xsd:schema xmlns:xsd="http://www.w3.org/2001/XMLSchema" xmlns:xs="http://www.w3.org/2001/XMLSchema" xmlns:p="http://schemas.microsoft.com/office/2006/metadata/properties" xmlns:ns1="http://schemas.microsoft.com/sharepoint/v3" xmlns:ns2="20894882-773f-4ca4-8f88-a7623eb85067" targetNamespace="http://schemas.microsoft.com/office/2006/metadata/properties" ma:root="true" ma:fieldsID="2d050e1453bc1ddb678aac9c48f7ee14" ns1:_="" ns2:_="">
    <xsd:import namespace="http://schemas.microsoft.com/sharepoint/v3"/>
    <xsd:import namespace="20894882-773f-4ca4-8f88-a7623eb8506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94882-773f-4ca4-8f88-a7623eb85067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64674D0-032B-4C07-826C-50D9D95420A3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d6e866e8-7e90-4abe-a382-bf774f59608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E1C63E-D373-42DC-A83F-DC2AEE548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C00082-7E9A-41F2-9BF2-2C0A77B0017D}"/>
</file>

<file path=customXml/itemProps4.xml><?xml version="1.0" encoding="utf-8"?>
<ds:datastoreItem xmlns:ds="http://schemas.openxmlformats.org/officeDocument/2006/customXml" ds:itemID="{FC4954AC-C4E2-43A0-91D6-E1E73CD5194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2767</TotalTime>
  <Words>2197</Words>
  <Application>Microsoft Office PowerPoint</Application>
  <PresentationFormat>Widescreen</PresentationFormat>
  <Paragraphs>625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Office Theme</vt:lpstr>
      <vt:lpstr>ITS Annual Report</vt:lpstr>
      <vt:lpstr>Districtwide Initiatives from Technology Plan</vt:lpstr>
      <vt:lpstr>Districtwide Initiatives from Technology Plan (Continued)</vt:lpstr>
      <vt:lpstr>All ITS Projects</vt:lpstr>
      <vt:lpstr>All ITS Projects (Continued)</vt:lpstr>
      <vt:lpstr>All ITS Projects</vt:lpstr>
      <vt:lpstr>All ITS Projects</vt:lpstr>
      <vt:lpstr>All ITS Projects</vt:lpstr>
      <vt:lpstr>Enterprise Applications Projects</vt:lpstr>
      <vt:lpstr>Enterprise Applications Projects</vt:lpstr>
      <vt:lpstr>Districtwide Infrastructure Projects</vt:lpstr>
      <vt:lpstr>Districtwide Infrastructure Projects</vt:lpstr>
      <vt:lpstr>Web Team Projects</vt:lpstr>
      <vt:lpstr>Web Team Projects</vt:lpstr>
      <vt:lpstr>Helpdesk Projects</vt:lpstr>
      <vt:lpstr>Helpdesk Projects</vt:lpstr>
      <vt:lpstr>SAC Projects</vt:lpstr>
      <vt:lpstr>SAC Projects</vt:lpstr>
      <vt:lpstr>All ITS Support</vt:lpstr>
      <vt:lpstr>ITS Workforce Load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2019-2020 - Annual Report</dc:title>
  <dc:creator>Jorge</dc:creator>
  <cp:lastModifiedBy>Gonzalez, Jesse</cp:lastModifiedBy>
  <cp:revision>61</cp:revision>
  <dcterms:created xsi:type="dcterms:W3CDTF">2019-11-20T08:07:23Z</dcterms:created>
  <dcterms:modified xsi:type="dcterms:W3CDTF">2020-08-31T19:06:15Z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0x01010099C09CEF0339DC468222C91346CDD539</vt:lpwstr>
  </property>
  <property fmtid="{D5CDD505-2E9C-101B-9397-08002B2CF9AE}" pid="3" name="_dlc_DocIdItemGuid">
    <vt:lpwstr>7154863f-285f-4695-9fc7-eebe658f837d</vt:lpwstr>
  </property>
  <property fmtid="{D5CDD505-2E9C-101B-9397-08002B2CF9AE}" pid="4" name="Order">
    <vt:r8>94700</vt:r8>
  </property>
  <property fmtid="{D5CDD505-2E9C-101B-9397-08002B2CF9AE}" pid="5" name="TemplateUrl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</Properties>
</file>