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557" r:id="rId3"/>
    <p:sldId id="571" r:id="rId4"/>
    <p:sldId id="565" r:id="rId5"/>
    <p:sldId id="275" r:id="rId6"/>
  </p:sldIdLst>
  <p:sldSz cx="12192000" cy="6858000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Encode Sans" panose="020B0604020202020204" charset="0"/>
      <p:regular r:id="rId13"/>
      <p:bold r:id="rId14"/>
    </p:embeddedFont>
    <p:embeddedFont>
      <p:font typeface="Encode Sans SemiBold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4A2"/>
    <a:srgbClr val="D0D8EA"/>
    <a:srgbClr val="D87F57"/>
    <a:srgbClr val="F26622"/>
    <a:srgbClr val="80C8DD"/>
    <a:srgbClr val="1A4F5E"/>
    <a:srgbClr val="9ECFF6"/>
    <a:srgbClr val="3EB0CC"/>
    <a:srgbClr val="D6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9C9B5-6E32-43AA-8276-EE81095AD168}" v="3" dt="2019-09-20T03:59:17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249" autoAdjust="0"/>
  </p:normalViewPr>
  <p:slideViewPr>
    <p:cSldViewPr snapToGrid="0" snapToObjects="1">
      <p:cViewPr varScale="1">
        <p:scale>
          <a:sx n="77" d="100"/>
          <a:sy n="77" d="100"/>
        </p:scale>
        <p:origin x="13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50E51-BA1D-EF4D-9ED7-6262CC8AC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2AEB5-FCA7-2440-8AB8-582834087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BB12-432D-4847-9BEF-0A4D0ABD8E63}" type="datetimeFigureOut">
              <a:rPr lang="en-US" smtClean="0">
                <a:latin typeface="Open Sans" panose="020B0606030504020204" pitchFamily="34" charset="0"/>
              </a:rPr>
              <a:t>3/18/2020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50AF8-86D6-3740-9481-BC0D2DB96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42BD8-89B3-8544-BB02-DFAF111161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4493-7D74-2B4C-9BAB-2808EFC95B36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090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32AED4B0-3FB3-B743-AD64-AA950E52A73A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779063D6-04DF-1D40-BC7F-EC8BE671D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9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What is MDLIVE?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With MDLIVE, you can access a board-certified doctor via secure online video, phone or the MDLIVE App – anytime,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anywhere, 24/7/365. MDLIVE was designed as an alternative to expensive urgent care visits or waiting days to get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appointment with your primary care doctor for non-emergency medical conditions. Our doctors can diagnose your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rPr>
              <a:t>symptoms, prescribe non-narcotic medication (if needed), and send e-prescriptions to your pharmacy of choice.+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063D6-04DF-1D40-BC7F-EC8BE671DB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C3A196-B79A-8342-B3F3-BB34FF5CE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EA69A37-C155-F44A-B677-6600E340D40A}"/>
              </a:ext>
            </a:extLst>
          </p:cNvPr>
          <p:cNvSpPr/>
          <p:nvPr userDrawn="1"/>
        </p:nvSpPr>
        <p:spPr>
          <a:xfrm rot="19800000">
            <a:off x="-2228236" y="-1903379"/>
            <a:ext cx="12500261" cy="5494961"/>
          </a:xfrm>
          <a:custGeom>
            <a:avLst/>
            <a:gdLst>
              <a:gd name="connsiteX0" fmla="*/ 2235440 w 8759922"/>
              <a:gd name="connsiteY0" fmla="*/ 0 h 3850754"/>
              <a:gd name="connsiteX1" fmla="*/ 8759922 w 8759922"/>
              <a:gd name="connsiteY1" fmla="*/ 3766911 h 3850754"/>
              <a:gd name="connsiteX2" fmla="*/ 8759922 w 8759922"/>
              <a:gd name="connsiteY2" fmla="*/ 3850754 h 3850754"/>
              <a:gd name="connsiteX3" fmla="*/ 0 w 8759922"/>
              <a:gd name="connsiteY3" fmla="*/ 3850754 h 3850754"/>
              <a:gd name="connsiteX4" fmla="*/ 2223234 w 8759922"/>
              <a:gd name="connsiteY4" fmla="*/ 0 h 38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922" h="3850754">
                <a:moveTo>
                  <a:pt x="2235440" y="0"/>
                </a:moveTo>
                <a:lnTo>
                  <a:pt x="8759922" y="3766911"/>
                </a:lnTo>
                <a:lnTo>
                  <a:pt x="8759922" y="3850754"/>
                </a:lnTo>
                <a:lnTo>
                  <a:pt x="0" y="3850754"/>
                </a:lnTo>
                <a:lnTo>
                  <a:pt x="22232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42BD7E-8E88-5A4F-8161-769C1B0D318B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8BB81A-8244-BA4A-A2CA-40AFE80DF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5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1DBB2-9759-1141-AE58-725142191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0501" y="0"/>
            <a:ext cx="7639812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F76880-5DE8-BA43-85D6-6FEE85FB526B}"/>
              </a:ext>
            </a:extLst>
          </p:cNvPr>
          <p:cNvSpPr/>
          <p:nvPr/>
        </p:nvSpPr>
        <p:spPr>
          <a:xfrm>
            <a:off x="1403247" y="0"/>
            <a:ext cx="6294508" cy="68774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  <a:effectLst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6AFE27-6DCE-2C44-8C1C-80E9D02ED222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58875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FEF5D-1D7F-B742-B1FD-6E5FEEFE7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3454" y="1156997"/>
            <a:ext cx="7038277" cy="5701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593424" cy="10797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28383-3C98-A045-864A-8ED16A82E456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74890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0C821-172F-C64C-A915-544DA0A5F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76388"/>
            <a:ext cx="10968038" cy="4703762"/>
          </a:xfrm>
        </p:spPr>
        <p:txBody>
          <a:bodyPr/>
          <a:lstStyle>
            <a:lvl1pPr marL="342900" indent="-342900">
              <a:tabLst/>
              <a:defRPr/>
            </a:lvl1pPr>
            <a:lvl2pPr marL="806450" indent="-349250">
              <a:tabLst/>
              <a:defRPr/>
            </a:lvl2pPr>
            <a:lvl3pPr marL="1260475" indent="-346075">
              <a:tabLst/>
              <a:defRPr/>
            </a:lvl3pPr>
            <a:lvl4pPr marL="1714500" indent="-342900">
              <a:tabLst/>
              <a:defRPr/>
            </a:lvl4pPr>
            <a:lvl5pPr marL="2178050" indent="-34925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B5041-373D-C345-9BE8-90FBF4892735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33046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08923"/>
            <a:ext cx="10967942" cy="370425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FF1E9-FB88-C643-9B4B-D9CA67AFDBDF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57611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08923"/>
            <a:ext cx="10967942" cy="370425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2A671-485C-CA43-BC8A-ADCEEF339DE8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277757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1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Curv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59B9B7C-7B01-3D4E-BD5C-39A86CDA2714}"/>
              </a:ext>
            </a:extLst>
          </p:cNvPr>
          <p:cNvSpPr/>
          <p:nvPr userDrawn="1"/>
        </p:nvSpPr>
        <p:spPr>
          <a:xfrm>
            <a:off x="1" y="5175420"/>
            <a:ext cx="12192000" cy="1682580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rgbClr val="FF6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199" y="466729"/>
            <a:ext cx="10038116" cy="605215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7CAA9880-098D-1C4B-BFA8-A62F3DD90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0451" y="263526"/>
            <a:ext cx="1591733" cy="20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C2008-CC88-7C49-A8D6-8D57DCDD66ED}"/>
              </a:ext>
            </a:extLst>
          </p:cNvPr>
          <p:cNvSpPr txBox="1">
            <a:spLocks/>
          </p:cNvSpPr>
          <p:nvPr userDrawn="1"/>
        </p:nvSpPr>
        <p:spPr>
          <a:xfrm>
            <a:off x="10972800" y="6356354"/>
            <a:ext cx="91604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Encode Sans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B68D41-F70B-F744-9A6E-C5D9DC890D9E}" type="slidenum">
              <a:rPr lang="en-US" sz="750" smtClean="0"/>
              <a:pPr/>
              <a:t>‹#›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955AE-2D96-B840-9E76-4DF23CAEBEB6}"/>
              </a:ext>
            </a:extLst>
          </p:cNvPr>
          <p:cNvSpPr txBox="1"/>
          <p:nvPr userDrawn="1"/>
        </p:nvSpPr>
        <p:spPr>
          <a:xfrm>
            <a:off x="838200" y="6454559"/>
            <a:ext cx="3060203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Encode Sans" pitchFamily="2" charset="77"/>
              </a:rPr>
              <a:t>Private &amp;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31378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EC030CC-D403-FC46-B865-8B915C82652F}"/>
              </a:ext>
            </a:extLst>
          </p:cNvPr>
          <p:cNvGrpSpPr/>
          <p:nvPr userDrawn="1"/>
        </p:nvGrpSpPr>
        <p:grpSpPr>
          <a:xfrm>
            <a:off x="1838623" y="0"/>
            <a:ext cx="10353103" cy="5943494"/>
            <a:chOff x="1838623" y="0"/>
            <a:chExt cx="10353103" cy="59434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407236B-BDC9-8748-BF67-172E7DA2B4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3873"/>
            <a:stretch/>
          </p:blipFill>
          <p:spPr>
            <a:xfrm>
              <a:off x="1840493" y="0"/>
              <a:ext cx="10351233" cy="594349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FA70-2A4C-D84D-A38B-DA2B1617F984}"/>
                </a:ext>
              </a:extLst>
            </p:cNvPr>
            <p:cNvSpPr/>
            <p:nvPr userDrawn="1"/>
          </p:nvSpPr>
          <p:spPr>
            <a:xfrm>
              <a:off x="1840493" y="0"/>
              <a:ext cx="5987665" cy="59434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Open Sans" panose="020B06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044C95-D61D-ED47-AF20-3EFD0C4FCE11}"/>
                </a:ext>
              </a:extLst>
            </p:cNvPr>
            <p:cNvSpPr/>
            <p:nvPr userDrawn="1"/>
          </p:nvSpPr>
          <p:spPr>
            <a:xfrm>
              <a:off x="1838623" y="0"/>
              <a:ext cx="3173038" cy="59434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Open Sans" panose="020B0606030504020204" pitchFamily="34" charset="0"/>
              </a:endParaRP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4579815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4629306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2CA474-26CE-F849-9825-6841474C0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9A95DFB-1D1C-9B42-BF8E-62EC3AB80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A45EEA-095D-3944-8776-22D12848A53D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209036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CCD6EF-8DE4-E246-BCDE-D184605EC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872" b="3738"/>
          <a:stretch/>
        </p:blipFill>
        <p:spPr>
          <a:xfrm>
            <a:off x="-24452" y="1"/>
            <a:ext cx="12217113" cy="7287848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EA69A37-C155-F44A-B677-6600E340D40A}"/>
              </a:ext>
            </a:extLst>
          </p:cNvPr>
          <p:cNvSpPr/>
          <p:nvPr userDrawn="1"/>
        </p:nvSpPr>
        <p:spPr>
          <a:xfrm rot="19800000">
            <a:off x="-2237567" y="-1894049"/>
            <a:ext cx="12500261" cy="5494961"/>
          </a:xfrm>
          <a:custGeom>
            <a:avLst/>
            <a:gdLst>
              <a:gd name="connsiteX0" fmla="*/ 2235440 w 8759922"/>
              <a:gd name="connsiteY0" fmla="*/ 0 h 3850754"/>
              <a:gd name="connsiteX1" fmla="*/ 8759922 w 8759922"/>
              <a:gd name="connsiteY1" fmla="*/ 3766911 h 3850754"/>
              <a:gd name="connsiteX2" fmla="*/ 8759922 w 8759922"/>
              <a:gd name="connsiteY2" fmla="*/ 3850754 h 3850754"/>
              <a:gd name="connsiteX3" fmla="*/ 0 w 8759922"/>
              <a:gd name="connsiteY3" fmla="*/ 3850754 h 3850754"/>
              <a:gd name="connsiteX4" fmla="*/ 2223234 w 8759922"/>
              <a:gd name="connsiteY4" fmla="*/ 0 h 38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922" h="3850754">
                <a:moveTo>
                  <a:pt x="2235440" y="0"/>
                </a:moveTo>
                <a:lnTo>
                  <a:pt x="8759922" y="3766911"/>
                </a:lnTo>
                <a:lnTo>
                  <a:pt x="8759922" y="3850754"/>
                </a:lnTo>
                <a:lnTo>
                  <a:pt x="0" y="3850754"/>
                </a:lnTo>
                <a:lnTo>
                  <a:pt x="22232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308ED2-B382-8046-8C96-957D15D59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29738-518A-C442-8C83-C926EB73DEC0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157960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6F6E19-EE91-734C-B85B-0C0E043B3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50" b="4788"/>
          <a:stretch/>
        </p:blipFill>
        <p:spPr>
          <a:xfrm>
            <a:off x="0" y="0"/>
            <a:ext cx="12260509" cy="72878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057057-48A1-3D45-905D-6392DD90B3F5}"/>
              </a:ext>
            </a:extLst>
          </p:cNvPr>
          <p:cNvSpPr/>
          <p:nvPr userDrawn="1"/>
        </p:nvSpPr>
        <p:spPr>
          <a:xfrm>
            <a:off x="-1" y="4"/>
            <a:ext cx="6046237" cy="6328437"/>
          </a:xfrm>
          <a:prstGeom prst="rect">
            <a:avLst/>
          </a:prstGeom>
          <a:gradFill>
            <a:gsLst>
              <a:gs pos="77000">
                <a:schemeClr val="bg1">
                  <a:alpha val="85000"/>
                </a:schemeClr>
              </a:gs>
              <a:gs pos="8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" panose="020B0606030504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A69A37-C155-F44A-B677-6600E340D40A}"/>
              </a:ext>
            </a:extLst>
          </p:cNvPr>
          <p:cNvSpPr/>
          <p:nvPr userDrawn="1"/>
        </p:nvSpPr>
        <p:spPr>
          <a:xfrm rot="19800000">
            <a:off x="-2237567" y="-1923493"/>
            <a:ext cx="12500261" cy="5494961"/>
          </a:xfrm>
          <a:custGeom>
            <a:avLst/>
            <a:gdLst>
              <a:gd name="connsiteX0" fmla="*/ 2235440 w 8759922"/>
              <a:gd name="connsiteY0" fmla="*/ 0 h 3850754"/>
              <a:gd name="connsiteX1" fmla="*/ 8759922 w 8759922"/>
              <a:gd name="connsiteY1" fmla="*/ 3766911 h 3850754"/>
              <a:gd name="connsiteX2" fmla="*/ 8759922 w 8759922"/>
              <a:gd name="connsiteY2" fmla="*/ 3850754 h 3850754"/>
              <a:gd name="connsiteX3" fmla="*/ 0 w 8759922"/>
              <a:gd name="connsiteY3" fmla="*/ 3850754 h 3850754"/>
              <a:gd name="connsiteX4" fmla="*/ 2223234 w 8759922"/>
              <a:gd name="connsiteY4" fmla="*/ 0 h 38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922" h="3850754">
                <a:moveTo>
                  <a:pt x="2235440" y="0"/>
                </a:moveTo>
                <a:lnTo>
                  <a:pt x="8759922" y="3766911"/>
                </a:lnTo>
                <a:lnTo>
                  <a:pt x="8759922" y="3850754"/>
                </a:lnTo>
                <a:lnTo>
                  <a:pt x="0" y="3850754"/>
                </a:lnTo>
                <a:lnTo>
                  <a:pt x="22232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E49758C-6398-A14E-9C35-83F8ADE13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1007-2672-C14D-9F36-3FBFDD2B8A3C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133374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C54F99-7465-3646-9392-C575F3338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1260888" y="0"/>
            <a:ext cx="10931773" cy="72878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E0C379-95AC-CD42-B658-7B075E4F4499}"/>
              </a:ext>
            </a:extLst>
          </p:cNvPr>
          <p:cNvSpPr/>
          <p:nvPr userDrawn="1"/>
        </p:nvSpPr>
        <p:spPr>
          <a:xfrm>
            <a:off x="1259953" y="4"/>
            <a:ext cx="1735496" cy="6328437"/>
          </a:xfrm>
          <a:prstGeom prst="rect">
            <a:avLst/>
          </a:prstGeom>
          <a:gradFill>
            <a:gsLst>
              <a:gs pos="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D0C6A9-017D-1649-91F3-A9AC4B811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79C31-7F8B-104C-B7A5-EB5976480A33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59053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A5CA44-9665-AA4D-BD92-C12C9C486F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41"/>
          <a:stretch/>
        </p:blipFill>
        <p:spPr>
          <a:xfrm>
            <a:off x="-24452" y="-1"/>
            <a:ext cx="12216178" cy="7038917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EA69A37-C155-F44A-B677-6600E340D40A}"/>
              </a:ext>
            </a:extLst>
          </p:cNvPr>
          <p:cNvSpPr/>
          <p:nvPr userDrawn="1"/>
        </p:nvSpPr>
        <p:spPr>
          <a:xfrm rot="19800000">
            <a:off x="-2237567" y="-1884719"/>
            <a:ext cx="12500261" cy="5494961"/>
          </a:xfrm>
          <a:custGeom>
            <a:avLst/>
            <a:gdLst>
              <a:gd name="connsiteX0" fmla="*/ 2235440 w 8759922"/>
              <a:gd name="connsiteY0" fmla="*/ 0 h 3850754"/>
              <a:gd name="connsiteX1" fmla="*/ 8759922 w 8759922"/>
              <a:gd name="connsiteY1" fmla="*/ 3766911 h 3850754"/>
              <a:gd name="connsiteX2" fmla="*/ 8759922 w 8759922"/>
              <a:gd name="connsiteY2" fmla="*/ 3850754 h 3850754"/>
              <a:gd name="connsiteX3" fmla="*/ 0 w 8759922"/>
              <a:gd name="connsiteY3" fmla="*/ 3850754 h 3850754"/>
              <a:gd name="connsiteX4" fmla="*/ 2223234 w 8759922"/>
              <a:gd name="connsiteY4" fmla="*/ 0 h 38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922" h="3850754">
                <a:moveTo>
                  <a:pt x="2235440" y="0"/>
                </a:moveTo>
                <a:lnTo>
                  <a:pt x="8759922" y="3766911"/>
                </a:lnTo>
                <a:lnTo>
                  <a:pt x="8759922" y="3850754"/>
                </a:lnTo>
                <a:lnTo>
                  <a:pt x="0" y="3850754"/>
                </a:lnTo>
                <a:lnTo>
                  <a:pt x="22232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0BA53D-E159-A84E-B0C9-0852AFEF0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EBE92-0941-7B47-893B-510227993F55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45936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171A96-C7CA-4C43-9D3F-BEEB9E20C782}"/>
              </a:ext>
            </a:extLst>
          </p:cNvPr>
          <p:cNvGrpSpPr/>
          <p:nvPr userDrawn="1"/>
        </p:nvGrpSpPr>
        <p:grpSpPr>
          <a:xfrm>
            <a:off x="6760564" y="586645"/>
            <a:ext cx="5431436" cy="6271355"/>
            <a:chOff x="6732417" y="1583384"/>
            <a:chExt cx="5431436" cy="6271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CA23EC-1E79-2E48-B8FD-3B6869644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8158"/>
            <a:stretch/>
          </p:blipFill>
          <p:spPr>
            <a:xfrm>
              <a:off x="6732417" y="1583384"/>
              <a:ext cx="5431436" cy="627135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0F7561-704B-5B45-9CB4-70C23EF1174C}"/>
                </a:ext>
              </a:extLst>
            </p:cNvPr>
            <p:cNvSpPr/>
            <p:nvPr userDrawn="1"/>
          </p:nvSpPr>
          <p:spPr>
            <a:xfrm>
              <a:off x="6732417" y="1583384"/>
              <a:ext cx="1272332" cy="627135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Open Sans" panose="020B0606030504020204" pitchFamily="34" charset="0"/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D950D2E7-09B8-B747-8A2A-027B73C23A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4623" y="4734965"/>
            <a:ext cx="393177" cy="70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4FDADD-B87C-3448-984A-B820463EAFED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88699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68B2E73-A5AF-124F-A88A-1F52946D4C4E}"/>
              </a:ext>
            </a:extLst>
          </p:cNvPr>
          <p:cNvGrpSpPr/>
          <p:nvPr userDrawn="1"/>
        </p:nvGrpSpPr>
        <p:grpSpPr>
          <a:xfrm>
            <a:off x="1657410" y="539661"/>
            <a:ext cx="10534590" cy="6328437"/>
            <a:chOff x="1657410" y="539661"/>
            <a:chExt cx="10534590" cy="63284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56CC00-B9ED-8B4F-9F3C-49CDC9D3C0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57410" y="942392"/>
              <a:ext cx="10534590" cy="592570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7168D9-5B0F-3F4F-AAC1-936C3827CE19}"/>
                </a:ext>
              </a:extLst>
            </p:cNvPr>
            <p:cNvSpPr/>
            <p:nvPr userDrawn="1"/>
          </p:nvSpPr>
          <p:spPr>
            <a:xfrm>
              <a:off x="3406358" y="539661"/>
              <a:ext cx="4282431" cy="6328437"/>
            </a:xfrm>
            <a:prstGeom prst="rect">
              <a:avLst/>
            </a:prstGeom>
            <a:gradFill>
              <a:gsLst>
                <a:gs pos="36000">
                  <a:schemeClr val="bg1">
                    <a:alpha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Open Sans" panose="020B06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C82CBA-BEE3-0544-88E1-CE76DFFF996A}"/>
                </a:ext>
              </a:extLst>
            </p:cNvPr>
            <p:cNvSpPr/>
            <p:nvPr userDrawn="1"/>
          </p:nvSpPr>
          <p:spPr>
            <a:xfrm rot="5400000">
              <a:off x="7944166" y="-2802999"/>
              <a:ext cx="502441" cy="7993223"/>
            </a:xfrm>
            <a:prstGeom prst="rect">
              <a:avLst/>
            </a:prstGeom>
            <a:gradFill>
              <a:gsLst>
                <a:gs pos="36000">
                  <a:schemeClr val="bg1">
                    <a:alpha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Open Sans" panose="020B0606030504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CDCCDBA-0BEF-1C4E-9761-2D15669A7A8A}"/>
              </a:ext>
            </a:extLst>
          </p:cNvPr>
          <p:cNvSpPr txBox="1">
            <a:spLocks/>
          </p:cNvSpPr>
          <p:nvPr userDrawn="1"/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18ECD-6DCA-E441-8101-90E5C1B95503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164658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1DBB2-9759-1141-AE58-725142191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8785" y="365124"/>
            <a:ext cx="6733111" cy="64928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F76880-5DE8-BA43-85D6-6FEE85FB526B}"/>
              </a:ext>
            </a:extLst>
          </p:cNvPr>
          <p:cNvSpPr/>
          <p:nvPr/>
        </p:nvSpPr>
        <p:spPr>
          <a:xfrm>
            <a:off x="1403247" y="0"/>
            <a:ext cx="6294508" cy="68774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  <a:effectLst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E5FA5B-3F95-FE44-B88B-F8CEE1265319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213525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299E3-354A-554F-9431-B725E7F3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204C-B8B2-6347-A31E-A13F2ADC2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77" r:id="rId3"/>
    <p:sldLayoutId id="2147483678" r:id="rId4"/>
    <p:sldLayoutId id="2147483679" r:id="rId5"/>
    <p:sldLayoutId id="2147483676" r:id="rId6"/>
    <p:sldLayoutId id="2147483661" r:id="rId7"/>
    <p:sldLayoutId id="2147483668" r:id="rId8"/>
    <p:sldLayoutId id="2147483671" r:id="rId9"/>
    <p:sldLayoutId id="2147483669" r:id="rId10"/>
    <p:sldLayoutId id="2147483650" r:id="rId11"/>
    <p:sldLayoutId id="2147483672" r:id="rId12"/>
    <p:sldLayoutId id="2147483662" r:id="rId13"/>
    <p:sldLayoutId id="2147483673" r:id="rId14"/>
    <p:sldLayoutId id="2147483674" r:id="rId15"/>
    <p:sldLayoutId id="214748368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>
              <a:lumMod val="75000"/>
            </a:schemeClr>
          </a:solidFill>
          <a:latin typeface="Encode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0D42A5-EAFE-7B4F-B19D-5DB2FDD3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2100873"/>
            <a:ext cx="4300381" cy="173588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Integrated Virtual</a:t>
            </a:r>
            <a:b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Health Solutions – Customer Service</a:t>
            </a:r>
            <a:endParaRPr lang="en-US" sz="2800" b="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33CE31-CC36-7D43-B8D3-15AB9F68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Members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580C3-FF32-7442-B5A2-1504F516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sign up for MDLIVE or Activate my MDLIVE Account?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04613" y="6356350"/>
            <a:ext cx="687387" cy="365125"/>
          </a:xfrm>
          <a:prstGeom prst="rect">
            <a:avLst/>
          </a:prstGeom>
        </p:spPr>
        <p:txBody>
          <a:bodyPr/>
          <a:lstStyle/>
          <a:p>
            <a:fld id="{1AB68D41-F70B-F744-9A6E-C5D9DC890D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199" y="1071944"/>
            <a:ext cx="1066641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You can easily sign up or activate your account by using one of the following methods:</a:t>
            </a:r>
          </a:p>
          <a:p>
            <a:r>
              <a:rPr lang="en-US" sz="2800" dirty="0"/>
              <a:t>1. Visit mdlive.com/SISC and click “Activate Now”</a:t>
            </a:r>
          </a:p>
          <a:p>
            <a:r>
              <a:rPr lang="en-US" sz="2800" dirty="0"/>
              <a:t>2. Just call us at 1-800-657-6169</a:t>
            </a:r>
          </a:p>
          <a:p>
            <a:r>
              <a:rPr lang="en-US" sz="2800" dirty="0"/>
              <a:t>3. Download the MDLIVE App, available for iPhone, Android, and Windows smartphones.</a:t>
            </a:r>
          </a:p>
          <a:p>
            <a:r>
              <a:rPr lang="en-US" sz="2800" dirty="0"/>
              <a:t>4. Text Sophie: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Take out your mobile device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Next, open your text messaging app and compose a new text message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the ‘To’ field enter: </a:t>
            </a:r>
            <a:r>
              <a:rPr lang="en-US" sz="2400" b="1" dirty="0"/>
              <a:t>635483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Type the word ‘</a:t>
            </a:r>
            <a:r>
              <a:rPr lang="en-US" sz="2400" b="1" dirty="0" err="1"/>
              <a:t>sisc</a:t>
            </a:r>
            <a:r>
              <a:rPr lang="en-US" sz="2400" dirty="0"/>
              <a:t>’ in message field and click send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338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 Registration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04613" y="6356350"/>
            <a:ext cx="687387" cy="365125"/>
          </a:xfrm>
          <a:prstGeom prst="rect">
            <a:avLst/>
          </a:prstGeom>
        </p:spPr>
        <p:txBody>
          <a:bodyPr/>
          <a:lstStyle/>
          <a:p>
            <a:fld id="{1AB68D41-F70B-F744-9A6E-C5D9DC890D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9231" y="1442720"/>
            <a:ext cx="39300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new redesigned registration form provides a simpler and more efficient way for customers to create an account.</a:t>
            </a:r>
          </a:p>
          <a:p>
            <a:endParaRPr lang="en-US" sz="2000" dirty="0"/>
          </a:p>
          <a:p>
            <a:r>
              <a:rPr lang="en-US" sz="2000" dirty="0"/>
              <a:t>With less required fields and a new progressive profile system, we were able to reduce and simplify the amount of information required to onboard both retail and enterprise customers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474AF-24FD-4904-9036-A61530F8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083" y="1163783"/>
            <a:ext cx="6485592" cy="43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3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314D-CF8A-F54B-8EE6-3301F7B3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</a:t>
            </a:r>
            <a:r>
              <a:rPr lang="en-US" dirty="0">
                <a:solidFill>
                  <a:schemeClr val="accent1"/>
                </a:solidFill>
              </a:rPr>
              <a:t>SOPHIE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727A349-6FB0-794B-9114-789E82CC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19" y="1182260"/>
            <a:ext cx="2679143" cy="538842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357157A-E3C8-B94A-A2B1-AF8E9E86AE4D}"/>
              </a:ext>
            </a:extLst>
          </p:cNvPr>
          <p:cNvSpPr/>
          <p:nvPr/>
        </p:nvSpPr>
        <p:spPr>
          <a:xfrm>
            <a:off x="6558971" y="1795458"/>
            <a:ext cx="2350181" cy="409504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2A0386C-556E-524D-B32A-C0C527678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185" y="2135435"/>
            <a:ext cx="3041330" cy="326052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3C8F38F-D7F2-CA4F-936B-58A03DA8A671}"/>
              </a:ext>
            </a:extLst>
          </p:cNvPr>
          <p:cNvSpPr txBox="1"/>
          <p:nvPr/>
        </p:nvSpPr>
        <p:spPr>
          <a:xfrm>
            <a:off x="6772825" y="2008018"/>
            <a:ext cx="193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 SemiBold" pitchFamily="2" charset="77"/>
              </a:rPr>
              <a:t>1. Please take out your mobile device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9EE921-8A30-A649-8CE3-86B484BAC3B0}"/>
              </a:ext>
            </a:extLst>
          </p:cNvPr>
          <p:cNvSpPr txBox="1"/>
          <p:nvPr/>
        </p:nvSpPr>
        <p:spPr>
          <a:xfrm>
            <a:off x="6772825" y="2756995"/>
            <a:ext cx="2026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 SemiBold" pitchFamily="2" charset="77"/>
              </a:rPr>
              <a:t>2. Next, open your text messaging app and compose a new text message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4BD1A8-2772-C544-B105-448BAE9AA8C7}"/>
              </a:ext>
            </a:extLst>
          </p:cNvPr>
          <p:cNvSpPr txBox="1"/>
          <p:nvPr/>
        </p:nvSpPr>
        <p:spPr>
          <a:xfrm>
            <a:off x="6772825" y="3998415"/>
            <a:ext cx="202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 SemiBold" pitchFamily="2" charset="77"/>
              </a:rPr>
              <a:t>3. In the ‘To’ field enter: 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ncode Sans" pitchFamily="2" charset="77"/>
              </a:rPr>
              <a:t>635483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F521ED-97E0-A249-8616-80EF175CA620}"/>
              </a:ext>
            </a:extLst>
          </p:cNvPr>
          <p:cNvSpPr txBox="1"/>
          <p:nvPr/>
        </p:nvSpPr>
        <p:spPr>
          <a:xfrm>
            <a:off x="6772825" y="4747392"/>
            <a:ext cx="1936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 SemiBold" pitchFamily="2" charset="77"/>
              </a:rPr>
              <a:t>4. Type the word ‘</a:t>
            </a:r>
            <a:r>
              <a:rPr lang="en-US" sz="1400" b="1">
                <a:solidFill>
                  <a:srgbClr val="FFFF00"/>
                </a:solidFill>
                <a:latin typeface="Encode Sans" pitchFamily="2" charset="77"/>
              </a:rPr>
              <a:t>sisc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 SemiBold" pitchFamily="2" charset="77"/>
              </a:rPr>
              <a:t>’ 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 SemiBold" pitchFamily="2" charset="77"/>
              </a:rPr>
              <a:t>in message field and click send</a:t>
            </a:r>
          </a:p>
        </p:txBody>
      </p:sp>
    </p:spTree>
    <p:extLst>
      <p:ext uri="{BB962C8B-B14F-4D97-AF65-F5344CB8AC3E}">
        <p14:creationId xmlns:p14="http://schemas.microsoft.com/office/powerpoint/2010/main" val="29652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DLIVE">
      <a:dk1>
        <a:srgbClr val="484B4E"/>
      </a:dk1>
      <a:lt1>
        <a:srgbClr val="FFFFFF"/>
      </a:lt1>
      <a:dk2>
        <a:srgbClr val="76777B"/>
      </a:dk2>
      <a:lt2>
        <a:srgbClr val="E7E6E6"/>
      </a:lt2>
      <a:accent1>
        <a:srgbClr val="F26622"/>
      </a:accent1>
      <a:accent2>
        <a:srgbClr val="1583E0"/>
      </a:accent2>
      <a:accent3>
        <a:srgbClr val="6CB640"/>
      </a:accent3>
      <a:accent4>
        <a:srgbClr val="F68A1E"/>
      </a:accent4>
      <a:accent5>
        <a:srgbClr val="8234A0"/>
      </a:accent5>
      <a:accent6>
        <a:srgbClr val="00A5B6"/>
      </a:accent6>
      <a:hlink>
        <a:srgbClr val="00008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4BC74A33F0344A220A0FD654BAA85" ma:contentTypeVersion="1" ma:contentTypeDescription="Create a new document." ma:contentTypeScope="" ma:versionID="4286e89c6ba6c7364c6ad99ff2f417d2">
  <xsd:schema xmlns:xsd="http://www.w3.org/2001/XMLSchema" xmlns:xs="http://www.w3.org/2001/XMLSchema" xmlns:p="http://schemas.microsoft.com/office/2006/metadata/properties" xmlns:ns2="20894882-773f-4ca4-8f88-a7623eb85067" targetNamespace="http://schemas.microsoft.com/office/2006/metadata/properties" ma:root="true" ma:fieldsID="defb2a905cd0a8d4591511dadbe44e97" ns2:_="">
    <xsd:import namespace="20894882-773f-4ca4-8f88-a7623eb8506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94882-773f-4ca4-8f88-a7623eb850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894882-773f-4ca4-8f88-a7623eb85067">65525KZWNX2R-240-77</_dlc_DocId>
    <_dlc_DocIdUrl xmlns="20894882-773f-4ca4-8f88-a7623eb85067">
      <Url>https://www.rsccd.edu/Departments/Risk-Management/Benefits/_layouts/15/DocIdRedir.aspx?ID=65525KZWNX2R-240-77</Url>
      <Description>65525KZWNX2R-240-77</Description>
    </_dlc_DocIdUrl>
  </documentManagement>
</p:properties>
</file>

<file path=customXml/itemProps1.xml><?xml version="1.0" encoding="utf-8"?>
<ds:datastoreItem xmlns:ds="http://schemas.openxmlformats.org/officeDocument/2006/customXml" ds:itemID="{09AF090C-1BB9-49CF-833E-E2CD2C45D924}"/>
</file>

<file path=customXml/itemProps2.xml><?xml version="1.0" encoding="utf-8"?>
<ds:datastoreItem xmlns:ds="http://schemas.openxmlformats.org/officeDocument/2006/customXml" ds:itemID="{CC631C4B-CE1D-4DCD-96F5-1C9D8A17711F}"/>
</file>

<file path=customXml/itemProps3.xml><?xml version="1.0" encoding="utf-8"?>
<ds:datastoreItem xmlns:ds="http://schemas.openxmlformats.org/officeDocument/2006/customXml" ds:itemID="{8031D83E-0372-4D6C-8240-B9634B5086FB}"/>
</file>

<file path=customXml/itemProps4.xml><?xml version="1.0" encoding="utf-8"?>
<ds:datastoreItem xmlns:ds="http://schemas.openxmlformats.org/officeDocument/2006/customXml" ds:itemID="{B6F7B851-F8DE-4025-B56D-6D4C4C929E7A}"/>
</file>

<file path=docProps/app.xml><?xml version="1.0" encoding="utf-8"?>
<Properties xmlns="http://schemas.openxmlformats.org/officeDocument/2006/extended-properties" xmlns:vt="http://schemas.openxmlformats.org/officeDocument/2006/docPropsVTypes">
  <Template>{96453FCD-BE19-784D-AA65-FEC6A8DBB121}tf10001076</Template>
  <TotalTime>17310</TotalTime>
  <Words>306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Open Sans</vt:lpstr>
      <vt:lpstr>Arial</vt:lpstr>
      <vt:lpstr>Encode Sans</vt:lpstr>
      <vt:lpstr>Encode Sans SemiBold</vt:lpstr>
      <vt:lpstr>Calibri</vt:lpstr>
      <vt:lpstr>Office Theme</vt:lpstr>
      <vt:lpstr>Integrated Virtual Health Solutions – Customer Service</vt:lpstr>
      <vt:lpstr>Registering Members</vt:lpstr>
      <vt:lpstr>How do I sign up for MDLIVE or Activate my MDLIVE Account?</vt:lpstr>
      <vt:lpstr>New Member Registration</vt:lpstr>
      <vt:lpstr>EXPERIENCE SOPHIE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Raffaello Zucco</dc:creator>
  <cp:lastModifiedBy>Loya, Diane</cp:lastModifiedBy>
  <cp:revision>239</cp:revision>
  <cp:lastPrinted>2018-05-21T19:37:54Z</cp:lastPrinted>
  <dcterms:created xsi:type="dcterms:W3CDTF">2018-05-14T17:20:18Z</dcterms:created>
  <dcterms:modified xsi:type="dcterms:W3CDTF">2020-03-18T20:06:16Z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28e6bae8-496e-44ce-be44-4226492e260a</vt:lpwstr>
  </property>
  <property fmtid="{D5CDD505-2E9C-101B-9397-08002B2CF9AE}" pid="3" name="ContentTypeId">
    <vt:lpwstr>0x010100F994BC74A33F0344A220A0FD654BAA85</vt:lpwstr>
  </property>
</Properties>
</file>