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61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F1B996-D2C9-49EB-9E37-5EDE6C4EC922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E0A80DD-C2E2-4AE0-8719-6C5744FF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5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D12D5-3168-4247-BD2E-249C7B7D9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1EA6F-77A7-46A2-ADEA-20C7F7692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99158-FE7E-4325-AE3B-EE7FCBF4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9BBF-798E-4285-A152-E65A954A5E47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27CB1-7306-47BD-B56B-B882AC3D6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103E3-DC61-4E12-8DE2-295A3AEA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0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AD9B-5544-4B9D-9274-484AA5276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5C09D-107C-4243-918E-515DBFE01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26E54-C7E8-4BB2-A7AB-495916D9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3E2B-9F44-4EB6-9E43-5C6E88EEFFF3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45AD-A35E-4B23-9F1F-171E5390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299A0-D0DA-4221-A5A8-810586C10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5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0D3FB6-75CE-451F-87CE-AD20010F4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E9402-B047-47C4-B26C-457A73569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5EC2F-978D-4B46-9A90-2FBB37BD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CFEA-24E9-4274-B698-838BBD5F5E9D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40027-6246-4413-A793-6FF6EA9C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97172-CF4D-4985-AAFC-C2B5D0E3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4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1DF4F-E41E-40E3-93AB-FD35C5391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CA4C-E80F-4EEB-A8CE-CF5462160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F7E99-1AE8-4EE5-AE5C-905F1B2E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72F-FC8F-4C0A-9959-E9DEE603F775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DBCE5-054D-47EB-BC19-7A1EC7817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BF5C1-AC08-4ABB-A06C-5AA7C248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8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9704A-0B8C-4B92-B42C-603AB29A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0D995-A62A-4AAA-840C-350C5BE01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5E3C0-D675-4877-A55C-99846CF0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C047C-C1C1-440A-A4F4-2FB3BC5A16D3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AE113-18EF-4653-BAFC-5FD37D5C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AC65C-DBE2-48C5-8805-57277079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8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32C1-1BFD-480D-B1D7-9B4E5654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6D052-42AE-4FB4-A3A5-ABBC5307A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80407-0769-446F-BA20-1A08DB7DA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48EFF-F88A-44B1-A57F-0E5C117A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1467-4D56-412B-BC0E-E34CAD002BC5}" type="datetime1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3B1EF-B999-4709-89C6-9B8DDF64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1821F-9246-46D7-9036-F43B31DB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38A78-77FB-49EA-A35A-503482BC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07170-AA77-4093-BD41-59ED6E06F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BA144-CE0B-47BB-AE92-2B2A71FD5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BCCF93-4FC5-452F-899E-4A70BF22F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461C24-D89B-4240-8DAB-257863B99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089093-95C2-4AAD-A84E-0217B7E64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5CE8E-321A-4526-9734-3649BF2B9587}" type="datetime1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54CFC4-C9F7-4028-815B-CFDFCA250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6A95D3-4160-4015-9FE0-9F0B1383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7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B300-209C-4D2F-B287-1D4B2A69F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EDAED-1020-457C-91CB-E42B6457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02-0C92-49B7-8B1B-B07E8EFC068B}" type="datetime1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C66C79-641B-475A-AD81-6FB8465B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28BDF-0A97-4319-B37D-59731176B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55F1E-0148-4795-92AD-94E1271D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CFE8-BB92-44C5-949D-D2EDE11B6940}" type="datetime1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8E8DA-DD23-45A3-9562-6A5B4201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3E3F3-1D8D-4D08-B812-3E996C0E6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8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CCF58-8DA6-4419-8FBB-21CCBAE8F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3CA0D-1E23-47CE-911F-FB83C79BB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3364D-B296-4462-B609-DFD4F9F04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CD9E0-53FA-4078-9CDB-7830A294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2AD4-044D-4D47-A0A8-296D50FA2DB4}" type="datetime1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662A7-85DA-4EEB-BC56-DF29C55B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8427A-E7FD-416F-84EC-B95F5661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2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6E4A-F2B9-4771-B1CC-2BB1172AB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B539B6-4FEE-4A1F-B2D9-13EF76D15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57BC9-16B3-4EE5-996F-54AE1F85E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9E01F-E79C-4D7A-916A-F8352998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A4AC-7FA2-42FB-A93D-64058ED1DDDF}" type="datetime1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A4224-3601-4905-97F1-6A7E61DDE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3AD1C-F3FD-40D1-9F3A-18E643E8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2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C14E77-D66E-4017-86F4-9E4E74C9F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424AF-86EA-408D-A537-E1F4D6954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66A41-9B09-4871-94E7-E998EBA0B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4D700-7AEB-467E-8954-879455A15DCB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E134-84EE-48C0-B3EA-B0E42AD80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AA3CD-F28B-46D0-A190-435277AF5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9241-939D-4C19-A1D3-865BE302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8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D833-2A40-4B4B-8C7C-11418FC2A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Governor’s FY 2024-25 Proposed Budget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47B484-FAB7-4893-850F-8CC519D1C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6386" y="5061548"/>
            <a:ext cx="6052868" cy="1485899"/>
          </a:xfrm>
        </p:spPr>
        <p:txBody>
          <a:bodyPr>
            <a:normAutofit fontScale="92500" lnSpcReduction="10000"/>
          </a:bodyPr>
          <a:lstStyle/>
          <a:p>
            <a:pPr algn="r">
              <a:spcBef>
                <a:spcPts val="0"/>
              </a:spcBef>
            </a:pPr>
            <a:r>
              <a:rPr lang="en-US" sz="3200" b="1" dirty="0"/>
              <a:t>Board of Trustees Meeting</a:t>
            </a:r>
            <a:endParaRPr lang="en-US" sz="2800" dirty="0"/>
          </a:p>
          <a:p>
            <a:pPr algn="r">
              <a:spcBef>
                <a:spcPts val="0"/>
              </a:spcBef>
            </a:pPr>
            <a:r>
              <a:rPr lang="en-US" sz="2000" b="1" dirty="0"/>
              <a:t>January 16, 2024</a:t>
            </a:r>
          </a:p>
          <a:p>
            <a:pPr algn="r">
              <a:spcBef>
                <a:spcPts val="0"/>
              </a:spcBef>
            </a:pPr>
            <a:endParaRPr lang="en-US" sz="2000" b="1" dirty="0"/>
          </a:p>
          <a:p>
            <a:pPr algn="r">
              <a:spcBef>
                <a:spcPts val="0"/>
              </a:spcBef>
            </a:pPr>
            <a:endParaRPr lang="en-US" sz="2000" b="1" dirty="0"/>
          </a:p>
          <a:p>
            <a:pPr algn="r">
              <a:spcBef>
                <a:spcPts val="0"/>
              </a:spcBef>
            </a:pPr>
            <a:r>
              <a:rPr lang="en-US" sz="2000" dirty="0"/>
              <a:t>Iris Ingram, Vice Chancellor, Business Services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EE448B-FD1E-49A6-935A-585086E02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6" y="5061549"/>
            <a:ext cx="30765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11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5B23-C945-4044-98F1-37BBA0D7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536" y="184730"/>
            <a:ext cx="10515600" cy="626913"/>
          </a:xfrm>
        </p:spPr>
        <p:txBody>
          <a:bodyPr>
            <a:noAutofit/>
          </a:bodyPr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B392-2DE6-4AD8-AEBA-1C301D9FA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567" y="1258162"/>
            <a:ext cx="10515600" cy="4832063"/>
          </a:xfrm>
        </p:spPr>
        <p:txBody>
          <a:bodyPr>
            <a:normAutofit/>
          </a:bodyPr>
          <a:lstStyle/>
          <a:p>
            <a:r>
              <a:rPr lang="en-US" sz="3600" dirty="0"/>
              <a:t>Hearings and meetings in February – March</a:t>
            </a:r>
          </a:p>
          <a:p>
            <a:pPr lvl="1"/>
            <a:r>
              <a:rPr lang="en-US" sz="3200" dirty="0"/>
              <a:t>Senate Budget Subcommittee</a:t>
            </a:r>
          </a:p>
          <a:p>
            <a:pPr lvl="1"/>
            <a:r>
              <a:rPr lang="en-US" sz="3200" dirty="0"/>
              <a:t>Assembly Budget Subcommittee</a:t>
            </a:r>
          </a:p>
          <a:p>
            <a:r>
              <a:rPr lang="en-US" sz="3600" b="1" dirty="0"/>
              <a:t>May Revise</a:t>
            </a:r>
          </a:p>
          <a:p>
            <a:r>
              <a:rPr lang="en-US" sz="3600" dirty="0"/>
              <a:t>June 10, 2024 -Tentative Budget approval by RSCCD Board of Trustees</a:t>
            </a:r>
          </a:p>
          <a:p>
            <a:r>
              <a:rPr lang="en-US" sz="3600" dirty="0"/>
              <a:t>June 17, 2024 - deadline for Legislature to approve State Budget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AE22F1-8478-4252-A375-7A698DC40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473" y="5921920"/>
            <a:ext cx="1794694" cy="86886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9565B-6019-4438-AEFA-13407E19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1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2B6D-3D1B-419E-B3F2-1ED57341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838"/>
            <a:ext cx="10515600" cy="918679"/>
          </a:xfrm>
        </p:spPr>
        <p:txBody>
          <a:bodyPr/>
          <a:lstStyle/>
          <a:p>
            <a:r>
              <a:rPr lang="en-US" b="1" dirty="0"/>
              <a:t>Legislative Analyst </a:t>
            </a:r>
            <a:r>
              <a:rPr lang="en-US" b="1"/>
              <a:t>Office Version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5B47-5FF5-472A-8BBE-5C2251869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512"/>
            <a:ext cx="10515600" cy="544445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State facing a $</a:t>
            </a:r>
            <a:r>
              <a:rPr lang="en-US" sz="3200" b="1" dirty="0"/>
              <a:t>68B deficit</a:t>
            </a:r>
            <a:endParaRPr lang="en-US" b="1" dirty="0"/>
          </a:p>
          <a:p>
            <a:pPr lvl="1"/>
            <a:r>
              <a:rPr lang="en-US" dirty="0"/>
              <a:t>Prior year revenue shortfall in 2022-23 ($26B below estimate)</a:t>
            </a:r>
          </a:p>
          <a:p>
            <a:pPr lvl="2"/>
            <a:r>
              <a:rPr lang="en-US" dirty="0"/>
              <a:t>Delayed tax deadlines (April to November) pushed news of revenue shortfall to after close of fiscal year 22-23</a:t>
            </a:r>
          </a:p>
          <a:p>
            <a:pPr lvl="2"/>
            <a:r>
              <a:rPr lang="en-US" dirty="0"/>
              <a:t>Weather-related (wild fires and floods) losses to state businesses and residents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Inflation reduced State’s spending power through increased cost of borrowing (interest rates)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Reduced economic activity</a:t>
            </a:r>
          </a:p>
          <a:p>
            <a:pPr lvl="2"/>
            <a:r>
              <a:rPr lang="en-US" dirty="0"/>
              <a:t>Home sales</a:t>
            </a:r>
          </a:p>
          <a:p>
            <a:pPr lvl="2"/>
            <a:r>
              <a:rPr lang="en-US" dirty="0"/>
              <a:t>Business start ups</a:t>
            </a:r>
          </a:p>
          <a:p>
            <a:pPr lvl="2"/>
            <a:r>
              <a:rPr lang="en-US" dirty="0"/>
              <a:t>IPOs</a:t>
            </a:r>
          </a:p>
          <a:p>
            <a:pPr lvl="2"/>
            <a:r>
              <a:rPr lang="en-US" dirty="0"/>
              <a:t>Increase in unemployment rate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Tools to address budget gap</a:t>
            </a:r>
          </a:p>
          <a:p>
            <a:pPr lvl="2"/>
            <a:r>
              <a:rPr lang="en-US" dirty="0"/>
              <a:t>Use of reserves ($24B)</a:t>
            </a:r>
          </a:p>
          <a:p>
            <a:pPr lvl="2"/>
            <a:r>
              <a:rPr lang="en-US" dirty="0"/>
              <a:t>Spending reductions likely </a:t>
            </a:r>
          </a:p>
          <a:p>
            <a:pPr lvl="3"/>
            <a:r>
              <a:rPr lang="en-US" dirty="0"/>
              <a:t>to education ($17B)</a:t>
            </a:r>
          </a:p>
          <a:p>
            <a:pPr lvl="3"/>
            <a:r>
              <a:rPr lang="en-US" dirty="0"/>
              <a:t>one time expenditure cuts ($10B)</a:t>
            </a:r>
          </a:p>
          <a:p>
            <a:pPr lvl="3"/>
            <a:r>
              <a:rPr lang="en-US" dirty="0"/>
              <a:t>Cost shifts between fiscal years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Relatively few options</a:t>
            </a:r>
          </a:p>
          <a:p>
            <a:pPr lvl="2"/>
            <a:r>
              <a:rPr lang="en-US" dirty="0"/>
              <a:t>Use of reserves</a:t>
            </a:r>
          </a:p>
          <a:p>
            <a:pPr lvl="3"/>
            <a:r>
              <a:rPr lang="en-US" dirty="0"/>
              <a:t>Not sufficient to cover multi-year deficits ($30B per year)</a:t>
            </a:r>
          </a:p>
          <a:p>
            <a:pPr lvl="2"/>
            <a:r>
              <a:rPr lang="en-US" dirty="0"/>
              <a:t>Cost shifting among fiscal years</a:t>
            </a:r>
          </a:p>
          <a:p>
            <a:pPr lvl="2"/>
            <a:r>
              <a:rPr lang="en-US" dirty="0"/>
              <a:t>Use of one-time dollars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D5686-A869-4432-ADD4-3C1A6954B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936" y="5932954"/>
            <a:ext cx="1749110" cy="84679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6D71EE-F5C4-4099-B017-7F3BA492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8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D69FD-1476-4817-9553-E9B97094B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Legislative Analyst’s Projections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CBAB5-4CB6-4930-AFD8-7FB4CC319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EE7AD5C-097F-4A1C-8165-BABEE79D79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6612" y="1677929"/>
            <a:ext cx="5296191" cy="4351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1167B7-3ABC-4294-A060-F707FFB90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465" y="1684308"/>
            <a:ext cx="5083728" cy="434536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410A2-8D6E-4335-9E5A-D33D0011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B7112E-63F1-4400-B6FA-51B3B41E35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1836" y="6089837"/>
            <a:ext cx="1585097" cy="7681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900EA6-1806-46A3-A2D7-4808C3D544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897" y="6240182"/>
            <a:ext cx="3670110" cy="2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3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9053C-402F-4D83-BE0E-ED8945690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14" y="457200"/>
            <a:ext cx="5368953" cy="111993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ea typeface="+mn-ea"/>
                <a:cs typeface="+mn-cs"/>
              </a:rPr>
              <a:t>Options for Budget Deficits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B14BB36-9B6E-48E5-98F8-E295A7627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87068" y="521340"/>
            <a:ext cx="6203547" cy="4998616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A7B4A-A3D1-4E3F-B342-C222DA431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1385" y="2057400"/>
            <a:ext cx="4994105" cy="346255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Draw down Reserves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/>
              <a:t>$24B available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/>
              <a:t>Requires declaration of a “budget emergency”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Reduce Prop 98 spending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/>
              <a:t>Cuts to K-14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/>
              <a:t>Reduce other One-time </a:t>
            </a:r>
            <a:r>
              <a:rPr lang="en-US" sz="3600" dirty="0"/>
              <a:t>Spending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903EF-D35C-4442-AECB-EEDACF44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2ADD0E-BC0E-428A-93EE-EDE2BFD93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5059" y="5969220"/>
            <a:ext cx="1585097" cy="774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337DD2-BD69-4EEA-9AC5-CDCFD13FDA87}"/>
              </a:ext>
            </a:extLst>
          </p:cNvPr>
          <p:cNvSpPr txBox="1"/>
          <p:nvPr/>
        </p:nvSpPr>
        <p:spPr>
          <a:xfrm>
            <a:off x="478172" y="5969220"/>
            <a:ext cx="3733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Source: LAO, The 2024-25 Budget, California’s Fiscal Outlook</a:t>
            </a:r>
          </a:p>
        </p:txBody>
      </p:sp>
    </p:spTree>
    <p:extLst>
      <p:ext uri="{BB962C8B-B14F-4D97-AF65-F5344CB8AC3E}">
        <p14:creationId xmlns:p14="http://schemas.microsoft.com/office/powerpoint/2010/main" val="2755241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3E32-6073-46C4-A519-68FBE4809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945"/>
          </a:xfrm>
        </p:spPr>
        <p:txBody>
          <a:bodyPr/>
          <a:lstStyle/>
          <a:p>
            <a:r>
              <a:rPr lang="en-US" b="1" dirty="0"/>
              <a:t>Governor’s 2024-25 Budget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6F42-8D14-422D-A40D-BFB8EAA57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83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Presented a balanced budget of $291.5B</a:t>
            </a:r>
          </a:p>
          <a:p>
            <a:pPr lvl="1"/>
            <a:r>
              <a:rPr lang="en-US" dirty="0"/>
              <a:t>General Fund budget of $208.7B</a:t>
            </a:r>
          </a:p>
          <a:p>
            <a:pPr lvl="1"/>
            <a:r>
              <a:rPr lang="en-US" dirty="0"/>
              <a:t>Budget shortfall of </a:t>
            </a:r>
            <a:r>
              <a:rPr lang="en-US" sz="2800" b="1" dirty="0"/>
              <a:t>$37.86B</a:t>
            </a:r>
            <a:endParaRPr lang="en-US" b="1" dirty="0"/>
          </a:p>
          <a:p>
            <a:r>
              <a:rPr lang="en-US" dirty="0"/>
              <a:t>Continues the following priorities “Promises Kept”</a:t>
            </a:r>
          </a:p>
          <a:p>
            <a:pPr lvl="1"/>
            <a:r>
              <a:rPr lang="en-US" dirty="0"/>
              <a:t>$15.3B for Homelessness Programs</a:t>
            </a:r>
          </a:p>
          <a:p>
            <a:pPr lvl="1"/>
            <a:r>
              <a:rPr lang="en-US" dirty="0"/>
              <a:t>$8.7B for Mental Health Programs</a:t>
            </a:r>
          </a:p>
          <a:p>
            <a:pPr lvl="1"/>
            <a:r>
              <a:rPr lang="en-US" dirty="0"/>
              <a:t>$1.1B (over 4 years) for Public Safety</a:t>
            </a:r>
          </a:p>
          <a:p>
            <a:pPr lvl="1"/>
            <a:r>
              <a:rPr lang="en-US" dirty="0"/>
              <a:t>$109.1B (Prop 98) for Career Education</a:t>
            </a:r>
          </a:p>
          <a:p>
            <a:pPr lvl="2"/>
            <a:r>
              <a:rPr lang="en-US" dirty="0"/>
              <a:t>UC system - $273.3M</a:t>
            </a:r>
          </a:p>
          <a:p>
            <a:pPr lvl="2"/>
            <a:r>
              <a:rPr lang="en-US" dirty="0"/>
              <a:t>CSU system - $240.2M</a:t>
            </a:r>
          </a:p>
          <a:p>
            <a:pPr lvl="1"/>
            <a:r>
              <a:rPr lang="en-US" dirty="0"/>
              <a:t>$58B for Climate Initiatives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8932C-1E46-4768-8148-B8636228A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D190D2-5E76-47F6-A9D9-56B86700E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113" y="6083741"/>
            <a:ext cx="1585097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7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0BBD4-0B78-4387-BB82-C075B576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514" y="136525"/>
            <a:ext cx="10221286" cy="6834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Proposal for Higher Education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DD86B1-95F2-4A5B-8F64-F5144857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579B89-8922-4C90-A17C-468CB7482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713" y="818158"/>
            <a:ext cx="6986487" cy="57686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9E362E-CD02-4113-825E-552C08125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7004" y="6083741"/>
            <a:ext cx="1585097" cy="7742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3431DE-847A-4F26-9968-C19C500335DA}"/>
              </a:ext>
            </a:extLst>
          </p:cNvPr>
          <p:cNvSpPr txBox="1"/>
          <p:nvPr/>
        </p:nvSpPr>
        <p:spPr>
          <a:xfrm>
            <a:off x="97317" y="6456012"/>
            <a:ext cx="3053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Source: 2024-25 Governor’s Budget Summary</a:t>
            </a:r>
          </a:p>
        </p:txBody>
      </p:sp>
    </p:spTree>
    <p:extLst>
      <p:ext uri="{BB962C8B-B14F-4D97-AF65-F5344CB8AC3E}">
        <p14:creationId xmlns:p14="http://schemas.microsoft.com/office/powerpoint/2010/main" val="7491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16FE0-A3BA-4D08-9F82-9E7ED333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703"/>
            <a:ext cx="10515600" cy="910002"/>
          </a:xfrm>
        </p:spPr>
        <p:txBody>
          <a:bodyPr/>
          <a:lstStyle/>
          <a:p>
            <a:r>
              <a:rPr lang="en-US" b="1" dirty="0"/>
              <a:t>Community College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05C14-2DC2-4912-9768-0BA3A9D6B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21" y="1275127"/>
            <a:ext cx="10515600" cy="50812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Continued focus on the multi-year roadmap</a:t>
            </a:r>
          </a:p>
          <a:p>
            <a:pPr lvl="1"/>
            <a:r>
              <a:rPr lang="en-US" dirty="0"/>
              <a:t>Equity</a:t>
            </a:r>
          </a:p>
          <a:p>
            <a:pPr lvl="1"/>
            <a:r>
              <a:rPr lang="en-US" dirty="0"/>
              <a:t>Student success</a:t>
            </a:r>
          </a:p>
          <a:p>
            <a:pPr lvl="1"/>
            <a:r>
              <a:rPr lang="en-US" dirty="0"/>
              <a:t>Preparing students for the future</a:t>
            </a:r>
          </a:p>
          <a:p>
            <a:r>
              <a:rPr lang="en-US" dirty="0"/>
              <a:t>COLA of 0.76% to SCFF or $69.1M</a:t>
            </a:r>
          </a:p>
          <a:p>
            <a:r>
              <a:rPr lang="en-US" dirty="0"/>
              <a:t>Growth of 0.5% or $29.6M</a:t>
            </a:r>
          </a:p>
          <a:p>
            <a:r>
              <a:rPr lang="en-US" dirty="0"/>
              <a:t>Select Categorical programs and Adult Education will receive a COLA of $9.3M or 0.76%</a:t>
            </a:r>
          </a:p>
          <a:p>
            <a:r>
              <a:rPr lang="en-US" dirty="0"/>
              <a:t>Drawdown from Reserves (School Rainy Day Fund) of $235.9M in 2023-24 and $486.2M in 2024-25 to support the SCFF.</a:t>
            </a:r>
          </a:p>
          <a:p>
            <a:r>
              <a:rPr lang="en-US" dirty="0"/>
              <a:t>Increase of $60M one-time Prop 98 funds to expand nursing programs</a:t>
            </a:r>
          </a:p>
          <a:p>
            <a:r>
              <a:rPr lang="en-US" dirty="0"/>
              <a:t>Continues support for Student Housing through Lease Revenue Bonds, but pulls back $300M in one-time General Fund appropriations for 2024-25 to 2028-29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BA912-8EFD-4A17-B78F-7B6991664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236E12-1D15-472E-B6BA-FD8739638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226" y="5969220"/>
            <a:ext cx="1585097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4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7CCB-A661-4B0E-A87A-5CD12F0B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389"/>
          </a:xfrm>
        </p:spPr>
        <p:txBody>
          <a:bodyPr/>
          <a:lstStyle/>
          <a:p>
            <a:r>
              <a:rPr lang="en-US" b="1" dirty="0"/>
              <a:t>Comparison of Funding to the System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20BDBD-8D68-4569-BDF2-0F5C78AA7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0AFBC4-C51B-464E-8E2F-E47D0D044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951" y="3013060"/>
            <a:ext cx="6609129" cy="33432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7BB640-8268-41FC-8FC1-0588D0BFECA9}"/>
              </a:ext>
            </a:extLst>
          </p:cNvPr>
          <p:cNvSpPr txBox="1"/>
          <p:nvPr/>
        </p:nvSpPr>
        <p:spPr>
          <a:xfrm>
            <a:off x="713064" y="1395163"/>
            <a:ext cx="1051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Estimates of Prop 98 funding minimum guarantee for FY22-23 and FY23-24 have decreased compared to FY23-24 budget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Revised estimates are considerable lower due to weaker revenues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Equals a reduction of &gt;$11B over three (3) budget years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6AA811-7682-4B00-88E3-F3649CE515DB}"/>
              </a:ext>
            </a:extLst>
          </p:cNvPr>
          <p:cNvSpPr txBox="1"/>
          <p:nvPr/>
        </p:nvSpPr>
        <p:spPr>
          <a:xfrm>
            <a:off x="52201" y="6448971"/>
            <a:ext cx="4161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Source: Joint Analysis, Governor’s January Budget, January 10,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25212F-B810-44D0-8306-689FF5C77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6670" y="5969220"/>
            <a:ext cx="1585097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74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1DE3A-3AD2-4D14-A18C-BDBB06996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068"/>
            <a:ext cx="10515600" cy="7506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Proposed Changes to Prop 98 Systemwide Funding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74EA89-539C-4AE0-9CCE-D46B6D8E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9241-939D-4C19-A1D3-865BE30208FC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172496-B621-44FD-802B-83B28CFE8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215" y="965304"/>
            <a:ext cx="5668031" cy="56037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441F50-CEB1-412D-A82A-2CD07F1B3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76" y="6301147"/>
            <a:ext cx="3189839" cy="4755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3243ED-D276-40DB-8259-40DB800F9D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9892" y="5969220"/>
            <a:ext cx="1585097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137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F5C7806977D4D8F8D4147FE81DCC5" ma:contentTypeVersion="2" ma:contentTypeDescription="Create a new document." ma:contentTypeScope="" ma:versionID="756c020f3d71a7fd51890f72ba465ab8">
  <xsd:schema xmlns:xsd="http://www.w3.org/2001/XMLSchema" xmlns:xs="http://www.w3.org/2001/XMLSchema" xmlns:p="http://schemas.microsoft.com/office/2006/metadata/properties" xmlns:ns1="http://schemas.microsoft.com/sharepoint/v3" xmlns:ns2="20894882-773f-4ca4-8f88-a7623eb85067" targetNamespace="http://schemas.microsoft.com/office/2006/metadata/properties" ma:root="true" ma:fieldsID="9cac506260a152b80958b4f6b1044214" ns1:_="" ns2:_="">
    <xsd:import namespace="http://schemas.microsoft.com/sharepoint/v3"/>
    <xsd:import namespace="20894882-773f-4ca4-8f88-a7623eb8506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894882-773f-4ca4-8f88-a7623eb8506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20894882-773f-4ca4-8f88-a7623eb85067">65525KZWNX2R-21-1183</_dlc_DocId>
    <_dlc_DocIdUrl xmlns="20894882-773f-4ca4-8f88-a7623eb85067">
      <Url>https://rsccd.edu/Departments/BusinessServices/_layouts/15/DocIdRedir.aspx?ID=65525KZWNX2R-21-1183</Url>
      <Description>65525KZWNX2R-21-1183</Description>
    </_dlc_DocIdUrl>
  </documentManagement>
</p:properties>
</file>

<file path=customXml/itemProps1.xml><?xml version="1.0" encoding="utf-8"?>
<ds:datastoreItem xmlns:ds="http://schemas.openxmlformats.org/officeDocument/2006/customXml" ds:itemID="{0B9A73BD-CC7D-4997-A8CD-D214822211C9}"/>
</file>

<file path=customXml/itemProps2.xml><?xml version="1.0" encoding="utf-8"?>
<ds:datastoreItem xmlns:ds="http://schemas.openxmlformats.org/officeDocument/2006/customXml" ds:itemID="{F170FDBD-115B-457B-8110-3B7A2ADB4F2E}"/>
</file>

<file path=customXml/itemProps3.xml><?xml version="1.0" encoding="utf-8"?>
<ds:datastoreItem xmlns:ds="http://schemas.openxmlformats.org/officeDocument/2006/customXml" ds:itemID="{69CBBF98-C43A-4688-BC3D-463622C48C4B}"/>
</file>

<file path=customXml/itemProps4.xml><?xml version="1.0" encoding="utf-8"?>
<ds:datastoreItem xmlns:ds="http://schemas.openxmlformats.org/officeDocument/2006/customXml" ds:itemID="{00977D04-A01E-4F9B-ACF2-0932F6911C2B}"/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513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Governor’s FY 2024-25 Proposed Budget</vt:lpstr>
      <vt:lpstr>Legislative Analyst Office Version</vt:lpstr>
      <vt:lpstr>Legislative Analyst’s Projections</vt:lpstr>
      <vt:lpstr>Options for Budget Deficits</vt:lpstr>
      <vt:lpstr>Governor’s 2024-25 Budget Proposal</vt:lpstr>
      <vt:lpstr>Proposal for Higher Education</vt:lpstr>
      <vt:lpstr>Community College Proposal</vt:lpstr>
      <vt:lpstr>Comparison of Funding to the System</vt:lpstr>
      <vt:lpstr>Proposed Changes to Prop 98 Systemwide Funding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Governor’s FY 2023-24 Proposed Budget</dc:title>
  <dc:creator>Ingram, Iris</dc:creator>
  <cp:lastModifiedBy>Ingram, Iris</cp:lastModifiedBy>
  <cp:revision>57</cp:revision>
  <cp:lastPrinted>2024-01-09T23:06:32Z</cp:lastPrinted>
  <dcterms:created xsi:type="dcterms:W3CDTF">2023-01-11T20:10:02Z</dcterms:created>
  <dcterms:modified xsi:type="dcterms:W3CDTF">2024-01-11T20:19:59Z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0x01010011CF5C7806977D4D8F8D4147FE81DCC5</vt:lpwstr>
  </property>
  <property fmtid="{D5CDD505-2E9C-101B-9397-08002B2CF9AE}" pid="3" name="_dlc_DocIdItemGuid">
    <vt:lpwstr>06139336-504d-4ff4-8205-270c43b204ea</vt:lpwstr>
  </property>
</Properties>
</file>