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entation.xml" ContentType="application/vnd.openxmlformats-officedocument.presentationml.presentation.main+xml"/>
  <Override PartName="/ppt/slides/slide17.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6" r:id="rId1"/>
  </p:sldMasterIdLst>
  <p:notesMasterIdLst>
    <p:notesMasterId r:id="rId19"/>
  </p:notesMasterIdLst>
  <p:handoutMasterIdLst>
    <p:handoutMasterId r:id="rId20"/>
  </p:handoutMasterIdLst>
  <p:sldIdLst>
    <p:sldId id="256" r:id="rId2"/>
    <p:sldId id="310" r:id="rId3"/>
    <p:sldId id="334" r:id="rId4"/>
    <p:sldId id="326" r:id="rId5"/>
    <p:sldId id="330" r:id="rId6"/>
    <p:sldId id="323" r:id="rId7"/>
    <p:sldId id="324" r:id="rId8"/>
    <p:sldId id="278" r:id="rId9"/>
    <p:sldId id="327" r:id="rId10"/>
    <p:sldId id="328" r:id="rId11"/>
    <p:sldId id="314" r:id="rId12"/>
    <p:sldId id="325" r:id="rId13"/>
    <p:sldId id="331" r:id="rId14"/>
    <p:sldId id="332" r:id="rId15"/>
    <p:sldId id="329" r:id="rId16"/>
    <p:sldId id="333" r:id="rId17"/>
    <p:sldId id="312" r:id="rId18"/>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52" autoAdjust="0"/>
    <p:restoredTop sz="79038" autoAdjust="0"/>
  </p:normalViewPr>
  <p:slideViewPr>
    <p:cSldViewPr snapToGrid="0">
      <p:cViewPr varScale="1">
        <p:scale>
          <a:sx n="65" d="100"/>
          <a:sy n="65" d="100"/>
        </p:scale>
        <p:origin x="45" y="183"/>
      </p:cViewPr>
      <p:guideLst/>
    </p:cSldViewPr>
  </p:slideViewPr>
  <p:outlineViewPr>
    <p:cViewPr>
      <p:scale>
        <a:sx n="33" d="100"/>
        <a:sy n="33" d="100"/>
      </p:scale>
      <p:origin x="0" y="-3246"/>
    </p:cViewPr>
  </p:outlineViewPr>
  <p:notesTextViewPr>
    <p:cViewPr>
      <p:scale>
        <a:sx n="1" d="1"/>
        <a:sy n="1" d="1"/>
      </p:scale>
      <p:origin x="0" y="0"/>
    </p:cViewPr>
  </p:notesTextViewPr>
  <p:sorterViewPr>
    <p:cViewPr>
      <p:scale>
        <a:sx n="100" d="100"/>
        <a:sy n="100" d="100"/>
      </p:scale>
      <p:origin x="0" y="-4470"/>
    </p:cViewPr>
  </p:sorterViewPr>
  <p:notesViewPr>
    <p:cSldViewPr snapToGrid="0">
      <p:cViewPr varScale="1">
        <p:scale>
          <a:sx n="65" d="100"/>
          <a:sy n="65" d="100"/>
        </p:scale>
        <p:origin x="2565"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28"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A079CC-5CBB-7C43-BDB3-F08B21341A9B}"/>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ED02F96-2D12-694C-A9C3-18BFC9D6033C}"/>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CF04D27F-E2A5-9742-8856-5402EB1BDADD}" type="datetimeFigureOut">
              <a:rPr lang="en-US" smtClean="0"/>
              <a:t>5/1/2020</a:t>
            </a:fld>
            <a:endParaRPr lang="en-US"/>
          </a:p>
        </p:txBody>
      </p:sp>
      <p:sp>
        <p:nvSpPr>
          <p:cNvPr id="4" name="Footer Placeholder 3">
            <a:extLst>
              <a:ext uri="{FF2B5EF4-FFF2-40B4-BE49-F238E27FC236}">
                <a16:creationId xmlns:a16="http://schemas.microsoft.com/office/drawing/2014/main" id="{A49A89C8-B09F-764C-A1C1-86040AFE2CCC}"/>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FB50826-7E2B-264D-95D5-08D22E46EDE6}"/>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A5F0965F-CC77-2748-9E32-CD699321C0F3}" type="slidenum">
              <a:rPr lang="en-US" smtClean="0"/>
              <a:t>‹#›</a:t>
            </a:fld>
            <a:endParaRPr lang="en-US"/>
          </a:p>
        </p:txBody>
      </p:sp>
    </p:spTree>
    <p:extLst>
      <p:ext uri="{BB962C8B-B14F-4D97-AF65-F5344CB8AC3E}">
        <p14:creationId xmlns:p14="http://schemas.microsoft.com/office/powerpoint/2010/main" val="1805819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2ACB8CF8-F8E2-448D-9043-911B993D85FE}" type="datetimeFigureOut">
              <a:rPr lang="en-US" smtClean="0"/>
              <a:t>5/1/2020</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9D17EE9D-F1FC-4565-AA0A-088189299181}" type="slidenum">
              <a:rPr lang="en-US" smtClean="0"/>
              <a:t>‹#›</a:t>
            </a:fld>
            <a:endParaRPr lang="en-US"/>
          </a:p>
        </p:txBody>
      </p:sp>
    </p:spTree>
    <p:extLst>
      <p:ext uri="{BB962C8B-B14F-4D97-AF65-F5344CB8AC3E}">
        <p14:creationId xmlns:p14="http://schemas.microsoft.com/office/powerpoint/2010/main" val="2792079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the opportunity to speak with you today! </a:t>
            </a:r>
          </a:p>
          <a:p>
            <a:endParaRPr lang="en-US" dirty="0"/>
          </a:p>
          <a:p>
            <a:r>
              <a:rPr lang="en-US" dirty="0"/>
              <a:t>I am here to talk about decision making regarding technology-in industry this is termed IT or Technology Governance not to be confused with participatory governance.  </a:t>
            </a:r>
          </a:p>
          <a:p>
            <a:endParaRPr lang="en-US" dirty="0"/>
          </a:p>
          <a:p>
            <a:r>
              <a:rPr lang="en-US" dirty="0"/>
              <a:t>Explain about myself and my firm  </a:t>
            </a:r>
          </a:p>
          <a:p>
            <a:endParaRPr lang="en-US" dirty="0"/>
          </a:p>
          <a:p>
            <a:r>
              <a:rPr lang="en-US" dirty="0"/>
              <a:t>I have been working with ITS to look at the decision making structures in the District for technology with an eye towards:</a:t>
            </a:r>
          </a:p>
          <a:p>
            <a:pPr marL="171450" indent="-171450">
              <a:buFont typeface="Arial" panose="020B0604020202020204" pitchFamily="34" charset="0"/>
              <a:buChar char="•"/>
            </a:pPr>
            <a:r>
              <a:rPr lang="en-US" dirty="0"/>
              <a:t>Streamlining communications</a:t>
            </a:r>
          </a:p>
          <a:p>
            <a:pPr marL="171450" indent="-171450">
              <a:buFont typeface="Arial" panose="020B0604020202020204" pitchFamily="34" charset="0"/>
              <a:buChar char="•"/>
            </a:pPr>
            <a:r>
              <a:rPr lang="en-US" dirty="0"/>
              <a:t>Transparency</a:t>
            </a:r>
          </a:p>
          <a:p>
            <a:pPr marL="171450" indent="-171450">
              <a:buFont typeface="Arial" panose="020B0604020202020204" pitchFamily="34" charset="0"/>
              <a:buChar char="•"/>
            </a:pPr>
            <a:r>
              <a:rPr lang="en-US" dirty="0"/>
              <a:t>Meeting Accreditation standards</a:t>
            </a:r>
          </a:p>
          <a:p>
            <a:endParaRPr lang="en-US" dirty="0"/>
          </a:p>
        </p:txBody>
      </p:sp>
      <p:sp>
        <p:nvSpPr>
          <p:cNvPr id="4" name="Slide Number Placeholder 3"/>
          <p:cNvSpPr>
            <a:spLocks noGrp="1"/>
          </p:cNvSpPr>
          <p:nvPr>
            <p:ph type="sldNum" sz="quarter" idx="10"/>
          </p:nvPr>
        </p:nvSpPr>
        <p:spPr/>
        <p:txBody>
          <a:bodyPr/>
          <a:lstStyle/>
          <a:p>
            <a:fld id="{9D17EE9D-F1FC-4565-AA0A-088189299181}" type="slidenum">
              <a:rPr lang="en-US" smtClean="0"/>
              <a:t>1</a:t>
            </a:fld>
            <a:endParaRPr lang="en-US"/>
          </a:p>
        </p:txBody>
      </p:sp>
    </p:spTree>
    <p:extLst>
      <p:ext uri="{BB962C8B-B14F-4D97-AF65-F5344CB8AC3E}">
        <p14:creationId xmlns:p14="http://schemas.microsoft.com/office/powerpoint/2010/main" val="27470376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Describe the Current Technology decision-making structure in detail. Left hand side you are familiar with.  Right hand side has been happening behind the scenes to accomplish the work in an informal manner since the implementation of Colleague. Now we want to look at formalizing the structure to be more transparent and provide better communications.</a:t>
            </a:r>
          </a:p>
        </p:txBody>
      </p:sp>
      <p:sp>
        <p:nvSpPr>
          <p:cNvPr id="4" name="Slide Number Placeholder 3"/>
          <p:cNvSpPr>
            <a:spLocks noGrp="1"/>
          </p:cNvSpPr>
          <p:nvPr>
            <p:ph type="sldNum" sz="quarter" idx="10"/>
          </p:nvPr>
        </p:nvSpPr>
        <p:spPr/>
        <p:txBody>
          <a:bodyPr/>
          <a:lstStyle/>
          <a:p>
            <a:fld id="{9D17EE9D-F1FC-4565-AA0A-088189299181}" type="slidenum">
              <a:rPr lang="en-US" smtClean="0"/>
              <a:t>11</a:t>
            </a:fld>
            <a:endParaRPr lang="en-US"/>
          </a:p>
        </p:txBody>
      </p:sp>
    </p:spTree>
    <p:extLst>
      <p:ext uri="{BB962C8B-B14F-4D97-AF65-F5344CB8AC3E}">
        <p14:creationId xmlns:p14="http://schemas.microsoft.com/office/powerpoint/2010/main" val="17944756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 out the three areas of weakness in this current structure. </a:t>
            </a:r>
          </a:p>
          <a:p>
            <a:pPr marL="228600" indent="-228600">
              <a:buFont typeface="+mj-lt"/>
              <a:buAutoNum type="arabicPeriod"/>
            </a:pPr>
            <a:r>
              <a:rPr lang="en-US" dirty="0"/>
              <a:t>Lack of communication and coordination between the campus committees and the TAG</a:t>
            </a:r>
          </a:p>
          <a:p>
            <a:pPr marL="228600" indent="-228600">
              <a:buFont typeface="+mj-lt"/>
              <a:buAutoNum type="arabicPeriod"/>
            </a:pPr>
            <a:r>
              <a:rPr lang="en-US" dirty="0"/>
              <a:t>Lack of communication and coordination between the Working groups and ITS Project Prioritization Workgroup</a:t>
            </a:r>
          </a:p>
          <a:p>
            <a:pPr marL="228600" indent="-228600">
              <a:buFont typeface="+mj-lt"/>
              <a:buAutoNum type="arabicPeriod"/>
            </a:pPr>
            <a:r>
              <a:rPr lang="en-US" dirty="0"/>
              <a:t>No communication between the TAG and the Operational Groups except at the most senior levels</a:t>
            </a:r>
          </a:p>
          <a:p>
            <a:pPr marL="228600" indent="-228600">
              <a:buFont typeface="+mj-lt"/>
              <a:buAutoNum type="arabicPeriod"/>
            </a:pPr>
            <a:endParaRPr lang="en-US" dirty="0"/>
          </a:p>
          <a:p>
            <a:pPr marL="0" indent="0">
              <a:buFont typeface="+mj-lt"/>
              <a:buNone/>
            </a:pPr>
            <a:endParaRPr lang="en-US" dirty="0"/>
          </a:p>
          <a:p>
            <a:endParaRPr lang="en-US" dirty="0"/>
          </a:p>
        </p:txBody>
      </p:sp>
      <p:sp>
        <p:nvSpPr>
          <p:cNvPr id="4" name="Slide Number Placeholder 3"/>
          <p:cNvSpPr>
            <a:spLocks noGrp="1"/>
          </p:cNvSpPr>
          <p:nvPr>
            <p:ph type="sldNum" sz="quarter" idx="10"/>
          </p:nvPr>
        </p:nvSpPr>
        <p:spPr/>
        <p:txBody>
          <a:bodyPr/>
          <a:lstStyle/>
          <a:p>
            <a:fld id="{9D17EE9D-F1FC-4565-AA0A-088189299181}" type="slidenum">
              <a:rPr lang="en-US" smtClean="0"/>
              <a:t>12</a:t>
            </a:fld>
            <a:endParaRPr lang="en-US"/>
          </a:p>
        </p:txBody>
      </p:sp>
    </p:spTree>
    <p:extLst>
      <p:ext uri="{BB962C8B-B14F-4D97-AF65-F5344CB8AC3E}">
        <p14:creationId xmlns:p14="http://schemas.microsoft.com/office/powerpoint/2010/main" val="12997521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Recommendation for how to resolve the issue with TAG and SACTAC/SCCTEC</a:t>
            </a:r>
          </a:p>
        </p:txBody>
      </p:sp>
      <p:sp>
        <p:nvSpPr>
          <p:cNvPr id="4" name="Slide Number Placeholder 3"/>
          <p:cNvSpPr>
            <a:spLocks noGrp="1"/>
          </p:cNvSpPr>
          <p:nvPr>
            <p:ph type="sldNum" sz="quarter" idx="5"/>
          </p:nvPr>
        </p:nvSpPr>
        <p:spPr/>
        <p:txBody>
          <a:bodyPr/>
          <a:lstStyle/>
          <a:p>
            <a:fld id="{9D17EE9D-F1FC-4565-AA0A-088189299181}" type="slidenum">
              <a:rPr lang="en-US" smtClean="0"/>
              <a:t>13</a:t>
            </a:fld>
            <a:endParaRPr lang="en-US"/>
          </a:p>
        </p:txBody>
      </p:sp>
    </p:spTree>
    <p:extLst>
      <p:ext uri="{BB962C8B-B14F-4D97-AF65-F5344CB8AC3E}">
        <p14:creationId xmlns:p14="http://schemas.microsoft.com/office/powerpoint/2010/main" val="9629288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Recommendation for how to solve issue of communication between User Groups and this group</a:t>
            </a:r>
          </a:p>
        </p:txBody>
      </p:sp>
      <p:sp>
        <p:nvSpPr>
          <p:cNvPr id="4" name="Slide Number Placeholder 3"/>
          <p:cNvSpPr>
            <a:spLocks noGrp="1"/>
          </p:cNvSpPr>
          <p:nvPr>
            <p:ph type="sldNum" sz="quarter" idx="5"/>
          </p:nvPr>
        </p:nvSpPr>
        <p:spPr/>
        <p:txBody>
          <a:bodyPr/>
          <a:lstStyle/>
          <a:p>
            <a:fld id="{9D17EE9D-F1FC-4565-AA0A-088189299181}" type="slidenum">
              <a:rPr lang="en-US" smtClean="0"/>
              <a:t>14</a:t>
            </a:fld>
            <a:endParaRPr lang="en-US"/>
          </a:p>
        </p:txBody>
      </p:sp>
    </p:spTree>
    <p:extLst>
      <p:ext uri="{BB962C8B-B14F-4D97-AF65-F5344CB8AC3E}">
        <p14:creationId xmlns:p14="http://schemas.microsoft.com/office/powerpoint/2010/main" val="100520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Role that this group should and can play in making technology decision making more effective and efficient.  This is from your website and is clear that your responsibilities are policy and planning!</a:t>
            </a:r>
          </a:p>
        </p:txBody>
      </p:sp>
      <p:sp>
        <p:nvSpPr>
          <p:cNvPr id="4" name="Slide Number Placeholder 3"/>
          <p:cNvSpPr>
            <a:spLocks noGrp="1"/>
          </p:cNvSpPr>
          <p:nvPr>
            <p:ph type="sldNum" sz="quarter" idx="10"/>
          </p:nvPr>
        </p:nvSpPr>
        <p:spPr/>
        <p:txBody>
          <a:bodyPr/>
          <a:lstStyle/>
          <a:p>
            <a:fld id="{9D17EE9D-F1FC-4565-AA0A-088189299181}" type="slidenum">
              <a:rPr lang="en-US" smtClean="0"/>
              <a:t>15</a:t>
            </a:fld>
            <a:endParaRPr lang="en-US"/>
          </a:p>
        </p:txBody>
      </p:sp>
    </p:spTree>
    <p:extLst>
      <p:ext uri="{BB962C8B-B14F-4D97-AF65-F5344CB8AC3E}">
        <p14:creationId xmlns:p14="http://schemas.microsoft.com/office/powerpoint/2010/main" val="35671597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Share how Project Prioritization can be shared to develop buy-in and better implementation efforts. Also not that it is recommended that TAG and ITS Project Prioritization meet once a semester to hear presentations on accomplishments and share ideas at least initially. Much like the March 5</a:t>
            </a:r>
            <a:r>
              <a:rPr lang="en-US" baseline="30000" dirty="0"/>
              <a:t>th</a:t>
            </a:r>
            <a:r>
              <a:rPr lang="en-US" dirty="0"/>
              <a:t> update.</a:t>
            </a:r>
          </a:p>
        </p:txBody>
      </p:sp>
      <p:sp>
        <p:nvSpPr>
          <p:cNvPr id="4" name="Slide Number Placeholder 3"/>
          <p:cNvSpPr>
            <a:spLocks noGrp="1"/>
          </p:cNvSpPr>
          <p:nvPr>
            <p:ph type="sldNum" sz="quarter" idx="5"/>
          </p:nvPr>
        </p:nvSpPr>
        <p:spPr/>
        <p:txBody>
          <a:bodyPr/>
          <a:lstStyle/>
          <a:p>
            <a:fld id="{9D17EE9D-F1FC-4565-AA0A-088189299181}" type="slidenum">
              <a:rPr lang="en-US" smtClean="0"/>
              <a:t>16</a:t>
            </a:fld>
            <a:endParaRPr lang="en-US"/>
          </a:p>
        </p:txBody>
      </p:sp>
    </p:spTree>
    <p:extLst>
      <p:ext uri="{BB962C8B-B14F-4D97-AF65-F5344CB8AC3E}">
        <p14:creationId xmlns:p14="http://schemas.microsoft.com/office/powerpoint/2010/main" val="14199167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Open it up for discussion, comments and </a:t>
            </a:r>
            <a:r>
              <a:rPr lang="en-US"/>
              <a:t>next steps.</a:t>
            </a:r>
          </a:p>
        </p:txBody>
      </p:sp>
      <p:sp>
        <p:nvSpPr>
          <p:cNvPr id="4" name="Slide Number Placeholder 3"/>
          <p:cNvSpPr>
            <a:spLocks noGrp="1"/>
          </p:cNvSpPr>
          <p:nvPr>
            <p:ph type="sldNum" sz="quarter" idx="5"/>
          </p:nvPr>
        </p:nvSpPr>
        <p:spPr/>
        <p:txBody>
          <a:bodyPr/>
          <a:lstStyle/>
          <a:p>
            <a:fld id="{9D17EE9D-F1FC-4565-AA0A-088189299181}" type="slidenum">
              <a:rPr lang="en-US" smtClean="0"/>
              <a:t>17</a:t>
            </a:fld>
            <a:endParaRPr lang="en-US"/>
          </a:p>
        </p:txBody>
      </p:sp>
    </p:spTree>
    <p:extLst>
      <p:ext uri="{BB962C8B-B14F-4D97-AF65-F5344CB8AC3E}">
        <p14:creationId xmlns:p14="http://schemas.microsoft.com/office/powerpoint/2010/main" val="1684997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agenda.  Brief introductions. Note here that this is the work of CWP based on our observations and expertise.</a:t>
            </a:r>
          </a:p>
        </p:txBody>
      </p:sp>
      <p:sp>
        <p:nvSpPr>
          <p:cNvPr id="4" name="Slide Number Placeholder 3"/>
          <p:cNvSpPr>
            <a:spLocks noGrp="1"/>
          </p:cNvSpPr>
          <p:nvPr>
            <p:ph type="sldNum" sz="quarter" idx="10"/>
          </p:nvPr>
        </p:nvSpPr>
        <p:spPr/>
        <p:txBody>
          <a:bodyPr/>
          <a:lstStyle/>
          <a:p>
            <a:fld id="{9D17EE9D-F1FC-4565-AA0A-088189299181}" type="slidenum">
              <a:rPr lang="en-US" smtClean="0"/>
              <a:t>2</a:t>
            </a:fld>
            <a:endParaRPr lang="en-US"/>
          </a:p>
        </p:txBody>
      </p:sp>
    </p:spTree>
    <p:extLst>
      <p:ext uri="{BB962C8B-B14F-4D97-AF65-F5344CB8AC3E}">
        <p14:creationId xmlns:p14="http://schemas.microsoft.com/office/powerpoint/2010/main" val="966290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three types of decision-making groups in the Community College setting. There are Governance Groups, Operational Groups and Ad Hoc Groups.</a:t>
            </a:r>
          </a:p>
          <a:p>
            <a:endParaRPr lang="en-US" dirty="0"/>
          </a:p>
          <a:p>
            <a:r>
              <a:rPr lang="en-US" dirty="0"/>
              <a:t>Describe here the Governance Group.</a:t>
            </a:r>
          </a:p>
        </p:txBody>
      </p:sp>
      <p:sp>
        <p:nvSpPr>
          <p:cNvPr id="4" name="Slide Number Placeholder 3"/>
          <p:cNvSpPr>
            <a:spLocks noGrp="1"/>
          </p:cNvSpPr>
          <p:nvPr>
            <p:ph type="sldNum" sz="quarter" idx="10"/>
          </p:nvPr>
        </p:nvSpPr>
        <p:spPr/>
        <p:txBody>
          <a:bodyPr/>
          <a:lstStyle/>
          <a:p>
            <a:fld id="{9D17EE9D-F1FC-4565-AA0A-088189299181}" type="slidenum">
              <a:rPr lang="en-US" smtClean="0"/>
              <a:t>4</a:t>
            </a:fld>
            <a:endParaRPr lang="en-US"/>
          </a:p>
        </p:txBody>
      </p:sp>
    </p:spTree>
    <p:extLst>
      <p:ext uri="{BB962C8B-B14F-4D97-AF65-F5344CB8AC3E}">
        <p14:creationId xmlns:p14="http://schemas.microsoft.com/office/powerpoint/2010/main" val="1788700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Rancho Santiago current Governance Groups at the District level.  There are also college-based governance groups.</a:t>
            </a:r>
          </a:p>
        </p:txBody>
      </p:sp>
      <p:sp>
        <p:nvSpPr>
          <p:cNvPr id="4" name="Slide Number Placeholder 3"/>
          <p:cNvSpPr>
            <a:spLocks noGrp="1"/>
          </p:cNvSpPr>
          <p:nvPr>
            <p:ph type="sldNum" sz="quarter" idx="5"/>
          </p:nvPr>
        </p:nvSpPr>
        <p:spPr/>
        <p:txBody>
          <a:bodyPr/>
          <a:lstStyle/>
          <a:p>
            <a:fld id="{9D17EE9D-F1FC-4565-AA0A-088189299181}" type="slidenum">
              <a:rPr lang="en-US" smtClean="0"/>
              <a:t>5</a:t>
            </a:fld>
            <a:endParaRPr lang="en-US"/>
          </a:p>
        </p:txBody>
      </p:sp>
    </p:spTree>
    <p:extLst>
      <p:ext uri="{BB962C8B-B14F-4D97-AF65-F5344CB8AC3E}">
        <p14:creationId xmlns:p14="http://schemas.microsoft.com/office/powerpoint/2010/main" val="458860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Second type of group is the Operational Groups. Describe the Operational Group characteristics.</a:t>
            </a:r>
          </a:p>
        </p:txBody>
      </p:sp>
      <p:sp>
        <p:nvSpPr>
          <p:cNvPr id="4" name="Slide Number Placeholder 3"/>
          <p:cNvSpPr>
            <a:spLocks noGrp="1"/>
          </p:cNvSpPr>
          <p:nvPr>
            <p:ph type="sldNum" sz="quarter" idx="10"/>
          </p:nvPr>
        </p:nvSpPr>
        <p:spPr/>
        <p:txBody>
          <a:bodyPr/>
          <a:lstStyle/>
          <a:p>
            <a:fld id="{9D17EE9D-F1FC-4565-AA0A-088189299181}" type="slidenum">
              <a:rPr lang="en-US" smtClean="0"/>
              <a:t>6</a:t>
            </a:fld>
            <a:endParaRPr lang="en-US"/>
          </a:p>
        </p:txBody>
      </p:sp>
    </p:spTree>
    <p:extLst>
      <p:ext uri="{BB962C8B-B14F-4D97-AF65-F5344CB8AC3E}">
        <p14:creationId xmlns:p14="http://schemas.microsoft.com/office/powerpoint/2010/main" val="4026836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Third type of group is Ad Hoc. Describe the characteristics.</a:t>
            </a:r>
          </a:p>
        </p:txBody>
      </p:sp>
      <p:sp>
        <p:nvSpPr>
          <p:cNvPr id="4" name="Slide Number Placeholder 3"/>
          <p:cNvSpPr>
            <a:spLocks noGrp="1"/>
          </p:cNvSpPr>
          <p:nvPr>
            <p:ph type="sldNum" sz="quarter" idx="10"/>
          </p:nvPr>
        </p:nvSpPr>
        <p:spPr/>
        <p:txBody>
          <a:bodyPr/>
          <a:lstStyle/>
          <a:p>
            <a:fld id="{9D17EE9D-F1FC-4565-AA0A-088189299181}" type="slidenum">
              <a:rPr lang="en-US" smtClean="0"/>
              <a:t>7</a:t>
            </a:fld>
            <a:endParaRPr lang="en-US"/>
          </a:p>
        </p:txBody>
      </p:sp>
    </p:spTree>
    <p:extLst>
      <p:ext uri="{BB962C8B-B14F-4D97-AF65-F5344CB8AC3E}">
        <p14:creationId xmlns:p14="http://schemas.microsoft.com/office/powerpoint/2010/main" val="1963242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Decision making is of two types Planning &amp; Policy; and Operations.  Use the example of the Board of Governors and RSCCD Board of Trustees to describe the differences. </a:t>
            </a:r>
          </a:p>
        </p:txBody>
      </p:sp>
      <p:sp>
        <p:nvSpPr>
          <p:cNvPr id="4" name="Slide Number Placeholder 3"/>
          <p:cNvSpPr>
            <a:spLocks noGrp="1"/>
          </p:cNvSpPr>
          <p:nvPr>
            <p:ph type="sldNum" sz="quarter" idx="10"/>
          </p:nvPr>
        </p:nvSpPr>
        <p:spPr/>
        <p:txBody>
          <a:bodyPr/>
          <a:lstStyle/>
          <a:p>
            <a:fld id="{9D17EE9D-F1FC-4565-AA0A-088189299181}" type="slidenum">
              <a:rPr lang="en-US" smtClean="0"/>
              <a:t>8</a:t>
            </a:fld>
            <a:endParaRPr lang="en-US"/>
          </a:p>
        </p:txBody>
      </p:sp>
    </p:spTree>
    <p:extLst>
      <p:ext uri="{BB962C8B-B14F-4D97-AF65-F5344CB8AC3E}">
        <p14:creationId xmlns:p14="http://schemas.microsoft.com/office/powerpoint/2010/main" val="961719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separation of roles and responsibilities is evident in the new Master Technology Plan.</a:t>
            </a:r>
          </a:p>
          <a:p>
            <a:endParaRPr lang="en-US" dirty="0"/>
          </a:p>
          <a:p>
            <a:r>
              <a:rPr lang="en-US" dirty="0"/>
              <a:t>You approved this document.</a:t>
            </a:r>
          </a:p>
        </p:txBody>
      </p:sp>
      <p:sp>
        <p:nvSpPr>
          <p:cNvPr id="4" name="Slide Number Placeholder 3"/>
          <p:cNvSpPr>
            <a:spLocks noGrp="1"/>
          </p:cNvSpPr>
          <p:nvPr>
            <p:ph type="sldNum" sz="quarter" idx="5"/>
          </p:nvPr>
        </p:nvSpPr>
        <p:spPr/>
        <p:txBody>
          <a:bodyPr/>
          <a:lstStyle/>
          <a:p>
            <a:fld id="{9D17EE9D-F1FC-4565-AA0A-088189299181}" type="slidenum">
              <a:rPr lang="en-US" smtClean="0"/>
              <a:t>9</a:t>
            </a:fld>
            <a:endParaRPr lang="en-US"/>
          </a:p>
        </p:txBody>
      </p:sp>
    </p:spTree>
    <p:extLst>
      <p:ext uri="{BB962C8B-B14F-4D97-AF65-F5344CB8AC3E}">
        <p14:creationId xmlns:p14="http://schemas.microsoft.com/office/powerpoint/2010/main" val="2860747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Describe the roles and responsibilities in the new Master Technology Plan. Notice the double-headed arrows because communications continues both ways. Example you are the monitors of the progress on the Technology Plan and an operational group would be executing the work.</a:t>
            </a:r>
          </a:p>
          <a:p>
            <a:endParaRPr lang="en-US" dirty="0"/>
          </a:p>
          <a:p>
            <a:r>
              <a:rPr lang="en-US" dirty="0"/>
              <a:t>You approved this document.</a:t>
            </a:r>
          </a:p>
        </p:txBody>
      </p:sp>
      <p:sp>
        <p:nvSpPr>
          <p:cNvPr id="4" name="Slide Number Placeholder 3"/>
          <p:cNvSpPr>
            <a:spLocks noGrp="1"/>
          </p:cNvSpPr>
          <p:nvPr>
            <p:ph type="sldNum" sz="quarter" idx="5"/>
          </p:nvPr>
        </p:nvSpPr>
        <p:spPr/>
        <p:txBody>
          <a:bodyPr/>
          <a:lstStyle/>
          <a:p>
            <a:fld id="{9D17EE9D-F1FC-4565-AA0A-088189299181}" type="slidenum">
              <a:rPr lang="en-US" smtClean="0"/>
              <a:t>10</a:t>
            </a:fld>
            <a:endParaRPr lang="en-US"/>
          </a:p>
        </p:txBody>
      </p:sp>
    </p:spTree>
    <p:extLst>
      <p:ext uri="{BB962C8B-B14F-4D97-AF65-F5344CB8AC3E}">
        <p14:creationId xmlns:p14="http://schemas.microsoft.com/office/powerpoint/2010/main" val="466246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7A6CF4-65F0-4C0E-9DF6-1FF6C285BFEF}" type="datetime4">
              <a:rPr lang="en-US" smtClean="0"/>
              <a:t>May 1,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7855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85AC42-5F5E-4BFF-8B0B-D7F6172C64BC}" type="datetime4">
              <a:rPr lang="en-US" smtClean="0"/>
              <a:t>May 1,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62020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3CDFAF-6905-4832-AFE8-687CA5CD5760}" type="datetime4">
              <a:rPr lang="en-US" smtClean="0"/>
              <a:t>May 1,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624610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4C8EB70-7FB5-4C60-A38F-B0E932487132}" type="datetime4">
              <a:rPr lang="en-US" smtClean="0"/>
              <a:t>May 1,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0945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64FE22-357E-4A78-AFD4-CEA143055735}" type="datetime4">
              <a:rPr lang="en-US" smtClean="0"/>
              <a:t>May 1,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009745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8891ED2-588D-4423-8C88-F8FF7C0BBD62}" type="datetime4">
              <a:rPr lang="en-US" smtClean="0"/>
              <a:t>May 1,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52098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09050B-2976-45E6-AE49-F74AEE927FD5}" type="datetime4">
              <a:rPr lang="en-US" smtClean="0"/>
              <a:t>May 1,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2040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C745E7-4870-49EB-9EDE-0DE1542F5C7F}" type="datetime4">
              <a:rPr lang="en-US" smtClean="0"/>
              <a:t>May 1,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1337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8ABC6B-870F-4832-906D-A7C8C2A273C1}" type="datetime4">
              <a:rPr lang="en-US" smtClean="0"/>
              <a:t>May 1,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60615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37E8425-F5AB-463C-9F0B-1382BCE815B0}" type="datetime4">
              <a:rPr lang="en-US" smtClean="0"/>
              <a:t>May 1,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19318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FA42D9-2F14-40E6-A180-4D9DDC0712BD}" type="datetime4">
              <a:rPr lang="en-US" smtClean="0"/>
              <a:t>May 1,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47151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9C67F9-9A24-4EF6-8D44-CC5E1EF1B1F1}" type="datetime4">
              <a:rPr lang="en-US" smtClean="0"/>
              <a:t>May 1, 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2892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3FD44F-863B-4C41-B4D6-A899294175A6}" type="datetime4">
              <a:rPr lang="en-US" smtClean="0"/>
              <a:t>May 1, 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7206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AEE98-7778-4E6D-9B15-001EB58B5F87}" type="datetime4">
              <a:rPr lang="en-US" smtClean="0"/>
              <a:t>May 1, 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06735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72D6B7-95FE-4309-8094-12242A11E6D7}" type="datetime4">
              <a:rPr lang="en-US" smtClean="0"/>
              <a:t>May 1,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27913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79B55A4-A27B-44BB-A235-82C414F9034D}" type="datetime4">
              <a:rPr lang="en-US" smtClean="0"/>
              <a:t>May 1,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9900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5FAFDF-F42F-4BD2-B8E3-DD2F8C46A726}" type="datetime4">
              <a:rPr lang="en-US" smtClean="0"/>
              <a:t>May 1, 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5393244"/>
      </p:ext>
    </p:extLst>
  </p:cSld>
  <p:clrMap bg1="dk1" tx1="lt1" bg2="dk2" tx2="lt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 id="2147483790" r:id="rId14"/>
    <p:sldLayoutId id="2147483791" r:id="rId15"/>
    <p:sldLayoutId id="2147483792" r:id="rId16"/>
  </p:sldLayoutIdLst>
  <p:hf hdr="0" ft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rsccd.edu/Departments/Educational-Services/Technology-Advisor-Group/Pages/default.aspx" TargetMode="External"/><Relationship Id="rId2" Type="http://schemas.openxmlformats.org/officeDocument/2006/relationships/notesSlide" Target="../notesSlides/notesSlide14.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hyperlink" Target="https://www.rsccd.edu/Departments/Educational-Services/POE-Committee/Documents/RSCCD-Planning-Design-Manual%202013.pdf#search=planning%20and%20design%20manual"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5D6B7-B026-4B76-AA50-AE26F0F38CDE}"/>
              </a:ext>
            </a:extLst>
          </p:cNvPr>
          <p:cNvSpPr>
            <a:spLocks noGrp="1"/>
          </p:cNvSpPr>
          <p:nvPr>
            <p:ph type="ctrTitle"/>
          </p:nvPr>
        </p:nvSpPr>
        <p:spPr>
          <a:xfrm>
            <a:off x="833718" y="2404534"/>
            <a:ext cx="9063317" cy="1646302"/>
          </a:xfrm>
        </p:spPr>
        <p:txBody>
          <a:bodyPr/>
          <a:lstStyle/>
          <a:p>
            <a:r>
              <a:rPr lang="en-US" dirty="0"/>
              <a:t>Technology Decision-Making</a:t>
            </a:r>
          </a:p>
        </p:txBody>
      </p:sp>
      <p:sp>
        <p:nvSpPr>
          <p:cNvPr id="3" name="Subtitle 2">
            <a:extLst>
              <a:ext uri="{FF2B5EF4-FFF2-40B4-BE49-F238E27FC236}">
                <a16:creationId xmlns:a16="http://schemas.microsoft.com/office/drawing/2014/main" id="{E26B8782-C873-4457-BE08-7DF1048C57F1}"/>
              </a:ext>
            </a:extLst>
          </p:cNvPr>
          <p:cNvSpPr>
            <a:spLocks noGrp="1"/>
          </p:cNvSpPr>
          <p:nvPr>
            <p:ph type="subTitle" idx="1"/>
          </p:nvPr>
        </p:nvSpPr>
        <p:spPr>
          <a:xfrm>
            <a:off x="2001777" y="4626431"/>
            <a:ext cx="8188446" cy="1441060"/>
          </a:xfrm>
        </p:spPr>
        <p:txBody>
          <a:bodyPr>
            <a:normAutofit/>
          </a:bodyPr>
          <a:lstStyle/>
          <a:p>
            <a:pPr algn="l"/>
            <a:endParaRPr lang="en-US" sz="2000" b="1" dirty="0"/>
          </a:p>
          <a:p>
            <a:pPr algn="l"/>
            <a:r>
              <a:rPr lang="en-US" sz="2000" b="1" dirty="0"/>
              <a:t>Presented by Cambridge West Partnership, LLC</a:t>
            </a:r>
          </a:p>
        </p:txBody>
      </p:sp>
      <p:sp>
        <p:nvSpPr>
          <p:cNvPr id="6" name="Date Placeholder 5">
            <a:extLst>
              <a:ext uri="{FF2B5EF4-FFF2-40B4-BE49-F238E27FC236}">
                <a16:creationId xmlns:a16="http://schemas.microsoft.com/office/drawing/2014/main" id="{527A78CD-A0C4-499C-958C-641468077C68}"/>
              </a:ext>
            </a:extLst>
          </p:cNvPr>
          <p:cNvSpPr>
            <a:spLocks noGrp="1"/>
          </p:cNvSpPr>
          <p:nvPr>
            <p:ph type="dt" sz="half" idx="10"/>
          </p:nvPr>
        </p:nvSpPr>
        <p:spPr>
          <a:xfrm>
            <a:off x="9612292" y="6345938"/>
            <a:ext cx="1904635" cy="334963"/>
          </a:xfrm>
        </p:spPr>
        <p:txBody>
          <a:bodyPr/>
          <a:lstStyle/>
          <a:p>
            <a:fld id="{B1F9882B-0F6E-48C4-8298-18B5221B5CD8}" type="datetime4">
              <a:rPr lang="en-US" smtClean="0"/>
              <a:t>May 1, 2020</a:t>
            </a:fld>
            <a:endParaRPr lang="en-US" dirty="0"/>
          </a:p>
        </p:txBody>
      </p:sp>
      <p:sp>
        <p:nvSpPr>
          <p:cNvPr id="7" name="Slide Number Placeholder 6">
            <a:extLst>
              <a:ext uri="{FF2B5EF4-FFF2-40B4-BE49-F238E27FC236}">
                <a16:creationId xmlns:a16="http://schemas.microsoft.com/office/drawing/2014/main" id="{703A7208-B29D-4266-8CCE-A500538CDE4A}"/>
              </a:ext>
            </a:extLst>
          </p:cNvPr>
          <p:cNvSpPr>
            <a:spLocks noGrp="1"/>
          </p:cNvSpPr>
          <p:nvPr>
            <p:ph type="sldNum" sz="quarter" idx="12"/>
          </p:nvPr>
        </p:nvSpPr>
        <p:spPr>
          <a:xfrm>
            <a:off x="10443564" y="5789043"/>
            <a:ext cx="1142245" cy="669925"/>
          </a:xfrm>
        </p:spPr>
        <p:txBody>
          <a:bodyPr/>
          <a:lstStyle/>
          <a:p>
            <a:fld id="{D57F1E4F-1CFF-5643-939E-217C01CDF565}" type="slidenum">
              <a:rPr lang="en-US" smtClean="0"/>
              <a:pPr/>
              <a:t>1</a:t>
            </a:fld>
            <a:endParaRPr lang="en-US" dirty="0"/>
          </a:p>
        </p:txBody>
      </p:sp>
      <p:pic>
        <p:nvPicPr>
          <p:cNvPr id="5" name="Picture 4">
            <a:extLst>
              <a:ext uri="{FF2B5EF4-FFF2-40B4-BE49-F238E27FC236}">
                <a16:creationId xmlns:a16="http://schemas.microsoft.com/office/drawing/2014/main" id="{B40568EA-3C96-4C0D-BC45-102E28F698BC}"/>
              </a:ext>
            </a:extLst>
          </p:cNvPr>
          <p:cNvPicPr>
            <a:picLocks noChangeAspect="1"/>
          </p:cNvPicPr>
          <p:nvPr/>
        </p:nvPicPr>
        <p:blipFill>
          <a:blip r:embed="rId3"/>
          <a:stretch>
            <a:fillRect/>
          </a:stretch>
        </p:blipFill>
        <p:spPr>
          <a:xfrm>
            <a:off x="10322109" y="374920"/>
            <a:ext cx="1194818" cy="347473"/>
          </a:xfrm>
          <a:prstGeom prst="rect">
            <a:avLst/>
          </a:prstGeom>
        </p:spPr>
      </p:pic>
      <p:pic>
        <p:nvPicPr>
          <p:cNvPr id="13" name="Picture 12" descr="A close up of a logo&#10;&#10;Description generated with very high confidence">
            <a:extLst>
              <a:ext uri="{FF2B5EF4-FFF2-40B4-BE49-F238E27FC236}">
                <a16:creationId xmlns:a16="http://schemas.microsoft.com/office/drawing/2014/main" id="{09B70CDD-9947-46CA-A223-10986C3EB4F0}"/>
              </a:ext>
            </a:extLst>
          </p:cNvPr>
          <p:cNvPicPr>
            <a:picLocks noChangeAspect="1"/>
          </p:cNvPicPr>
          <p:nvPr/>
        </p:nvPicPr>
        <p:blipFill>
          <a:blip r:embed="rId4"/>
          <a:stretch>
            <a:fillRect/>
          </a:stretch>
        </p:blipFill>
        <p:spPr>
          <a:xfrm>
            <a:off x="6167534" y="548656"/>
            <a:ext cx="1594189" cy="886067"/>
          </a:xfrm>
          <a:prstGeom prst="rect">
            <a:avLst/>
          </a:prstGeom>
        </p:spPr>
      </p:pic>
      <p:pic>
        <p:nvPicPr>
          <p:cNvPr id="17" name="Picture 16" descr="A close up of a sign&#10;&#10;Description generated with very high confidence">
            <a:extLst>
              <a:ext uri="{FF2B5EF4-FFF2-40B4-BE49-F238E27FC236}">
                <a16:creationId xmlns:a16="http://schemas.microsoft.com/office/drawing/2014/main" id="{BA8F9450-E2A8-4515-BCA4-1B094691DF71}"/>
              </a:ext>
            </a:extLst>
          </p:cNvPr>
          <p:cNvPicPr>
            <a:picLocks noChangeAspect="1"/>
          </p:cNvPicPr>
          <p:nvPr/>
        </p:nvPicPr>
        <p:blipFill>
          <a:blip r:embed="rId5"/>
          <a:stretch>
            <a:fillRect/>
          </a:stretch>
        </p:blipFill>
        <p:spPr>
          <a:xfrm>
            <a:off x="3918433" y="1385764"/>
            <a:ext cx="2381250" cy="798431"/>
          </a:xfrm>
          <a:prstGeom prst="rect">
            <a:avLst/>
          </a:prstGeom>
        </p:spPr>
      </p:pic>
      <p:pic>
        <p:nvPicPr>
          <p:cNvPr id="19" name="Picture 18" descr="A close up of a sign&#10;&#10;Description generated with high confidence">
            <a:extLst>
              <a:ext uri="{FF2B5EF4-FFF2-40B4-BE49-F238E27FC236}">
                <a16:creationId xmlns:a16="http://schemas.microsoft.com/office/drawing/2014/main" id="{FE9906FF-AF25-4E56-9851-6BBBA95693D8}"/>
              </a:ext>
            </a:extLst>
          </p:cNvPr>
          <p:cNvPicPr>
            <a:picLocks noChangeAspect="1"/>
          </p:cNvPicPr>
          <p:nvPr/>
        </p:nvPicPr>
        <p:blipFill>
          <a:blip r:embed="rId6"/>
          <a:stretch>
            <a:fillRect/>
          </a:stretch>
        </p:blipFill>
        <p:spPr>
          <a:xfrm>
            <a:off x="2326286" y="347103"/>
            <a:ext cx="1657952" cy="1107512"/>
          </a:xfrm>
          <a:prstGeom prst="rect">
            <a:avLst/>
          </a:prstGeom>
        </p:spPr>
      </p:pic>
    </p:spTree>
    <p:extLst>
      <p:ext uri="{BB962C8B-B14F-4D97-AF65-F5344CB8AC3E}">
        <p14:creationId xmlns:p14="http://schemas.microsoft.com/office/powerpoint/2010/main" val="2089266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5A3B2-AF6A-4FEF-A285-71C51D8C3F30}"/>
              </a:ext>
            </a:extLst>
          </p:cNvPr>
          <p:cNvSpPr>
            <a:spLocks noGrp="1"/>
          </p:cNvSpPr>
          <p:nvPr>
            <p:ph type="title"/>
          </p:nvPr>
        </p:nvSpPr>
        <p:spPr>
          <a:xfrm>
            <a:off x="809780" y="5573990"/>
            <a:ext cx="6331306" cy="934743"/>
          </a:xfrm>
        </p:spPr>
        <p:txBody>
          <a:bodyPr>
            <a:normAutofit/>
          </a:bodyPr>
          <a:lstStyle/>
          <a:p>
            <a:r>
              <a:rPr lang="en-US" sz="2400" b="1" dirty="0"/>
              <a:t>Example: Areas of Responsibility for RSCCD Master Technology Plan</a:t>
            </a:r>
          </a:p>
        </p:txBody>
      </p:sp>
      <p:sp>
        <p:nvSpPr>
          <p:cNvPr id="5" name="Date Placeholder 4">
            <a:extLst>
              <a:ext uri="{FF2B5EF4-FFF2-40B4-BE49-F238E27FC236}">
                <a16:creationId xmlns:a16="http://schemas.microsoft.com/office/drawing/2014/main" id="{D525A132-D6E1-402E-AD17-A9A918565BAA}"/>
              </a:ext>
            </a:extLst>
          </p:cNvPr>
          <p:cNvSpPr>
            <a:spLocks noGrp="1"/>
          </p:cNvSpPr>
          <p:nvPr>
            <p:ph type="dt" sz="half" idx="10"/>
          </p:nvPr>
        </p:nvSpPr>
        <p:spPr>
          <a:xfrm>
            <a:off x="7205133" y="6041362"/>
            <a:ext cx="1257435" cy="365125"/>
          </a:xfrm>
        </p:spPr>
        <p:txBody>
          <a:bodyPr/>
          <a:lstStyle/>
          <a:p>
            <a:fld id="{3672D6B7-95FE-4309-8094-12242A11E6D7}" type="datetime4">
              <a:rPr lang="en-US" smtClean="0"/>
              <a:t>May 1, 2020</a:t>
            </a:fld>
            <a:endParaRPr lang="en-US" dirty="0"/>
          </a:p>
        </p:txBody>
      </p:sp>
      <p:sp>
        <p:nvSpPr>
          <p:cNvPr id="6" name="Slide Number Placeholder 5">
            <a:extLst>
              <a:ext uri="{FF2B5EF4-FFF2-40B4-BE49-F238E27FC236}">
                <a16:creationId xmlns:a16="http://schemas.microsoft.com/office/drawing/2014/main" id="{2359E468-8E6D-4958-919E-70876C2C7EAA}"/>
              </a:ext>
            </a:extLst>
          </p:cNvPr>
          <p:cNvSpPr>
            <a:spLocks noGrp="1"/>
          </p:cNvSpPr>
          <p:nvPr>
            <p:ph type="sldNum" sz="quarter" idx="12"/>
          </p:nvPr>
        </p:nvSpPr>
        <p:spPr/>
        <p:txBody>
          <a:bodyPr/>
          <a:lstStyle/>
          <a:p>
            <a:fld id="{D57F1E4F-1CFF-5643-939E-217C01CDF565}" type="slidenum">
              <a:rPr lang="en-US" smtClean="0"/>
              <a:pPr/>
              <a:t>10</a:t>
            </a:fld>
            <a:endParaRPr lang="en-US" dirty="0"/>
          </a:p>
        </p:txBody>
      </p:sp>
      <p:pic>
        <p:nvPicPr>
          <p:cNvPr id="8" name="Picture 7">
            <a:extLst>
              <a:ext uri="{FF2B5EF4-FFF2-40B4-BE49-F238E27FC236}">
                <a16:creationId xmlns:a16="http://schemas.microsoft.com/office/drawing/2014/main" id="{A550C56A-791D-401F-A0B5-EFAF549DBE2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8599" y="787588"/>
            <a:ext cx="8742271" cy="4625070"/>
          </a:xfrm>
          <a:prstGeom prst="rect">
            <a:avLst/>
          </a:prstGeom>
          <a:noFill/>
          <a:ln>
            <a:noFill/>
          </a:ln>
        </p:spPr>
      </p:pic>
    </p:spTree>
    <p:extLst>
      <p:ext uri="{BB962C8B-B14F-4D97-AF65-F5344CB8AC3E}">
        <p14:creationId xmlns:p14="http://schemas.microsoft.com/office/powerpoint/2010/main" val="1461323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359FF-C814-4E66-9A31-4F2DB173A533}"/>
              </a:ext>
            </a:extLst>
          </p:cNvPr>
          <p:cNvSpPr>
            <a:spLocks noGrp="1"/>
          </p:cNvSpPr>
          <p:nvPr>
            <p:ph type="title"/>
          </p:nvPr>
        </p:nvSpPr>
        <p:spPr>
          <a:xfrm>
            <a:off x="9062883" y="1253520"/>
            <a:ext cx="2344993" cy="2677886"/>
          </a:xfrm>
        </p:spPr>
        <p:txBody>
          <a:bodyPr>
            <a:normAutofit/>
          </a:bodyPr>
          <a:lstStyle/>
          <a:p>
            <a:r>
              <a:rPr lang="en-US" sz="3600" b="1" dirty="0"/>
              <a:t>Current Structure</a:t>
            </a:r>
            <a:br>
              <a:rPr lang="en-US" sz="3600" b="1" dirty="0"/>
            </a:br>
            <a:endParaRPr lang="en-US" sz="3200" b="1" dirty="0">
              <a:solidFill>
                <a:schemeClr val="tx1"/>
              </a:solidFill>
              <a:latin typeface="+mn-lt"/>
            </a:endParaRPr>
          </a:p>
        </p:txBody>
      </p:sp>
      <p:sp>
        <p:nvSpPr>
          <p:cNvPr id="5" name="Date Placeholder 4">
            <a:extLst>
              <a:ext uri="{FF2B5EF4-FFF2-40B4-BE49-F238E27FC236}">
                <a16:creationId xmlns:a16="http://schemas.microsoft.com/office/drawing/2014/main" id="{596C0749-7CA9-448F-B91F-115D7475759E}"/>
              </a:ext>
            </a:extLst>
          </p:cNvPr>
          <p:cNvSpPr>
            <a:spLocks noGrp="1"/>
          </p:cNvSpPr>
          <p:nvPr>
            <p:ph type="dt" sz="half" idx="10"/>
          </p:nvPr>
        </p:nvSpPr>
        <p:spPr>
          <a:xfrm>
            <a:off x="7205133" y="6041362"/>
            <a:ext cx="1385530" cy="365125"/>
          </a:xfrm>
        </p:spPr>
        <p:txBody>
          <a:bodyPr/>
          <a:lstStyle/>
          <a:p>
            <a:fld id="{F7FA42D9-2F14-40E6-A180-4D9DDC0712BD}" type="datetime4">
              <a:rPr lang="en-US" smtClean="0"/>
              <a:t>May 1, 2020</a:t>
            </a:fld>
            <a:endParaRPr lang="en-US" dirty="0"/>
          </a:p>
        </p:txBody>
      </p:sp>
      <p:sp>
        <p:nvSpPr>
          <p:cNvPr id="6" name="Slide Number Placeholder 5">
            <a:extLst>
              <a:ext uri="{FF2B5EF4-FFF2-40B4-BE49-F238E27FC236}">
                <a16:creationId xmlns:a16="http://schemas.microsoft.com/office/drawing/2014/main" id="{27EF2530-0C6C-4331-A28C-609CCD90833B}"/>
              </a:ext>
            </a:extLst>
          </p:cNvPr>
          <p:cNvSpPr>
            <a:spLocks noGrp="1"/>
          </p:cNvSpPr>
          <p:nvPr>
            <p:ph type="sldNum" sz="quarter" idx="12"/>
          </p:nvPr>
        </p:nvSpPr>
        <p:spPr/>
        <p:txBody>
          <a:bodyPr/>
          <a:lstStyle/>
          <a:p>
            <a:fld id="{D57F1E4F-1CFF-5643-939E-217C01CDF565}" type="slidenum">
              <a:rPr lang="en-US" smtClean="0"/>
              <a:pPr/>
              <a:t>11</a:t>
            </a:fld>
            <a:endParaRPr lang="en-US" dirty="0"/>
          </a:p>
        </p:txBody>
      </p:sp>
      <p:pic>
        <p:nvPicPr>
          <p:cNvPr id="7" name="Picture 6">
            <a:extLst>
              <a:ext uri="{FF2B5EF4-FFF2-40B4-BE49-F238E27FC236}">
                <a16:creationId xmlns:a16="http://schemas.microsoft.com/office/drawing/2014/main" id="{DEC40BC5-1A35-4158-A844-BDDD1535CEAD}"/>
              </a:ext>
            </a:extLst>
          </p:cNvPr>
          <p:cNvPicPr>
            <a:picLocks noChangeAspect="1"/>
          </p:cNvPicPr>
          <p:nvPr/>
        </p:nvPicPr>
        <p:blipFill>
          <a:blip r:embed="rId3"/>
          <a:stretch>
            <a:fillRect/>
          </a:stretch>
        </p:blipFill>
        <p:spPr>
          <a:xfrm>
            <a:off x="10718555" y="158690"/>
            <a:ext cx="1194818" cy="347473"/>
          </a:xfrm>
          <a:prstGeom prst="rect">
            <a:avLst/>
          </a:prstGeom>
        </p:spPr>
      </p:pic>
      <p:pic>
        <p:nvPicPr>
          <p:cNvPr id="3" name="Picture 2">
            <a:extLst>
              <a:ext uri="{FF2B5EF4-FFF2-40B4-BE49-F238E27FC236}">
                <a16:creationId xmlns:a16="http://schemas.microsoft.com/office/drawing/2014/main" id="{6003F1B0-5C3A-4331-A560-B5A70BC26E37}"/>
              </a:ext>
            </a:extLst>
          </p:cNvPr>
          <p:cNvPicPr>
            <a:picLocks noChangeAspect="1"/>
          </p:cNvPicPr>
          <p:nvPr/>
        </p:nvPicPr>
        <p:blipFill>
          <a:blip r:embed="rId4"/>
          <a:stretch>
            <a:fillRect/>
          </a:stretch>
        </p:blipFill>
        <p:spPr>
          <a:xfrm>
            <a:off x="367596" y="250722"/>
            <a:ext cx="8500763" cy="5545394"/>
          </a:xfrm>
          <a:prstGeom prst="rect">
            <a:avLst/>
          </a:prstGeom>
        </p:spPr>
      </p:pic>
    </p:spTree>
    <p:extLst>
      <p:ext uri="{BB962C8B-B14F-4D97-AF65-F5344CB8AC3E}">
        <p14:creationId xmlns:p14="http://schemas.microsoft.com/office/powerpoint/2010/main" val="2395029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359FF-C814-4E66-9A31-4F2DB173A533}"/>
              </a:ext>
            </a:extLst>
          </p:cNvPr>
          <p:cNvSpPr>
            <a:spLocks noGrp="1"/>
          </p:cNvSpPr>
          <p:nvPr>
            <p:ph type="title"/>
          </p:nvPr>
        </p:nvSpPr>
        <p:spPr>
          <a:xfrm>
            <a:off x="9062883" y="1253520"/>
            <a:ext cx="2562228" cy="2677886"/>
          </a:xfrm>
        </p:spPr>
        <p:txBody>
          <a:bodyPr>
            <a:normAutofit fontScale="90000"/>
          </a:bodyPr>
          <a:lstStyle/>
          <a:p>
            <a:r>
              <a:rPr lang="en-US" sz="3600" b="1" dirty="0"/>
              <a:t>Issues to Address –</a:t>
            </a:r>
            <a:br>
              <a:rPr lang="en-US" sz="3600" b="1" dirty="0"/>
            </a:br>
            <a:r>
              <a:rPr lang="en-US" sz="3600" b="1" dirty="0"/>
              <a:t>Formal Flow of Information</a:t>
            </a:r>
            <a:endParaRPr lang="en-US" sz="3200" b="1" dirty="0">
              <a:solidFill>
                <a:schemeClr val="tx1"/>
              </a:solidFill>
              <a:latin typeface="+mn-lt"/>
            </a:endParaRPr>
          </a:p>
        </p:txBody>
      </p:sp>
      <p:sp>
        <p:nvSpPr>
          <p:cNvPr id="5" name="Date Placeholder 4">
            <a:extLst>
              <a:ext uri="{FF2B5EF4-FFF2-40B4-BE49-F238E27FC236}">
                <a16:creationId xmlns:a16="http://schemas.microsoft.com/office/drawing/2014/main" id="{596C0749-7CA9-448F-B91F-115D7475759E}"/>
              </a:ext>
            </a:extLst>
          </p:cNvPr>
          <p:cNvSpPr>
            <a:spLocks noGrp="1"/>
          </p:cNvSpPr>
          <p:nvPr>
            <p:ph type="dt" sz="half" idx="10"/>
          </p:nvPr>
        </p:nvSpPr>
        <p:spPr>
          <a:xfrm>
            <a:off x="7205133" y="6041362"/>
            <a:ext cx="1385530" cy="365125"/>
          </a:xfrm>
        </p:spPr>
        <p:txBody>
          <a:bodyPr/>
          <a:lstStyle/>
          <a:p>
            <a:fld id="{F7FA42D9-2F14-40E6-A180-4D9DDC0712BD}" type="datetime4">
              <a:rPr lang="en-US" smtClean="0"/>
              <a:t>May 1, 2020</a:t>
            </a:fld>
            <a:endParaRPr lang="en-US" dirty="0"/>
          </a:p>
        </p:txBody>
      </p:sp>
      <p:sp>
        <p:nvSpPr>
          <p:cNvPr id="6" name="Slide Number Placeholder 5">
            <a:extLst>
              <a:ext uri="{FF2B5EF4-FFF2-40B4-BE49-F238E27FC236}">
                <a16:creationId xmlns:a16="http://schemas.microsoft.com/office/drawing/2014/main" id="{27EF2530-0C6C-4331-A28C-609CCD90833B}"/>
              </a:ext>
            </a:extLst>
          </p:cNvPr>
          <p:cNvSpPr>
            <a:spLocks noGrp="1"/>
          </p:cNvSpPr>
          <p:nvPr>
            <p:ph type="sldNum" sz="quarter" idx="12"/>
          </p:nvPr>
        </p:nvSpPr>
        <p:spPr/>
        <p:txBody>
          <a:bodyPr/>
          <a:lstStyle/>
          <a:p>
            <a:fld id="{D57F1E4F-1CFF-5643-939E-217C01CDF565}" type="slidenum">
              <a:rPr lang="en-US" smtClean="0"/>
              <a:pPr/>
              <a:t>12</a:t>
            </a:fld>
            <a:endParaRPr lang="en-US" dirty="0"/>
          </a:p>
        </p:txBody>
      </p:sp>
      <p:pic>
        <p:nvPicPr>
          <p:cNvPr id="7" name="Picture 6">
            <a:extLst>
              <a:ext uri="{FF2B5EF4-FFF2-40B4-BE49-F238E27FC236}">
                <a16:creationId xmlns:a16="http://schemas.microsoft.com/office/drawing/2014/main" id="{DEC40BC5-1A35-4158-A844-BDDD1535CEAD}"/>
              </a:ext>
            </a:extLst>
          </p:cNvPr>
          <p:cNvPicPr>
            <a:picLocks noChangeAspect="1"/>
          </p:cNvPicPr>
          <p:nvPr/>
        </p:nvPicPr>
        <p:blipFill>
          <a:blip r:embed="rId3"/>
          <a:stretch>
            <a:fillRect/>
          </a:stretch>
        </p:blipFill>
        <p:spPr>
          <a:xfrm>
            <a:off x="10718555" y="158690"/>
            <a:ext cx="1194818" cy="347473"/>
          </a:xfrm>
          <a:prstGeom prst="rect">
            <a:avLst/>
          </a:prstGeom>
        </p:spPr>
      </p:pic>
      <p:pic>
        <p:nvPicPr>
          <p:cNvPr id="8" name="Picture 7">
            <a:extLst>
              <a:ext uri="{FF2B5EF4-FFF2-40B4-BE49-F238E27FC236}">
                <a16:creationId xmlns:a16="http://schemas.microsoft.com/office/drawing/2014/main" id="{C1A22507-5666-45C3-A38A-74BF68A87D2F}"/>
              </a:ext>
            </a:extLst>
          </p:cNvPr>
          <p:cNvPicPr>
            <a:picLocks noChangeAspect="1"/>
          </p:cNvPicPr>
          <p:nvPr/>
        </p:nvPicPr>
        <p:blipFill>
          <a:blip r:embed="rId4"/>
          <a:stretch>
            <a:fillRect/>
          </a:stretch>
        </p:blipFill>
        <p:spPr>
          <a:xfrm>
            <a:off x="451535" y="451513"/>
            <a:ext cx="8480797" cy="5532369"/>
          </a:xfrm>
          <a:prstGeom prst="rect">
            <a:avLst/>
          </a:prstGeom>
        </p:spPr>
      </p:pic>
      <p:sp>
        <p:nvSpPr>
          <p:cNvPr id="3" name="Oval 2">
            <a:extLst>
              <a:ext uri="{FF2B5EF4-FFF2-40B4-BE49-F238E27FC236}">
                <a16:creationId xmlns:a16="http://schemas.microsoft.com/office/drawing/2014/main" id="{79CF83AF-7DDD-40E8-A100-89EDC94CD432}"/>
              </a:ext>
            </a:extLst>
          </p:cNvPr>
          <p:cNvSpPr/>
          <p:nvPr/>
        </p:nvSpPr>
        <p:spPr>
          <a:xfrm>
            <a:off x="5162097" y="4340582"/>
            <a:ext cx="3502742" cy="973394"/>
          </a:xfrm>
          <a:prstGeom prst="ellipse">
            <a:avLst/>
          </a:prstGeom>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11" name="Oval 10">
            <a:extLst>
              <a:ext uri="{FF2B5EF4-FFF2-40B4-BE49-F238E27FC236}">
                <a16:creationId xmlns:a16="http://schemas.microsoft.com/office/drawing/2014/main" id="{0544933C-D80F-4D48-86EB-B915DEBEFAAE}"/>
              </a:ext>
            </a:extLst>
          </p:cNvPr>
          <p:cNvSpPr/>
          <p:nvPr/>
        </p:nvSpPr>
        <p:spPr>
          <a:xfrm>
            <a:off x="784124" y="3751570"/>
            <a:ext cx="3502742" cy="973394"/>
          </a:xfrm>
          <a:prstGeom prst="ellipse">
            <a:avLst/>
          </a:prstGeom>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10" name="Oval 9">
            <a:extLst>
              <a:ext uri="{FF2B5EF4-FFF2-40B4-BE49-F238E27FC236}">
                <a16:creationId xmlns:a16="http://schemas.microsoft.com/office/drawing/2014/main" id="{23797577-6A33-43CB-B446-7FC76E3BD636}"/>
              </a:ext>
            </a:extLst>
          </p:cNvPr>
          <p:cNvSpPr/>
          <p:nvPr/>
        </p:nvSpPr>
        <p:spPr>
          <a:xfrm>
            <a:off x="4094415" y="2201549"/>
            <a:ext cx="1450227" cy="3739139"/>
          </a:xfrm>
          <a:prstGeom prst="ellipse">
            <a:avLst/>
          </a:prstGeom>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199117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DCC619-5650-44A7-B900-F056003FF65F}"/>
              </a:ext>
            </a:extLst>
          </p:cNvPr>
          <p:cNvSpPr>
            <a:spLocks noGrp="1"/>
          </p:cNvSpPr>
          <p:nvPr>
            <p:ph type="dt" sz="half" idx="10"/>
          </p:nvPr>
        </p:nvSpPr>
        <p:spPr>
          <a:xfrm>
            <a:off x="7205133" y="6041362"/>
            <a:ext cx="1327326" cy="365125"/>
          </a:xfrm>
        </p:spPr>
        <p:txBody>
          <a:bodyPr/>
          <a:lstStyle/>
          <a:p>
            <a:fld id="{4B1AEE98-7778-4E6D-9B15-001EB58B5F87}" type="datetime4">
              <a:rPr lang="en-US" smtClean="0"/>
              <a:t>May 1, 2020</a:t>
            </a:fld>
            <a:endParaRPr lang="en-US" dirty="0"/>
          </a:p>
        </p:txBody>
      </p:sp>
      <p:sp>
        <p:nvSpPr>
          <p:cNvPr id="3" name="Slide Number Placeholder 2">
            <a:extLst>
              <a:ext uri="{FF2B5EF4-FFF2-40B4-BE49-F238E27FC236}">
                <a16:creationId xmlns:a16="http://schemas.microsoft.com/office/drawing/2014/main" id="{4FEE3FFA-B42A-4E97-A455-52D60E73900F}"/>
              </a:ext>
            </a:extLst>
          </p:cNvPr>
          <p:cNvSpPr>
            <a:spLocks noGrp="1"/>
          </p:cNvSpPr>
          <p:nvPr>
            <p:ph type="sldNum" sz="quarter" idx="12"/>
          </p:nvPr>
        </p:nvSpPr>
        <p:spPr/>
        <p:txBody>
          <a:bodyPr/>
          <a:lstStyle/>
          <a:p>
            <a:fld id="{D57F1E4F-1CFF-5643-939E-217C01CDF565}" type="slidenum">
              <a:rPr lang="en-US" smtClean="0"/>
              <a:pPr/>
              <a:t>13</a:t>
            </a:fld>
            <a:endParaRPr lang="en-US" dirty="0"/>
          </a:p>
        </p:txBody>
      </p:sp>
      <p:pic>
        <p:nvPicPr>
          <p:cNvPr id="4" name="Picture 3">
            <a:extLst>
              <a:ext uri="{FF2B5EF4-FFF2-40B4-BE49-F238E27FC236}">
                <a16:creationId xmlns:a16="http://schemas.microsoft.com/office/drawing/2014/main" id="{173F22ED-2791-40F9-8B28-964E415A0846}"/>
              </a:ext>
            </a:extLst>
          </p:cNvPr>
          <p:cNvPicPr>
            <a:picLocks noChangeAspect="1"/>
          </p:cNvPicPr>
          <p:nvPr/>
        </p:nvPicPr>
        <p:blipFill>
          <a:blip r:embed="rId3"/>
          <a:stretch>
            <a:fillRect/>
          </a:stretch>
        </p:blipFill>
        <p:spPr>
          <a:xfrm>
            <a:off x="983247" y="538316"/>
            <a:ext cx="5011971" cy="5624900"/>
          </a:xfrm>
          <a:prstGeom prst="rect">
            <a:avLst/>
          </a:prstGeom>
        </p:spPr>
      </p:pic>
      <p:sp>
        <p:nvSpPr>
          <p:cNvPr id="5" name="TextBox 4">
            <a:extLst>
              <a:ext uri="{FF2B5EF4-FFF2-40B4-BE49-F238E27FC236}">
                <a16:creationId xmlns:a16="http://schemas.microsoft.com/office/drawing/2014/main" id="{0910B7CB-4303-4FE6-B060-2B22ECD543E8}"/>
              </a:ext>
            </a:extLst>
          </p:cNvPr>
          <p:cNvSpPr txBox="1"/>
          <p:nvPr/>
        </p:nvSpPr>
        <p:spPr>
          <a:xfrm>
            <a:off x="7035497" y="2350676"/>
            <a:ext cx="2993923" cy="1200329"/>
          </a:xfrm>
          <a:prstGeom prst="rect">
            <a:avLst/>
          </a:prstGeom>
          <a:noFill/>
        </p:spPr>
        <p:txBody>
          <a:bodyPr wrap="square" rtlCol="0">
            <a:spAutoFit/>
          </a:bodyPr>
          <a:lstStyle/>
          <a:p>
            <a:r>
              <a:rPr lang="en-US" sz="2400" b="1" dirty="0"/>
              <a:t>Proposed Policy and Planning Structure</a:t>
            </a:r>
          </a:p>
        </p:txBody>
      </p:sp>
    </p:spTree>
    <p:extLst>
      <p:ext uri="{BB962C8B-B14F-4D97-AF65-F5344CB8AC3E}">
        <p14:creationId xmlns:p14="http://schemas.microsoft.com/office/powerpoint/2010/main" val="2042600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DCC619-5650-44A7-B900-F056003FF65F}"/>
              </a:ext>
            </a:extLst>
          </p:cNvPr>
          <p:cNvSpPr>
            <a:spLocks noGrp="1"/>
          </p:cNvSpPr>
          <p:nvPr>
            <p:ph type="dt" sz="half" idx="10"/>
          </p:nvPr>
        </p:nvSpPr>
        <p:spPr>
          <a:xfrm>
            <a:off x="7205133" y="6041362"/>
            <a:ext cx="1327326" cy="365125"/>
          </a:xfrm>
        </p:spPr>
        <p:txBody>
          <a:bodyPr/>
          <a:lstStyle/>
          <a:p>
            <a:fld id="{4B1AEE98-7778-4E6D-9B15-001EB58B5F87}" type="datetime4">
              <a:rPr lang="en-US" smtClean="0"/>
              <a:t>May 1, 2020</a:t>
            </a:fld>
            <a:endParaRPr lang="en-US" dirty="0"/>
          </a:p>
        </p:txBody>
      </p:sp>
      <p:sp>
        <p:nvSpPr>
          <p:cNvPr id="3" name="Slide Number Placeholder 2">
            <a:extLst>
              <a:ext uri="{FF2B5EF4-FFF2-40B4-BE49-F238E27FC236}">
                <a16:creationId xmlns:a16="http://schemas.microsoft.com/office/drawing/2014/main" id="{4FEE3FFA-B42A-4E97-A455-52D60E73900F}"/>
              </a:ext>
            </a:extLst>
          </p:cNvPr>
          <p:cNvSpPr>
            <a:spLocks noGrp="1"/>
          </p:cNvSpPr>
          <p:nvPr>
            <p:ph type="sldNum" sz="quarter" idx="12"/>
          </p:nvPr>
        </p:nvSpPr>
        <p:spPr>
          <a:xfrm>
            <a:off x="8590663" y="6041362"/>
            <a:ext cx="683339" cy="365125"/>
          </a:xfrm>
        </p:spPr>
        <p:txBody>
          <a:bodyPr/>
          <a:lstStyle/>
          <a:p>
            <a:fld id="{D57F1E4F-1CFF-5643-939E-217C01CDF565}" type="slidenum">
              <a:rPr lang="en-US" smtClean="0"/>
              <a:pPr/>
              <a:t>14</a:t>
            </a:fld>
            <a:endParaRPr lang="en-US" dirty="0"/>
          </a:p>
        </p:txBody>
      </p:sp>
      <p:sp>
        <p:nvSpPr>
          <p:cNvPr id="5" name="TextBox 4">
            <a:extLst>
              <a:ext uri="{FF2B5EF4-FFF2-40B4-BE49-F238E27FC236}">
                <a16:creationId xmlns:a16="http://schemas.microsoft.com/office/drawing/2014/main" id="{0910B7CB-4303-4FE6-B060-2B22ECD543E8}"/>
              </a:ext>
            </a:extLst>
          </p:cNvPr>
          <p:cNvSpPr txBox="1"/>
          <p:nvPr/>
        </p:nvSpPr>
        <p:spPr>
          <a:xfrm>
            <a:off x="7035497" y="2350676"/>
            <a:ext cx="2993923" cy="1200329"/>
          </a:xfrm>
          <a:prstGeom prst="rect">
            <a:avLst/>
          </a:prstGeom>
          <a:noFill/>
        </p:spPr>
        <p:txBody>
          <a:bodyPr wrap="square" rtlCol="0">
            <a:spAutoFit/>
          </a:bodyPr>
          <a:lstStyle/>
          <a:p>
            <a:r>
              <a:rPr lang="en-US" sz="2400" b="1" dirty="0"/>
              <a:t>Proposed Operational Structure</a:t>
            </a:r>
          </a:p>
        </p:txBody>
      </p:sp>
      <p:pic>
        <p:nvPicPr>
          <p:cNvPr id="6" name="Picture 5">
            <a:extLst>
              <a:ext uri="{FF2B5EF4-FFF2-40B4-BE49-F238E27FC236}">
                <a16:creationId xmlns:a16="http://schemas.microsoft.com/office/drawing/2014/main" id="{2A66B22D-EE8B-4761-8CD1-BD2BABB92E41}"/>
              </a:ext>
            </a:extLst>
          </p:cNvPr>
          <p:cNvPicPr>
            <a:picLocks noChangeAspect="1"/>
          </p:cNvPicPr>
          <p:nvPr/>
        </p:nvPicPr>
        <p:blipFill>
          <a:blip r:embed="rId3"/>
          <a:stretch>
            <a:fillRect/>
          </a:stretch>
        </p:blipFill>
        <p:spPr>
          <a:xfrm>
            <a:off x="1297353" y="803741"/>
            <a:ext cx="4613062" cy="5154420"/>
          </a:xfrm>
          <a:prstGeom prst="rect">
            <a:avLst/>
          </a:prstGeom>
        </p:spPr>
      </p:pic>
    </p:spTree>
    <p:extLst>
      <p:ext uri="{BB962C8B-B14F-4D97-AF65-F5344CB8AC3E}">
        <p14:creationId xmlns:p14="http://schemas.microsoft.com/office/powerpoint/2010/main" val="1548917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359FF-C814-4E66-9A31-4F2DB173A533}"/>
              </a:ext>
            </a:extLst>
          </p:cNvPr>
          <p:cNvSpPr>
            <a:spLocks noGrp="1"/>
          </p:cNvSpPr>
          <p:nvPr>
            <p:ph type="title"/>
          </p:nvPr>
        </p:nvSpPr>
        <p:spPr>
          <a:xfrm>
            <a:off x="7205133" y="1282641"/>
            <a:ext cx="3818489" cy="2677886"/>
          </a:xfrm>
        </p:spPr>
        <p:txBody>
          <a:bodyPr>
            <a:normAutofit/>
          </a:bodyPr>
          <a:lstStyle/>
          <a:p>
            <a:r>
              <a:rPr lang="en-US" sz="3600" b="1" dirty="0"/>
              <a:t>Role of this Governance Committee</a:t>
            </a:r>
            <a:endParaRPr lang="en-US" sz="3200" b="1" dirty="0">
              <a:solidFill>
                <a:schemeClr val="tx1"/>
              </a:solidFill>
              <a:latin typeface="+mn-lt"/>
            </a:endParaRPr>
          </a:p>
        </p:txBody>
      </p:sp>
      <p:sp>
        <p:nvSpPr>
          <p:cNvPr id="9" name="Content Placeholder 8">
            <a:extLst>
              <a:ext uri="{FF2B5EF4-FFF2-40B4-BE49-F238E27FC236}">
                <a16:creationId xmlns:a16="http://schemas.microsoft.com/office/drawing/2014/main" id="{A459E661-38B7-463A-A76D-7C1CDCE21074}"/>
              </a:ext>
            </a:extLst>
          </p:cNvPr>
          <p:cNvSpPr>
            <a:spLocks noGrp="1"/>
          </p:cNvSpPr>
          <p:nvPr>
            <p:ph idx="1"/>
          </p:nvPr>
        </p:nvSpPr>
        <p:spPr>
          <a:xfrm>
            <a:off x="765394" y="385978"/>
            <a:ext cx="6033875" cy="4471212"/>
          </a:xfrm>
        </p:spPr>
        <p:txBody>
          <a:bodyPr>
            <a:noAutofit/>
          </a:bodyPr>
          <a:lstStyle/>
          <a:p>
            <a:pPr lvl="0"/>
            <a:r>
              <a:rPr lang="en-US" sz="2400" dirty="0"/>
              <a:t>Policy and Planning</a:t>
            </a:r>
          </a:p>
          <a:p>
            <a:pPr lvl="1"/>
            <a:r>
              <a:rPr lang="en-US" sz="2000" dirty="0"/>
              <a:t>Develop and evaluate RSCCD and college technology </a:t>
            </a:r>
            <a:r>
              <a:rPr lang="en-US" sz="2000" b="1" dirty="0"/>
              <a:t>plans</a:t>
            </a:r>
          </a:p>
          <a:p>
            <a:pPr lvl="1"/>
            <a:r>
              <a:rPr lang="en-US" sz="2000" b="1" dirty="0"/>
              <a:t>Assess</a:t>
            </a:r>
            <a:r>
              <a:rPr lang="en-US" sz="2000" dirty="0"/>
              <a:t> the effective use of technology resources</a:t>
            </a:r>
          </a:p>
          <a:p>
            <a:pPr lvl="1"/>
            <a:r>
              <a:rPr lang="en-US" sz="2000" dirty="0"/>
              <a:t>Develop and evaluate hardware and software </a:t>
            </a:r>
            <a:r>
              <a:rPr lang="en-US" sz="2000" b="1" dirty="0"/>
              <a:t>standards</a:t>
            </a:r>
          </a:p>
          <a:p>
            <a:pPr lvl="1"/>
            <a:r>
              <a:rPr lang="en-US" sz="2000" dirty="0"/>
              <a:t>Review and evaluate </a:t>
            </a:r>
            <a:r>
              <a:rPr lang="en-US" sz="2000" b="1" dirty="0"/>
              <a:t>hardware replacement cycle</a:t>
            </a:r>
          </a:p>
          <a:p>
            <a:pPr lvl="1"/>
            <a:r>
              <a:rPr lang="en-US" sz="2000" dirty="0"/>
              <a:t>Develop </a:t>
            </a:r>
            <a:r>
              <a:rPr lang="en-US" sz="2000" b="1" dirty="0"/>
              <a:t>recommendations regarding equipment, staffing, and training </a:t>
            </a:r>
            <a:r>
              <a:rPr lang="en-US" sz="2000" dirty="0"/>
              <a:t>needs related to the use of technology</a:t>
            </a:r>
          </a:p>
          <a:p>
            <a:r>
              <a:rPr lang="en-US" sz="1100" dirty="0"/>
              <a:t>Sources:</a:t>
            </a:r>
          </a:p>
          <a:p>
            <a:pPr lvl="1"/>
            <a:r>
              <a:rPr lang="en-US" sz="1200" dirty="0"/>
              <a:t>Website: </a:t>
            </a:r>
            <a:r>
              <a:rPr lang="en-US" sz="1200" dirty="0">
                <a:hlinkClick r:id="rId3"/>
              </a:rPr>
              <a:t>https://rsccd.edu/Departments/Business-Operations/Pages/Technology-Advisory-Group.aspx</a:t>
            </a:r>
            <a:r>
              <a:rPr lang="en-US" sz="1200" dirty="0"/>
              <a:t>​</a:t>
            </a:r>
          </a:p>
          <a:p>
            <a:pPr lvl="1"/>
            <a:r>
              <a:rPr lang="en-US" sz="1200" dirty="0"/>
              <a:t>RSCCD Planning Design Manual: </a:t>
            </a:r>
            <a:r>
              <a:rPr lang="en-US" sz="1200" dirty="0">
                <a:hlinkClick r:id="rId4"/>
              </a:rPr>
              <a:t>https://www.rsccd.edu/Departments/Educational-Services/POE-Committee/Documents/RSCCD-Planning-Design-Manual%202013.pdf#search=planning%20and%20design%20manual</a:t>
            </a:r>
            <a:endParaRPr lang="en-US" sz="1200" dirty="0"/>
          </a:p>
          <a:p>
            <a:endParaRPr lang="en-US" sz="2400" dirty="0"/>
          </a:p>
          <a:p>
            <a:pPr lvl="0"/>
            <a:endParaRPr lang="en-US" sz="2400" dirty="0"/>
          </a:p>
          <a:p>
            <a:pPr lvl="0"/>
            <a:endParaRPr lang="en-US" sz="2400" dirty="0"/>
          </a:p>
          <a:p>
            <a:pPr lvl="0"/>
            <a:endParaRPr lang="en-US" sz="2400" dirty="0"/>
          </a:p>
        </p:txBody>
      </p:sp>
      <p:sp>
        <p:nvSpPr>
          <p:cNvPr id="5" name="Date Placeholder 4">
            <a:extLst>
              <a:ext uri="{FF2B5EF4-FFF2-40B4-BE49-F238E27FC236}">
                <a16:creationId xmlns:a16="http://schemas.microsoft.com/office/drawing/2014/main" id="{596C0749-7CA9-448F-B91F-115D7475759E}"/>
              </a:ext>
            </a:extLst>
          </p:cNvPr>
          <p:cNvSpPr>
            <a:spLocks noGrp="1"/>
          </p:cNvSpPr>
          <p:nvPr>
            <p:ph type="dt" sz="half" idx="10"/>
          </p:nvPr>
        </p:nvSpPr>
        <p:spPr>
          <a:xfrm>
            <a:off x="7205133" y="6041362"/>
            <a:ext cx="1385530" cy="365125"/>
          </a:xfrm>
        </p:spPr>
        <p:txBody>
          <a:bodyPr/>
          <a:lstStyle/>
          <a:p>
            <a:fld id="{F7FA42D9-2F14-40E6-A180-4D9DDC0712BD}" type="datetime4">
              <a:rPr lang="en-US" smtClean="0"/>
              <a:t>May 1, 2020</a:t>
            </a:fld>
            <a:endParaRPr lang="en-US" dirty="0"/>
          </a:p>
        </p:txBody>
      </p:sp>
      <p:sp>
        <p:nvSpPr>
          <p:cNvPr id="6" name="Slide Number Placeholder 5">
            <a:extLst>
              <a:ext uri="{FF2B5EF4-FFF2-40B4-BE49-F238E27FC236}">
                <a16:creationId xmlns:a16="http://schemas.microsoft.com/office/drawing/2014/main" id="{27EF2530-0C6C-4331-A28C-609CCD90833B}"/>
              </a:ext>
            </a:extLst>
          </p:cNvPr>
          <p:cNvSpPr>
            <a:spLocks noGrp="1"/>
          </p:cNvSpPr>
          <p:nvPr>
            <p:ph type="sldNum" sz="quarter" idx="12"/>
          </p:nvPr>
        </p:nvSpPr>
        <p:spPr/>
        <p:txBody>
          <a:bodyPr/>
          <a:lstStyle/>
          <a:p>
            <a:fld id="{D57F1E4F-1CFF-5643-939E-217C01CDF565}" type="slidenum">
              <a:rPr lang="en-US" smtClean="0"/>
              <a:pPr/>
              <a:t>15</a:t>
            </a:fld>
            <a:endParaRPr lang="en-US" dirty="0"/>
          </a:p>
        </p:txBody>
      </p:sp>
      <p:pic>
        <p:nvPicPr>
          <p:cNvPr id="7" name="Picture 6">
            <a:extLst>
              <a:ext uri="{FF2B5EF4-FFF2-40B4-BE49-F238E27FC236}">
                <a16:creationId xmlns:a16="http://schemas.microsoft.com/office/drawing/2014/main" id="{DEC40BC5-1A35-4158-A844-BDDD1535CEAD}"/>
              </a:ext>
            </a:extLst>
          </p:cNvPr>
          <p:cNvPicPr>
            <a:picLocks noChangeAspect="1"/>
          </p:cNvPicPr>
          <p:nvPr/>
        </p:nvPicPr>
        <p:blipFill>
          <a:blip r:embed="rId5"/>
          <a:stretch>
            <a:fillRect/>
          </a:stretch>
        </p:blipFill>
        <p:spPr>
          <a:xfrm>
            <a:off x="10718555" y="158690"/>
            <a:ext cx="1194818" cy="347473"/>
          </a:xfrm>
          <a:prstGeom prst="rect">
            <a:avLst/>
          </a:prstGeom>
        </p:spPr>
      </p:pic>
    </p:spTree>
    <p:extLst>
      <p:ext uri="{BB962C8B-B14F-4D97-AF65-F5344CB8AC3E}">
        <p14:creationId xmlns:p14="http://schemas.microsoft.com/office/powerpoint/2010/main" val="2833736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E0BF35CA-8AA0-428F-ABED-5B77A6C39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FA4A156A-791B-4BD9-8452-A798A15D22C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27652CB1-59D3-4DAB-AD45-8DFB738958E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83539C1B-883E-4130-95FA-2A6FD3E49A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44CEE5F-144C-437F-9472-22EE3E3D1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0621BB31-AA71-4E9B-8854-3C62F162FE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5336141D-E3C6-4E7B-8923-B31C3E16F0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F113BE6F-9D13-4E70-B7AB-C8CC2546AD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FBEB82C3-C636-4A90-B9A5-905EC38E01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646B4C4A-5A81-43CF-93ED-5FA59D5BE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C3715C1A-EBA1-41A6-AC20-D6A7C4871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5" name="TextBox 4">
            <a:extLst>
              <a:ext uri="{FF2B5EF4-FFF2-40B4-BE49-F238E27FC236}">
                <a16:creationId xmlns:a16="http://schemas.microsoft.com/office/drawing/2014/main" id="{0910B7CB-4303-4FE6-B060-2B22ECD543E8}"/>
              </a:ext>
            </a:extLst>
          </p:cNvPr>
          <p:cNvSpPr txBox="1"/>
          <p:nvPr/>
        </p:nvSpPr>
        <p:spPr>
          <a:xfrm>
            <a:off x="1180939" y="5210562"/>
            <a:ext cx="8288032" cy="1096316"/>
          </a:xfrm>
          <a:prstGeom prst="rect">
            <a:avLst/>
          </a:prstGeom>
        </p:spPr>
        <p:txBody>
          <a:bodyPr vert="horz" lIns="91440" tIns="45720" rIns="91440" bIns="45720" rtlCol="0" anchor="b">
            <a:normAutofit/>
          </a:bodyPr>
          <a:lstStyle/>
          <a:p>
            <a:pPr algn="ctr">
              <a:spcBef>
                <a:spcPct val="0"/>
              </a:spcBef>
              <a:spcAft>
                <a:spcPts val="600"/>
              </a:spcAft>
            </a:pPr>
            <a:r>
              <a:rPr lang="en-US" sz="4800" b="1" dirty="0">
                <a:solidFill>
                  <a:schemeClr val="accent1"/>
                </a:solidFill>
                <a:latin typeface="+mj-lt"/>
                <a:ea typeface="+mj-ea"/>
                <a:cs typeface="+mj-cs"/>
              </a:rPr>
              <a:t>Bringing it All Together</a:t>
            </a:r>
          </a:p>
        </p:txBody>
      </p:sp>
      <p:sp>
        <p:nvSpPr>
          <p:cNvPr id="2" name="Date Placeholder 1">
            <a:extLst>
              <a:ext uri="{FF2B5EF4-FFF2-40B4-BE49-F238E27FC236}">
                <a16:creationId xmlns:a16="http://schemas.microsoft.com/office/drawing/2014/main" id="{DFDCC619-5650-44A7-B900-F056003FF65F}"/>
              </a:ext>
            </a:extLst>
          </p:cNvPr>
          <p:cNvSpPr>
            <a:spLocks noGrp="1"/>
          </p:cNvSpPr>
          <p:nvPr>
            <p:ph type="dt" sz="half" idx="10"/>
          </p:nvPr>
        </p:nvSpPr>
        <p:spPr>
          <a:xfrm>
            <a:off x="7205133" y="6352651"/>
            <a:ext cx="911939" cy="365125"/>
          </a:xfrm>
        </p:spPr>
        <p:txBody>
          <a:bodyPr vert="horz" lIns="91440" tIns="45720" rIns="91440" bIns="45720" rtlCol="0" anchor="ctr">
            <a:normAutofit/>
          </a:bodyPr>
          <a:lstStyle/>
          <a:p>
            <a:pPr>
              <a:lnSpc>
                <a:spcPct val="90000"/>
              </a:lnSpc>
              <a:spcAft>
                <a:spcPts val="600"/>
              </a:spcAft>
            </a:pPr>
            <a:fld id="{4B1AEE98-7778-4E6D-9B15-001EB58B5F87}" type="datetime4">
              <a:rPr lang="en-US" smtClean="0"/>
              <a:pPr>
                <a:lnSpc>
                  <a:spcPct val="90000"/>
                </a:lnSpc>
                <a:spcAft>
                  <a:spcPts val="600"/>
                </a:spcAft>
              </a:pPr>
              <a:t>May 1, 2020</a:t>
            </a:fld>
            <a:endParaRPr lang="en-US"/>
          </a:p>
        </p:txBody>
      </p:sp>
      <p:sp>
        <p:nvSpPr>
          <p:cNvPr id="3" name="Slide Number Placeholder 2">
            <a:extLst>
              <a:ext uri="{FF2B5EF4-FFF2-40B4-BE49-F238E27FC236}">
                <a16:creationId xmlns:a16="http://schemas.microsoft.com/office/drawing/2014/main" id="{4FEE3FFA-B42A-4E97-A455-52D60E73900F}"/>
              </a:ext>
            </a:extLst>
          </p:cNvPr>
          <p:cNvSpPr>
            <a:spLocks noGrp="1"/>
          </p:cNvSpPr>
          <p:nvPr>
            <p:ph type="sldNum" sz="quarter" idx="12"/>
          </p:nvPr>
        </p:nvSpPr>
        <p:spPr>
          <a:xfrm>
            <a:off x="8542023" y="6352651"/>
            <a:ext cx="683339" cy="365125"/>
          </a:xfrm>
        </p:spPr>
        <p:txBody>
          <a:bodyPr vert="horz" lIns="91440" tIns="45720" rIns="91440" bIns="45720" rtlCol="0" anchor="ctr">
            <a:normAutofit/>
          </a:bodyPr>
          <a:lstStyle/>
          <a:p>
            <a:pPr>
              <a:spcAft>
                <a:spcPts val="600"/>
              </a:spcAft>
            </a:pPr>
            <a:fld id="{D57F1E4F-1CFF-5643-939E-217C01CDF565}" type="slidenum">
              <a:rPr lang="en-US" smtClean="0"/>
              <a:pPr>
                <a:spcAft>
                  <a:spcPts val="600"/>
                </a:spcAft>
              </a:pPr>
              <a:t>16</a:t>
            </a:fld>
            <a:endParaRPr lang="en-US"/>
          </a:p>
        </p:txBody>
      </p:sp>
      <p:pic>
        <p:nvPicPr>
          <p:cNvPr id="6" name="Picture 5">
            <a:extLst>
              <a:ext uri="{FF2B5EF4-FFF2-40B4-BE49-F238E27FC236}">
                <a16:creationId xmlns:a16="http://schemas.microsoft.com/office/drawing/2014/main" id="{5B236EDB-E5B3-4E16-AA7A-78B7BE9188DF}"/>
              </a:ext>
            </a:extLst>
          </p:cNvPr>
          <p:cNvPicPr>
            <a:picLocks noChangeAspect="1"/>
          </p:cNvPicPr>
          <p:nvPr/>
        </p:nvPicPr>
        <p:blipFill>
          <a:blip r:embed="rId3"/>
          <a:stretch>
            <a:fillRect/>
          </a:stretch>
        </p:blipFill>
        <p:spPr>
          <a:xfrm>
            <a:off x="842597" y="140224"/>
            <a:ext cx="8488463" cy="5302045"/>
          </a:xfrm>
          <a:prstGeom prst="rect">
            <a:avLst/>
          </a:prstGeom>
        </p:spPr>
      </p:pic>
    </p:spTree>
    <p:extLst>
      <p:ext uri="{BB962C8B-B14F-4D97-AF65-F5344CB8AC3E}">
        <p14:creationId xmlns:p14="http://schemas.microsoft.com/office/powerpoint/2010/main" val="732852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445B9-02E6-4545-ACA3-2343A929EC70}"/>
              </a:ext>
            </a:extLst>
          </p:cNvPr>
          <p:cNvSpPr>
            <a:spLocks noGrp="1"/>
          </p:cNvSpPr>
          <p:nvPr>
            <p:ph type="ctrTitle"/>
          </p:nvPr>
        </p:nvSpPr>
        <p:spPr/>
        <p:txBody>
          <a:bodyPr/>
          <a:lstStyle/>
          <a:p>
            <a:r>
              <a:rPr lang="en-US" dirty="0"/>
              <a:t>Discussion &amp; Questions</a:t>
            </a:r>
          </a:p>
        </p:txBody>
      </p:sp>
      <p:sp>
        <p:nvSpPr>
          <p:cNvPr id="4" name="Date Placeholder 3">
            <a:extLst>
              <a:ext uri="{FF2B5EF4-FFF2-40B4-BE49-F238E27FC236}">
                <a16:creationId xmlns:a16="http://schemas.microsoft.com/office/drawing/2014/main" id="{0A33F919-305F-4E89-81B4-247E44637467}"/>
              </a:ext>
            </a:extLst>
          </p:cNvPr>
          <p:cNvSpPr>
            <a:spLocks noGrp="1"/>
          </p:cNvSpPr>
          <p:nvPr>
            <p:ph type="dt" sz="half" idx="10"/>
          </p:nvPr>
        </p:nvSpPr>
        <p:spPr>
          <a:xfrm>
            <a:off x="7205133" y="6041362"/>
            <a:ext cx="1304553" cy="365125"/>
          </a:xfrm>
        </p:spPr>
        <p:txBody>
          <a:bodyPr/>
          <a:lstStyle/>
          <a:p>
            <a:fld id="{B57A6CF4-65F0-4C0E-9DF6-1FF6C285BFEF}" type="datetime4">
              <a:rPr lang="en-US" smtClean="0"/>
              <a:t>May 1, 2020</a:t>
            </a:fld>
            <a:endParaRPr lang="en-US" dirty="0"/>
          </a:p>
        </p:txBody>
      </p:sp>
      <p:sp>
        <p:nvSpPr>
          <p:cNvPr id="5" name="Slide Number Placeholder 4">
            <a:extLst>
              <a:ext uri="{FF2B5EF4-FFF2-40B4-BE49-F238E27FC236}">
                <a16:creationId xmlns:a16="http://schemas.microsoft.com/office/drawing/2014/main" id="{16B04A94-B1EE-4601-9665-9A327B2E6825}"/>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750571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359FF-C814-4E66-9A31-4F2DB173A533}"/>
              </a:ext>
            </a:extLst>
          </p:cNvPr>
          <p:cNvSpPr>
            <a:spLocks noGrp="1"/>
          </p:cNvSpPr>
          <p:nvPr>
            <p:ph type="title"/>
          </p:nvPr>
        </p:nvSpPr>
        <p:spPr>
          <a:xfrm>
            <a:off x="7576387" y="2532696"/>
            <a:ext cx="3818489" cy="1625785"/>
          </a:xfrm>
        </p:spPr>
        <p:txBody>
          <a:bodyPr>
            <a:normAutofit/>
          </a:bodyPr>
          <a:lstStyle/>
          <a:p>
            <a:r>
              <a:rPr lang="en-US" sz="3600" b="1" dirty="0"/>
              <a:t>Agenda</a:t>
            </a:r>
            <a:br>
              <a:rPr lang="en-US" sz="3600" b="1" dirty="0"/>
            </a:br>
            <a:endParaRPr lang="en-US" sz="3600" b="1" dirty="0">
              <a:solidFill>
                <a:schemeClr val="tx1"/>
              </a:solidFill>
            </a:endParaRPr>
          </a:p>
        </p:txBody>
      </p:sp>
      <p:sp>
        <p:nvSpPr>
          <p:cNvPr id="9" name="Content Placeholder 8">
            <a:extLst>
              <a:ext uri="{FF2B5EF4-FFF2-40B4-BE49-F238E27FC236}">
                <a16:creationId xmlns:a16="http://schemas.microsoft.com/office/drawing/2014/main" id="{A459E661-38B7-463A-A76D-7C1CDCE21074}"/>
              </a:ext>
            </a:extLst>
          </p:cNvPr>
          <p:cNvSpPr>
            <a:spLocks noGrp="1"/>
          </p:cNvSpPr>
          <p:nvPr>
            <p:ph idx="1"/>
          </p:nvPr>
        </p:nvSpPr>
        <p:spPr>
          <a:xfrm>
            <a:off x="732850" y="691288"/>
            <a:ext cx="6472283" cy="5308600"/>
          </a:xfrm>
        </p:spPr>
        <p:txBody>
          <a:bodyPr>
            <a:normAutofit fontScale="92500" lnSpcReduction="20000"/>
          </a:bodyPr>
          <a:lstStyle/>
          <a:p>
            <a:pPr>
              <a:buFont typeface="Wingdings" panose="05000000000000000000" pitchFamily="2" charset="2"/>
              <a:buChar char="v"/>
            </a:pPr>
            <a:r>
              <a:rPr lang="en-US" sz="3200" b="1" dirty="0"/>
              <a:t>Welcome and Introductions</a:t>
            </a:r>
          </a:p>
          <a:p>
            <a:pPr>
              <a:buFont typeface="Wingdings" panose="05000000000000000000" pitchFamily="2" charset="2"/>
              <a:buChar char="v"/>
            </a:pPr>
            <a:r>
              <a:rPr lang="en-US" sz="3200" b="1" dirty="0"/>
              <a:t>Definition of IT/Technology Governance</a:t>
            </a:r>
          </a:p>
          <a:p>
            <a:pPr>
              <a:buFont typeface="Wingdings" panose="05000000000000000000" pitchFamily="2" charset="2"/>
              <a:buChar char="v"/>
            </a:pPr>
            <a:r>
              <a:rPr lang="en-US" sz="3200" b="1" dirty="0"/>
              <a:t>Types of Decision-making Groups</a:t>
            </a:r>
          </a:p>
          <a:p>
            <a:pPr>
              <a:buFont typeface="Wingdings" panose="05000000000000000000" pitchFamily="2" charset="2"/>
              <a:buChar char="v"/>
            </a:pPr>
            <a:r>
              <a:rPr lang="en-US" sz="3200" b="1" dirty="0"/>
              <a:t>Planning/Policy and Operations</a:t>
            </a:r>
          </a:p>
          <a:p>
            <a:pPr>
              <a:buFont typeface="Wingdings" panose="05000000000000000000" pitchFamily="2" charset="2"/>
              <a:buChar char="v"/>
            </a:pPr>
            <a:r>
              <a:rPr lang="en-US" sz="3200" b="1" dirty="0"/>
              <a:t>Current Decision-making Structure for Technology</a:t>
            </a:r>
          </a:p>
          <a:p>
            <a:pPr>
              <a:buFont typeface="Wingdings" panose="05000000000000000000" pitchFamily="2" charset="2"/>
              <a:buChar char="v"/>
            </a:pPr>
            <a:r>
              <a:rPr lang="en-US" sz="3200" b="1" dirty="0"/>
              <a:t>Issues to be Addressed</a:t>
            </a:r>
          </a:p>
          <a:p>
            <a:pPr>
              <a:buFont typeface="Wingdings" panose="05000000000000000000" pitchFamily="2" charset="2"/>
              <a:buChar char="v"/>
            </a:pPr>
            <a:r>
              <a:rPr lang="en-US" sz="3200" b="1" dirty="0"/>
              <a:t>Role of this Committee</a:t>
            </a:r>
          </a:p>
          <a:p>
            <a:pPr>
              <a:buFont typeface="Wingdings" panose="05000000000000000000" pitchFamily="2" charset="2"/>
              <a:buChar char="v"/>
            </a:pPr>
            <a:r>
              <a:rPr lang="en-US" sz="3200" b="1" dirty="0"/>
              <a:t>Bringing it All Together!</a:t>
            </a:r>
          </a:p>
          <a:p>
            <a:pPr>
              <a:buFont typeface="Wingdings" panose="05000000000000000000" pitchFamily="2" charset="2"/>
              <a:buChar char="v"/>
            </a:pPr>
            <a:r>
              <a:rPr lang="en-US" sz="3200" b="1" dirty="0"/>
              <a:t>Questions and Discussion</a:t>
            </a:r>
          </a:p>
          <a:p>
            <a:pPr>
              <a:buFont typeface="Wingdings" panose="05000000000000000000" pitchFamily="2" charset="2"/>
              <a:buChar char="v"/>
            </a:pPr>
            <a:endParaRPr lang="en-US" sz="3200" b="1" dirty="0"/>
          </a:p>
          <a:p>
            <a:pPr>
              <a:buFont typeface="Wingdings" panose="05000000000000000000" pitchFamily="2" charset="2"/>
              <a:buChar char="v"/>
            </a:pPr>
            <a:endParaRPr lang="en-US" sz="3200" b="1" dirty="0"/>
          </a:p>
        </p:txBody>
      </p:sp>
      <p:sp>
        <p:nvSpPr>
          <p:cNvPr id="5" name="Date Placeholder 4">
            <a:extLst>
              <a:ext uri="{FF2B5EF4-FFF2-40B4-BE49-F238E27FC236}">
                <a16:creationId xmlns:a16="http://schemas.microsoft.com/office/drawing/2014/main" id="{596C0749-7CA9-448F-B91F-115D7475759E}"/>
              </a:ext>
            </a:extLst>
          </p:cNvPr>
          <p:cNvSpPr>
            <a:spLocks noGrp="1"/>
          </p:cNvSpPr>
          <p:nvPr>
            <p:ph type="dt" sz="half" idx="10"/>
          </p:nvPr>
        </p:nvSpPr>
        <p:spPr>
          <a:xfrm>
            <a:off x="7205133" y="6041362"/>
            <a:ext cx="1282217" cy="365125"/>
          </a:xfrm>
        </p:spPr>
        <p:txBody>
          <a:bodyPr/>
          <a:lstStyle/>
          <a:p>
            <a:fld id="{F7FA42D9-2F14-40E6-A180-4D9DDC0712BD}" type="datetime4">
              <a:rPr lang="en-US" smtClean="0"/>
              <a:t>May 1, 2020</a:t>
            </a:fld>
            <a:endParaRPr lang="en-US" dirty="0"/>
          </a:p>
        </p:txBody>
      </p:sp>
      <p:sp>
        <p:nvSpPr>
          <p:cNvPr id="6" name="Slide Number Placeholder 5">
            <a:extLst>
              <a:ext uri="{FF2B5EF4-FFF2-40B4-BE49-F238E27FC236}">
                <a16:creationId xmlns:a16="http://schemas.microsoft.com/office/drawing/2014/main" id="{27EF2530-0C6C-4331-A28C-609CCD90833B}"/>
              </a:ext>
            </a:extLst>
          </p:cNvPr>
          <p:cNvSpPr>
            <a:spLocks noGrp="1"/>
          </p:cNvSpPr>
          <p:nvPr>
            <p:ph type="sldNum" sz="quarter" idx="12"/>
          </p:nvPr>
        </p:nvSpPr>
        <p:spPr/>
        <p:txBody>
          <a:bodyPr/>
          <a:lstStyle/>
          <a:p>
            <a:fld id="{D57F1E4F-1CFF-5643-939E-217C01CDF565}" type="slidenum">
              <a:rPr lang="en-US" smtClean="0"/>
              <a:pPr/>
              <a:t>2</a:t>
            </a:fld>
            <a:endParaRPr lang="en-US" dirty="0"/>
          </a:p>
        </p:txBody>
      </p:sp>
      <p:pic>
        <p:nvPicPr>
          <p:cNvPr id="7" name="Picture 6">
            <a:extLst>
              <a:ext uri="{FF2B5EF4-FFF2-40B4-BE49-F238E27FC236}">
                <a16:creationId xmlns:a16="http://schemas.microsoft.com/office/drawing/2014/main" id="{DEC40BC5-1A35-4158-A844-BDDD1535CEAD}"/>
              </a:ext>
            </a:extLst>
          </p:cNvPr>
          <p:cNvPicPr>
            <a:picLocks noChangeAspect="1"/>
          </p:cNvPicPr>
          <p:nvPr/>
        </p:nvPicPr>
        <p:blipFill>
          <a:blip r:embed="rId3"/>
          <a:stretch>
            <a:fillRect/>
          </a:stretch>
        </p:blipFill>
        <p:spPr>
          <a:xfrm>
            <a:off x="10718555" y="158690"/>
            <a:ext cx="1194818" cy="347473"/>
          </a:xfrm>
          <a:prstGeom prst="rect">
            <a:avLst/>
          </a:prstGeom>
        </p:spPr>
      </p:pic>
    </p:spTree>
    <p:extLst>
      <p:ext uri="{BB962C8B-B14F-4D97-AF65-F5344CB8AC3E}">
        <p14:creationId xmlns:p14="http://schemas.microsoft.com/office/powerpoint/2010/main" val="1963309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9E98C-27A6-4D6F-AACD-2DE98B7E22FA}"/>
              </a:ext>
            </a:extLst>
          </p:cNvPr>
          <p:cNvSpPr>
            <a:spLocks noGrp="1"/>
          </p:cNvSpPr>
          <p:nvPr>
            <p:ph type="title"/>
          </p:nvPr>
        </p:nvSpPr>
        <p:spPr/>
        <p:txBody>
          <a:bodyPr/>
          <a:lstStyle/>
          <a:p>
            <a:r>
              <a:rPr lang="en-US" dirty="0"/>
              <a:t>Gartner Group Definition of IT Governance</a:t>
            </a:r>
          </a:p>
        </p:txBody>
      </p:sp>
      <p:sp>
        <p:nvSpPr>
          <p:cNvPr id="3" name="Content Placeholder 2">
            <a:extLst>
              <a:ext uri="{FF2B5EF4-FFF2-40B4-BE49-F238E27FC236}">
                <a16:creationId xmlns:a16="http://schemas.microsoft.com/office/drawing/2014/main" id="{728ABFF3-B495-4AF5-968C-6D9F7E471945}"/>
              </a:ext>
            </a:extLst>
          </p:cNvPr>
          <p:cNvSpPr>
            <a:spLocks noGrp="1"/>
          </p:cNvSpPr>
          <p:nvPr>
            <p:ph idx="1"/>
          </p:nvPr>
        </p:nvSpPr>
        <p:spPr>
          <a:xfrm>
            <a:off x="677334" y="1828801"/>
            <a:ext cx="8596668" cy="4212562"/>
          </a:xfrm>
        </p:spPr>
        <p:txBody>
          <a:bodyPr>
            <a:normAutofit lnSpcReduction="10000"/>
          </a:bodyPr>
          <a:lstStyle/>
          <a:p>
            <a:r>
              <a:rPr lang="en-US" dirty="0"/>
              <a:t>According the Gartner Research IT governance is “one of the most critical leadership disciplines required to enable organizations to execute on their operational and strategic goals”. In addition, Gartner notes that IT governance does two things including:</a:t>
            </a:r>
          </a:p>
          <a:p>
            <a:pPr lvl="1"/>
            <a:r>
              <a:rPr lang="en-US" dirty="0"/>
              <a:t>Guides stakeholders in decision making to ensure the organization accomplishes their business outcomes (external governance or policy &amp; planning), and</a:t>
            </a:r>
          </a:p>
          <a:p>
            <a:pPr lvl="1"/>
            <a:r>
              <a:rPr lang="en-US" dirty="0"/>
              <a:t>Determines how those goals and objectives are accomplished (internal governance or operations).</a:t>
            </a:r>
          </a:p>
          <a:p>
            <a:r>
              <a:rPr lang="en-US" dirty="0"/>
              <a:t>Gartner also notes the following important key concepts that make IT Governance successful:</a:t>
            </a:r>
          </a:p>
          <a:p>
            <a:pPr lvl="1"/>
            <a:r>
              <a:rPr lang="en-US" dirty="0"/>
              <a:t>Design of the right IT governance structure which works within the institutions culture, and</a:t>
            </a:r>
          </a:p>
          <a:p>
            <a:pPr lvl="1"/>
            <a:r>
              <a:rPr lang="en-US" dirty="0"/>
              <a:t>Implementation of the structure to operate IT governance as a recognized enterprise process for decision-making.</a:t>
            </a:r>
          </a:p>
          <a:p>
            <a:endParaRPr lang="en-US" dirty="0"/>
          </a:p>
        </p:txBody>
      </p:sp>
      <p:sp>
        <p:nvSpPr>
          <p:cNvPr id="4" name="Date Placeholder 3">
            <a:extLst>
              <a:ext uri="{FF2B5EF4-FFF2-40B4-BE49-F238E27FC236}">
                <a16:creationId xmlns:a16="http://schemas.microsoft.com/office/drawing/2014/main" id="{0065C9BA-88B5-44F3-916A-1F2F4ED496E3}"/>
              </a:ext>
            </a:extLst>
          </p:cNvPr>
          <p:cNvSpPr>
            <a:spLocks noGrp="1"/>
          </p:cNvSpPr>
          <p:nvPr>
            <p:ph type="dt" sz="half" idx="10"/>
          </p:nvPr>
        </p:nvSpPr>
        <p:spPr/>
        <p:txBody>
          <a:bodyPr/>
          <a:lstStyle/>
          <a:p>
            <a:fld id="{FC8ABC6B-870F-4832-906D-A7C8C2A273C1}" type="datetime4">
              <a:rPr lang="en-US" smtClean="0"/>
              <a:t>May 1, 2020</a:t>
            </a:fld>
            <a:endParaRPr lang="en-US" dirty="0"/>
          </a:p>
        </p:txBody>
      </p:sp>
      <p:sp>
        <p:nvSpPr>
          <p:cNvPr id="5" name="Slide Number Placeholder 4">
            <a:extLst>
              <a:ext uri="{FF2B5EF4-FFF2-40B4-BE49-F238E27FC236}">
                <a16:creationId xmlns:a16="http://schemas.microsoft.com/office/drawing/2014/main" id="{390E3AB1-0EAD-4E70-ADAE-64374B631B78}"/>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127937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359FF-C814-4E66-9A31-4F2DB173A533}"/>
              </a:ext>
            </a:extLst>
          </p:cNvPr>
          <p:cNvSpPr>
            <a:spLocks noGrp="1"/>
          </p:cNvSpPr>
          <p:nvPr>
            <p:ph type="title"/>
          </p:nvPr>
        </p:nvSpPr>
        <p:spPr>
          <a:xfrm>
            <a:off x="7023087" y="2090057"/>
            <a:ext cx="3818489" cy="2677886"/>
          </a:xfrm>
        </p:spPr>
        <p:txBody>
          <a:bodyPr>
            <a:normAutofit/>
          </a:bodyPr>
          <a:lstStyle/>
          <a:p>
            <a:r>
              <a:rPr lang="en-US" sz="3600" b="1" dirty="0"/>
              <a:t>Types of Decision Making Groups</a:t>
            </a:r>
            <a:br>
              <a:rPr lang="en-US" sz="3600" b="1" dirty="0"/>
            </a:br>
            <a:endParaRPr lang="en-US" sz="3600" b="1" dirty="0">
              <a:solidFill>
                <a:schemeClr val="tx1"/>
              </a:solidFill>
            </a:endParaRPr>
          </a:p>
        </p:txBody>
      </p:sp>
      <p:sp>
        <p:nvSpPr>
          <p:cNvPr id="9" name="Content Placeholder 8">
            <a:extLst>
              <a:ext uri="{FF2B5EF4-FFF2-40B4-BE49-F238E27FC236}">
                <a16:creationId xmlns:a16="http://schemas.microsoft.com/office/drawing/2014/main" id="{A459E661-38B7-463A-A76D-7C1CDCE21074}"/>
              </a:ext>
            </a:extLst>
          </p:cNvPr>
          <p:cNvSpPr>
            <a:spLocks noGrp="1"/>
          </p:cNvSpPr>
          <p:nvPr>
            <p:ph idx="1"/>
          </p:nvPr>
        </p:nvSpPr>
        <p:spPr>
          <a:xfrm>
            <a:off x="629537" y="971762"/>
            <a:ext cx="5943601" cy="5308600"/>
          </a:xfrm>
        </p:spPr>
        <p:txBody>
          <a:bodyPr>
            <a:normAutofit fontScale="77500" lnSpcReduction="20000"/>
          </a:bodyPr>
          <a:lstStyle/>
          <a:p>
            <a:pPr>
              <a:buFont typeface="Wingdings" panose="05000000000000000000" pitchFamily="2" charset="2"/>
              <a:buChar char="v"/>
            </a:pPr>
            <a:r>
              <a:rPr lang="en-US" sz="3200" b="1" dirty="0"/>
              <a:t>Governance Groups</a:t>
            </a:r>
          </a:p>
          <a:p>
            <a:pPr lvl="1">
              <a:buFont typeface="Wingdings" panose="05000000000000000000" pitchFamily="2" charset="2"/>
              <a:buChar char="v"/>
            </a:pPr>
            <a:r>
              <a:rPr lang="en-US" sz="3000" b="1" dirty="0"/>
              <a:t>Authority from law and regulation</a:t>
            </a:r>
          </a:p>
          <a:p>
            <a:pPr lvl="1">
              <a:buFont typeface="Wingdings" panose="05000000000000000000" pitchFamily="2" charset="2"/>
              <a:buChar char="v"/>
            </a:pPr>
            <a:r>
              <a:rPr lang="en-US" sz="3000" b="1" dirty="0"/>
              <a:t>Constituency based representation – act as liaison to whom the represent and report out</a:t>
            </a:r>
          </a:p>
          <a:p>
            <a:pPr lvl="1">
              <a:buFont typeface="Wingdings" panose="05000000000000000000" pitchFamily="2" charset="2"/>
              <a:buChar char="v"/>
            </a:pPr>
            <a:r>
              <a:rPr lang="en-US" sz="3000" b="1" dirty="0"/>
              <a:t>Makes recommendations to the Chancellor</a:t>
            </a:r>
          </a:p>
          <a:p>
            <a:pPr lvl="1">
              <a:buFont typeface="Wingdings" panose="05000000000000000000" pitchFamily="2" charset="2"/>
              <a:buChar char="v"/>
            </a:pPr>
            <a:r>
              <a:rPr lang="en-US" sz="3000" b="1" dirty="0"/>
              <a:t>Focus on Policy &amp; Planning – “What”</a:t>
            </a:r>
          </a:p>
          <a:p>
            <a:pPr lvl="1">
              <a:buFont typeface="Wingdings" panose="05000000000000000000" pitchFamily="2" charset="2"/>
              <a:buChar char="v"/>
            </a:pPr>
            <a:r>
              <a:rPr lang="en-US" sz="3000" b="1" dirty="0"/>
              <a:t>Monitors progress over time</a:t>
            </a:r>
          </a:p>
          <a:p>
            <a:pPr lvl="1">
              <a:buFont typeface="Wingdings" panose="05000000000000000000" pitchFamily="2" charset="2"/>
              <a:buChar char="v"/>
            </a:pPr>
            <a:r>
              <a:rPr lang="en-US" sz="3000" b="1" dirty="0"/>
              <a:t>Examples at District: District Council, Technology Advisory Group</a:t>
            </a:r>
          </a:p>
          <a:p>
            <a:pPr lvl="1">
              <a:buFont typeface="Wingdings" panose="05000000000000000000" pitchFamily="2" charset="2"/>
              <a:buChar char="v"/>
            </a:pPr>
            <a:r>
              <a:rPr lang="en-US" sz="3000" b="1" dirty="0"/>
              <a:t>Examples at Campus: Academic Senates</a:t>
            </a:r>
            <a:endParaRPr lang="en-US" sz="3200" b="1" dirty="0"/>
          </a:p>
          <a:p>
            <a:pPr>
              <a:buFont typeface="Wingdings" panose="05000000000000000000" pitchFamily="2" charset="2"/>
              <a:buChar char="v"/>
            </a:pPr>
            <a:endParaRPr lang="en-US" b="1" dirty="0"/>
          </a:p>
        </p:txBody>
      </p:sp>
      <p:sp>
        <p:nvSpPr>
          <p:cNvPr id="5" name="Date Placeholder 4">
            <a:extLst>
              <a:ext uri="{FF2B5EF4-FFF2-40B4-BE49-F238E27FC236}">
                <a16:creationId xmlns:a16="http://schemas.microsoft.com/office/drawing/2014/main" id="{596C0749-7CA9-448F-B91F-115D7475759E}"/>
              </a:ext>
            </a:extLst>
          </p:cNvPr>
          <p:cNvSpPr>
            <a:spLocks noGrp="1"/>
          </p:cNvSpPr>
          <p:nvPr>
            <p:ph type="dt" sz="half" idx="10"/>
          </p:nvPr>
        </p:nvSpPr>
        <p:spPr>
          <a:xfrm>
            <a:off x="7205133" y="6041362"/>
            <a:ext cx="1282217" cy="365125"/>
          </a:xfrm>
        </p:spPr>
        <p:txBody>
          <a:bodyPr/>
          <a:lstStyle/>
          <a:p>
            <a:fld id="{F7FA42D9-2F14-40E6-A180-4D9DDC0712BD}" type="datetime4">
              <a:rPr lang="en-US" smtClean="0"/>
              <a:t>May 1, 2020</a:t>
            </a:fld>
            <a:endParaRPr lang="en-US" dirty="0"/>
          </a:p>
        </p:txBody>
      </p:sp>
      <p:sp>
        <p:nvSpPr>
          <p:cNvPr id="6" name="Slide Number Placeholder 5">
            <a:extLst>
              <a:ext uri="{FF2B5EF4-FFF2-40B4-BE49-F238E27FC236}">
                <a16:creationId xmlns:a16="http://schemas.microsoft.com/office/drawing/2014/main" id="{27EF2530-0C6C-4331-A28C-609CCD90833B}"/>
              </a:ext>
            </a:extLst>
          </p:cNvPr>
          <p:cNvSpPr>
            <a:spLocks noGrp="1"/>
          </p:cNvSpPr>
          <p:nvPr>
            <p:ph type="sldNum" sz="quarter" idx="12"/>
          </p:nvPr>
        </p:nvSpPr>
        <p:spPr/>
        <p:txBody>
          <a:bodyPr/>
          <a:lstStyle/>
          <a:p>
            <a:fld id="{D57F1E4F-1CFF-5643-939E-217C01CDF565}" type="slidenum">
              <a:rPr lang="en-US" smtClean="0"/>
              <a:pPr/>
              <a:t>4</a:t>
            </a:fld>
            <a:endParaRPr lang="en-US" dirty="0"/>
          </a:p>
        </p:txBody>
      </p:sp>
      <p:pic>
        <p:nvPicPr>
          <p:cNvPr id="7" name="Picture 6">
            <a:extLst>
              <a:ext uri="{FF2B5EF4-FFF2-40B4-BE49-F238E27FC236}">
                <a16:creationId xmlns:a16="http://schemas.microsoft.com/office/drawing/2014/main" id="{DEC40BC5-1A35-4158-A844-BDDD1535CEAD}"/>
              </a:ext>
            </a:extLst>
          </p:cNvPr>
          <p:cNvPicPr>
            <a:picLocks noChangeAspect="1"/>
          </p:cNvPicPr>
          <p:nvPr/>
        </p:nvPicPr>
        <p:blipFill>
          <a:blip r:embed="rId3"/>
          <a:stretch>
            <a:fillRect/>
          </a:stretch>
        </p:blipFill>
        <p:spPr>
          <a:xfrm>
            <a:off x="10718555" y="158690"/>
            <a:ext cx="1194818" cy="347473"/>
          </a:xfrm>
          <a:prstGeom prst="rect">
            <a:avLst/>
          </a:prstGeom>
        </p:spPr>
      </p:pic>
    </p:spTree>
    <p:extLst>
      <p:ext uri="{BB962C8B-B14F-4D97-AF65-F5344CB8AC3E}">
        <p14:creationId xmlns:p14="http://schemas.microsoft.com/office/powerpoint/2010/main" val="165026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22F5486-E651-496F-B9AC-D8025B11FDD7}"/>
              </a:ext>
            </a:extLst>
          </p:cNvPr>
          <p:cNvPicPr>
            <a:picLocks noChangeAspect="1"/>
          </p:cNvPicPr>
          <p:nvPr/>
        </p:nvPicPr>
        <p:blipFill>
          <a:blip r:embed="rId3"/>
          <a:stretch>
            <a:fillRect/>
          </a:stretch>
        </p:blipFill>
        <p:spPr>
          <a:xfrm>
            <a:off x="431648" y="918574"/>
            <a:ext cx="9176607" cy="4221239"/>
          </a:xfrm>
          <a:prstGeom prst="rect">
            <a:avLst/>
          </a:prstGeom>
        </p:spPr>
      </p:pic>
      <p:sp>
        <p:nvSpPr>
          <p:cNvPr id="2" name="Date Placeholder 1">
            <a:extLst>
              <a:ext uri="{FF2B5EF4-FFF2-40B4-BE49-F238E27FC236}">
                <a16:creationId xmlns:a16="http://schemas.microsoft.com/office/drawing/2014/main" id="{FEA54817-CB67-483A-8695-5EE836060E37}"/>
              </a:ext>
            </a:extLst>
          </p:cNvPr>
          <p:cNvSpPr>
            <a:spLocks noGrp="1"/>
          </p:cNvSpPr>
          <p:nvPr>
            <p:ph type="dt" sz="half" idx="10"/>
          </p:nvPr>
        </p:nvSpPr>
        <p:spPr>
          <a:xfrm>
            <a:off x="7205133" y="6041362"/>
            <a:ext cx="1245693" cy="365125"/>
          </a:xfrm>
        </p:spPr>
        <p:txBody>
          <a:bodyPr>
            <a:normAutofit/>
          </a:bodyPr>
          <a:lstStyle/>
          <a:p>
            <a:pPr>
              <a:lnSpc>
                <a:spcPct val="90000"/>
              </a:lnSpc>
              <a:spcAft>
                <a:spcPts val="600"/>
              </a:spcAft>
            </a:pPr>
            <a:fld id="{4B1AEE98-7778-4E6D-9B15-001EB58B5F87}" type="datetime4">
              <a:rPr lang="en-US" smtClean="0"/>
              <a:pPr>
                <a:lnSpc>
                  <a:spcPct val="90000"/>
                </a:lnSpc>
                <a:spcAft>
                  <a:spcPts val="600"/>
                </a:spcAft>
              </a:pPr>
              <a:t>May 1, 2020</a:t>
            </a:fld>
            <a:endParaRPr lang="en-US" dirty="0"/>
          </a:p>
        </p:txBody>
      </p:sp>
      <p:sp>
        <p:nvSpPr>
          <p:cNvPr id="3" name="Slide Number Placeholder 2">
            <a:extLst>
              <a:ext uri="{FF2B5EF4-FFF2-40B4-BE49-F238E27FC236}">
                <a16:creationId xmlns:a16="http://schemas.microsoft.com/office/drawing/2014/main" id="{907ED85D-116F-4ACF-AE60-7F1BA30F7DCD}"/>
              </a:ext>
            </a:extLst>
          </p:cNvPr>
          <p:cNvSpPr>
            <a:spLocks noGrp="1"/>
          </p:cNvSpPr>
          <p:nvPr>
            <p:ph type="sldNum" sz="quarter" idx="12"/>
          </p:nvPr>
        </p:nvSpPr>
        <p:spPr>
          <a:xfrm>
            <a:off x="8590663" y="6041362"/>
            <a:ext cx="683339" cy="365125"/>
          </a:xfrm>
        </p:spPr>
        <p:txBody>
          <a:bodyPr>
            <a:normAutofit/>
          </a:bodyPr>
          <a:lstStyle/>
          <a:p>
            <a:pPr>
              <a:spcAft>
                <a:spcPts val="600"/>
              </a:spcAft>
            </a:pPr>
            <a:fld id="{D57F1E4F-1CFF-5643-939E-217C01CDF565}" type="slidenum">
              <a:rPr lang="en-US" smtClean="0"/>
              <a:pPr>
                <a:spcAft>
                  <a:spcPts val="600"/>
                </a:spcAft>
              </a:pPr>
              <a:t>5</a:t>
            </a:fld>
            <a:endParaRPr lang="en-US"/>
          </a:p>
        </p:txBody>
      </p:sp>
    </p:spTree>
    <p:extLst>
      <p:ext uri="{BB962C8B-B14F-4D97-AF65-F5344CB8AC3E}">
        <p14:creationId xmlns:p14="http://schemas.microsoft.com/office/powerpoint/2010/main" val="1169651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359FF-C814-4E66-9A31-4F2DB173A533}"/>
              </a:ext>
            </a:extLst>
          </p:cNvPr>
          <p:cNvSpPr>
            <a:spLocks noGrp="1"/>
          </p:cNvSpPr>
          <p:nvPr>
            <p:ph type="title"/>
          </p:nvPr>
        </p:nvSpPr>
        <p:spPr>
          <a:xfrm>
            <a:off x="7023087" y="2090057"/>
            <a:ext cx="3818489" cy="2677886"/>
          </a:xfrm>
        </p:spPr>
        <p:txBody>
          <a:bodyPr>
            <a:normAutofit/>
          </a:bodyPr>
          <a:lstStyle/>
          <a:p>
            <a:r>
              <a:rPr lang="en-US" sz="3600" b="1" dirty="0"/>
              <a:t>Types of Decision Making Groups</a:t>
            </a:r>
            <a:br>
              <a:rPr lang="en-US" sz="3600" b="1" dirty="0"/>
            </a:br>
            <a:endParaRPr lang="en-US" sz="3600" b="1" dirty="0">
              <a:solidFill>
                <a:schemeClr val="tx1"/>
              </a:solidFill>
            </a:endParaRPr>
          </a:p>
        </p:txBody>
      </p:sp>
      <p:sp>
        <p:nvSpPr>
          <p:cNvPr id="9" name="Content Placeholder 8">
            <a:extLst>
              <a:ext uri="{FF2B5EF4-FFF2-40B4-BE49-F238E27FC236}">
                <a16:creationId xmlns:a16="http://schemas.microsoft.com/office/drawing/2014/main" id="{A459E661-38B7-463A-A76D-7C1CDCE21074}"/>
              </a:ext>
            </a:extLst>
          </p:cNvPr>
          <p:cNvSpPr>
            <a:spLocks noGrp="1"/>
          </p:cNvSpPr>
          <p:nvPr>
            <p:ph idx="1"/>
          </p:nvPr>
        </p:nvSpPr>
        <p:spPr>
          <a:xfrm>
            <a:off x="629537" y="971762"/>
            <a:ext cx="5943601" cy="5308600"/>
          </a:xfrm>
        </p:spPr>
        <p:txBody>
          <a:bodyPr>
            <a:normAutofit fontScale="70000" lnSpcReduction="20000"/>
          </a:bodyPr>
          <a:lstStyle/>
          <a:p>
            <a:pPr>
              <a:buFont typeface="Wingdings" panose="05000000000000000000" pitchFamily="2" charset="2"/>
              <a:buChar char="v"/>
            </a:pPr>
            <a:r>
              <a:rPr lang="en-US" sz="3400" b="1" dirty="0"/>
              <a:t>Operational Groups</a:t>
            </a:r>
          </a:p>
          <a:p>
            <a:pPr lvl="1">
              <a:buFont typeface="Wingdings" panose="05000000000000000000" pitchFamily="2" charset="2"/>
              <a:buChar char="v"/>
            </a:pPr>
            <a:r>
              <a:rPr lang="en-US" sz="2900" b="1" dirty="0">
                <a:latin typeface="Trebuchet MS" panose="020B0603020202020204" pitchFamily="34" charset="0"/>
              </a:rPr>
              <a:t>Authority derived from the Board and Chancellor</a:t>
            </a:r>
          </a:p>
          <a:p>
            <a:pPr lvl="1">
              <a:buFont typeface="Wingdings" panose="05000000000000000000" pitchFamily="2" charset="2"/>
              <a:buChar char="v"/>
            </a:pPr>
            <a:r>
              <a:rPr lang="en-US" sz="3000" b="1" dirty="0"/>
              <a:t>Subject matter experts determined by job in the District</a:t>
            </a:r>
          </a:p>
          <a:p>
            <a:pPr lvl="1">
              <a:buFont typeface="Wingdings" panose="05000000000000000000" pitchFamily="2" charset="2"/>
              <a:buChar char="v"/>
            </a:pPr>
            <a:r>
              <a:rPr lang="en-US" sz="3200" b="1" dirty="0">
                <a:latin typeface="Trebuchet MS" panose="020B0603020202020204" pitchFamily="34" charset="0"/>
              </a:rPr>
              <a:t>Assists the Chancellor in implementing the plans and policies by coordinating operational, procedural and policy implementation </a:t>
            </a:r>
          </a:p>
          <a:p>
            <a:pPr lvl="1">
              <a:buFont typeface="Wingdings" panose="05000000000000000000" pitchFamily="2" charset="2"/>
              <a:buChar char="v"/>
            </a:pPr>
            <a:r>
              <a:rPr lang="en-US" sz="3000" b="1" dirty="0"/>
              <a:t>Focus on Operational Execution – “How”</a:t>
            </a:r>
          </a:p>
          <a:p>
            <a:pPr lvl="1">
              <a:buFont typeface="Wingdings" panose="05000000000000000000" pitchFamily="2" charset="2"/>
              <a:buChar char="v"/>
            </a:pPr>
            <a:r>
              <a:rPr lang="en-US" sz="3000" b="1" dirty="0"/>
              <a:t>Monitors completion</a:t>
            </a:r>
          </a:p>
          <a:p>
            <a:pPr lvl="1">
              <a:buFont typeface="Wingdings" panose="05000000000000000000" pitchFamily="2" charset="2"/>
              <a:buChar char="v"/>
            </a:pPr>
            <a:r>
              <a:rPr lang="en-US" sz="3000" b="1" dirty="0"/>
              <a:t>Examples at District: Chancellor’s Cabinet</a:t>
            </a:r>
          </a:p>
          <a:p>
            <a:pPr lvl="1">
              <a:buFont typeface="Wingdings" panose="05000000000000000000" pitchFamily="2" charset="2"/>
              <a:buChar char="v"/>
            </a:pPr>
            <a:r>
              <a:rPr lang="en-US" sz="3000" b="1" dirty="0"/>
              <a:t>Examples at Campus: Presidents Cabinet</a:t>
            </a:r>
          </a:p>
          <a:p>
            <a:pPr>
              <a:buFont typeface="Wingdings" panose="05000000000000000000" pitchFamily="2" charset="2"/>
              <a:buChar char="v"/>
            </a:pPr>
            <a:endParaRPr lang="en-US" b="1" dirty="0"/>
          </a:p>
        </p:txBody>
      </p:sp>
      <p:sp>
        <p:nvSpPr>
          <p:cNvPr id="5" name="Date Placeholder 4">
            <a:extLst>
              <a:ext uri="{FF2B5EF4-FFF2-40B4-BE49-F238E27FC236}">
                <a16:creationId xmlns:a16="http://schemas.microsoft.com/office/drawing/2014/main" id="{596C0749-7CA9-448F-B91F-115D7475759E}"/>
              </a:ext>
            </a:extLst>
          </p:cNvPr>
          <p:cNvSpPr>
            <a:spLocks noGrp="1"/>
          </p:cNvSpPr>
          <p:nvPr>
            <p:ph type="dt" sz="half" idx="10"/>
          </p:nvPr>
        </p:nvSpPr>
        <p:spPr>
          <a:xfrm>
            <a:off x="7205133" y="6041362"/>
            <a:ext cx="1282217" cy="365125"/>
          </a:xfrm>
        </p:spPr>
        <p:txBody>
          <a:bodyPr/>
          <a:lstStyle/>
          <a:p>
            <a:fld id="{F7FA42D9-2F14-40E6-A180-4D9DDC0712BD}" type="datetime4">
              <a:rPr lang="en-US" smtClean="0"/>
              <a:t>May 1, 2020</a:t>
            </a:fld>
            <a:endParaRPr lang="en-US" dirty="0"/>
          </a:p>
        </p:txBody>
      </p:sp>
      <p:sp>
        <p:nvSpPr>
          <p:cNvPr id="6" name="Slide Number Placeholder 5">
            <a:extLst>
              <a:ext uri="{FF2B5EF4-FFF2-40B4-BE49-F238E27FC236}">
                <a16:creationId xmlns:a16="http://schemas.microsoft.com/office/drawing/2014/main" id="{27EF2530-0C6C-4331-A28C-609CCD90833B}"/>
              </a:ext>
            </a:extLst>
          </p:cNvPr>
          <p:cNvSpPr>
            <a:spLocks noGrp="1"/>
          </p:cNvSpPr>
          <p:nvPr>
            <p:ph type="sldNum" sz="quarter" idx="12"/>
          </p:nvPr>
        </p:nvSpPr>
        <p:spPr/>
        <p:txBody>
          <a:bodyPr/>
          <a:lstStyle/>
          <a:p>
            <a:fld id="{D57F1E4F-1CFF-5643-939E-217C01CDF565}" type="slidenum">
              <a:rPr lang="en-US" smtClean="0"/>
              <a:pPr/>
              <a:t>6</a:t>
            </a:fld>
            <a:endParaRPr lang="en-US" dirty="0"/>
          </a:p>
        </p:txBody>
      </p:sp>
      <p:pic>
        <p:nvPicPr>
          <p:cNvPr id="7" name="Picture 6">
            <a:extLst>
              <a:ext uri="{FF2B5EF4-FFF2-40B4-BE49-F238E27FC236}">
                <a16:creationId xmlns:a16="http://schemas.microsoft.com/office/drawing/2014/main" id="{DEC40BC5-1A35-4158-A844-BDDD1535CEAD}"/>
              </a:ext>
            </a:extLst>
          </p:cNvPr>
          <p:cNvPicPr>
            <a:picLocks noChangeAspect="1"/>
          </p:cNvPicPr>
          <p:nvPr/>
        </p:nvPicPr>
        <p:blipFill>
          <a:blip r:embed="rId3"/>
          <a:stretch>
            <a:fillRect/>
          </a:stretch>
        </p:blipFill>
        <p:spPr>
          <a:xfrm>
            <a:off x="10718555" y="158690"/>
            <a:ext cx="1194818" cy="347473"/>
          </a:xfrm>
          <a:prstGeom prst="rect">
            <a:avLst/>
          </a:prstGeom>
        </p:spPr>
      </p:pic>
    </p:spTree>
    <p:extLst>
      <p:ext uri="{BB962C8B-B14F-4D97-AF65-F5344CB8AC3E}">
        <p14:creationId xmlns:p14="http://schemas.microsoft.com/office/powerpoint/2010/main" val="2566567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359FF-C814-4E66-9A31-4F2DB173A533}"/>
              </a:ext>
            </a:extLst>
          </p:cNvPr>
          <p:cNvSpPr>
            <a:spLocks noGrp="1"/>
          </p:cNvSpPr>
          <p:nvPr>
            <p:ph type="title"/>
          </p:nvPr>
        </p:nvSpPr>
        <p:spPr>
          <a:xfrm>
            <a:off x="7023087" y="2090057"/>
            <a:ext cx="3818489" cy="2677886"/>
          </a:xfrm>
        </p:spPr>
        <p:txBody>
          <a:bodyPr>
            <a:normAutofit/>
          </a:bodyPr>
          <a:lstStyle/>
          <a:p>
            <a:r>
              <a:rPr lang="en-US" sz="3600" b="1" dirty="0"/>
              <a:t>Types of Decision Making Groups</a:t>
            </a:r>
            <a:br>
              <a:rPr lang="en-US" sz="3600" b="1" dirty="0"/>
            </a:br>
            <a:endParaRPr lang="en-US" sz="3600" b="1" dirty="0">
              <a:solidFill>
                <a:schemeClr val="tx1"/>
              </a:solidFill>
            </a:endParaRPr>
          </a:p>
        </p:txBody>
      </p:sp>
      <p:sp>
        <p:nvSpPr>
          <p:cNvPr id="9" name="Content Placeholder 8">
            <a:extLst>
              <a:ext uri="{FF2B5EF4-FFF2-40B4-BE49-F238E27FC236}">
                <a16:creationId xmlns:a16="http://schemas.microsoft.com/office/drawing/2014/main" id="{A459E661-38B7-463A-A76D-7C1CDCE21074}"/>
              </a:ext>
            </a:extLst>
          </p:cNvPr>
          <p:cNvSpPr>
            <a:spLocks noGrp="1"/>
          </p:cNvSpPr>
          <p:nvPr>
            <p:ph idx="1"/>
          </p:nvPr>
        </p:nvSpPr>
        <p:spPr>
          <a:xfrm>
            <a:off x="629537" y="971762"/>
            <a:ext cx="5943601" cy="5308600"/>
          </a:xfrm>
        </p:spPr>
        <p:txBody>
          <a:bodyPr>
            <a:normAutofit/>
          </a:bodyPr>
          <a:lstStyle/>
          <a:p>
            <a:pPr>
              <a:buFont typeface="Wingdings" panose="05000000000000000000" pitchFamily="2" charset="2"/>
              <a:buChar char="v"/>
            </a:pPr>
            <a:r>
              <a:rPr lang="en-US" sz="3200" b="1" dirty="0"/>
              <a:t>Ad Hoc Work Groups</a:t>
            </a:r>
          </a:p>
          <a:p>
            <a:pPr lvl="1">
              <a:buFont typeface="Wingdings" panose="05000000000000000000" pitchFamily="2" charset="2"/>
              <a:buChar char="v"/>
            </a:pPr>
            <a:r>
              <a:rPr lang="en-US" sz="3000" b="1" dirty="0"/>
              <a:t>Authority from appointing authority</a:t>
            </a:r>
          </a:p>
          <a:p>
            <a:pPr lvl="1">
              <a:buFont typeface="Wingdings" panose="05000000000000000000" pitchFamily="2" charset="2"/>
              <a:buChar char="v"/>
            </a:pPr>
            <a:r>
              <a:rPr lang="en-US" sz="3000" b="1" dirty="0"/>
              <a:t>Limited in time and scope</a:t>
            </a:r>
          </a:p>
          <a:p>
            <a:pPr lvl="1">
              <a:buFont typeface="Wingdings" panose="05000000000000000000" pitchFamily="2" charset="2"/>
              <a:buChar char="v"/>
            </a:pPr>
            <a:r>
              <a:rPr lang="en-US" sz="3000" b="1" dirty="0"/>
              <a:t>Disbanded when work completed</a:t>
            </a:r>
          </a:p>
          <a:p>
            <a:pPr lvl="1">
              <a:buFont typeface="Wingdings" panose="05000000000000000000" pitchFamily="2" charset="2"/>
              <a:buChar char="v"/>
            </a:pPr>
            <a:r>
              <a:rPr lang="en-US" sz="3000" b="1" dirty="0"/>
              <a:t>Example: Hiring committee</a:t>
            </a:r>
          </a:p>
          <a:p>
            <a:pPr>
              <a:buFont typeface="Wingdings" panose="05000000000000000000" pitchFamily="2" charset="2"/>
              <a:buChar char="v"/>
            </a:pPr>
            <a:endParaRPr lang="en-US" b="1" dirty="0"/>
          </a:p>
        </p:txBody>
      </p:sp>
      <p:sp>
        <p:nvSpPr>
          <p:cNvPr id="5" name="Date Placeholder 4">
            <a:extLst>
              <a:ext uri="{FF2B5EF4-FFF2-40B4-BE49-F238E27FC236}">
                <a16:creationId xmlns:a16="http://schemas.microsoft.com/office/drawing/2014/main" id="{596C0749-7CA9-448F-B91F-115D7475759E}"/>
              </a:ext>
            </a:extLst>
          </p:cNvPr>
          <p:cNvSpPr>
            <a:spLocks noGrp="1"/>
          </p:cNvSpPr>
          <p:nvPr>
            <p:ph type="dt" sz="half" idx="10"/>
          </p:nvPr>
        </p:nvSpPr>
        <p:spPr>
          <a:xfrm>
            <a:off x="7205133" y="6041362"/>
            <a:ext cx="1282217" cy="365125"/>
          </a:xfrm>
        </p:spPr>
        <p:txBody>
          <a:bodyPr/>
          <a:lstStyle/>
          <a:p>
            <a:fld id="{F7FA42D9-2F14-40E6-A180-4D9DDC0712BD}" type="datetime4">
              <a:rPr lang="en-US" smtClean="0"/>
              <a:t>May 1, 2020</a:t>
            </a:fld>
            <a:endParaRPr lang="en-US" dirty="0"/>
          </a:p>
        </p:txBody>
      </p:sp>
      <p:sp>
        <p:nvSpPr>
          <p:cNvPr id="6" name="Slide Number Placeholder 5">
            <a:extLst>
              <a:ext uri="{FF2B5EF4-FFF2-40B4-BE49-F238E27FC236}">
                <a16:creationId xmlns:a16="http://schemas.microsoft.com/office/drawing/2014/main" id="{27EF2530-0C6C-4331-A28C-609CCD90833B}"/>
              </a:ext>
            </a:extLst>
          </p:cNvPr>
          <p:cNvSpPr>
            <a:spLocks noGrp="1"/>
          </p:cNvSpPr>
          <p:nvPr>
            <p:ph type="sldNum" sz="quarter" idx="12"/>
          </p:nvPr>
        </p:nvSpPr>
        <p:spPr/>
        <p:txBody>
          <a:bodyPr/>
          <a:lstStyle/>
          <a:p>
            <a:fld id="{D57F1E4F-1CFF-5643-939E-217C01CDF565}" type="slidenum">
              <a:rPr lang="en-US" smtClean="0"/>
              <a:pPr/>
              <a:t>7</a:t>
            </a:fld>
            <a:endParaRPr lang="en-US" dirty="0"/>
          </a:p>
        </p:txBody>
      </p:sp>
      <p:pic>
        <p:nvPicPr>
          <p:cNvPr id="7" name="Picture 6">
            <a:extLst>
              <a:ext uri="{FF2B5EF4-FFF2-40B4-BE49-F238E27FC236}">
                <a16:creationId xmlns:a16="http://schemas.microsoft.com/office/drawing/2014/main" id="{DEC40BC5-1A35-4158-A844-BDDD1535CEAD}"/>
              </a:ext>
            </a:extLst>
          </p:cNvPr>
          <p:cNvPicPr>
            <a:picLocks noChangeAspect="1"/>
          </p:cNvPicPr>
          <p:nvPr/>
        </p:nvPicPr>
        <p:blipFill>
          <a:blip r:embed="rId3"/>
          <a:stretch>
            <a:fillRect/>
          </a:stretch>
        </p:blipFill>
        <p:spPr>
          <a:xfrm>
            <a:off x="10718555" y="158690"/>
            <a:ext cx="1194818" cy="347473"/>
          </a:xfrm>
          <a:prstGeom prst="rect">
            <a:avLst/>
          </a:prstGeom>
        </p:spPr>
      </p:pic>
    </p:spTree>
    <p:extLst>
      <p:ext uri="{BB962C8B-B14F-4D97-AF65-F5344CB8AC3E}">
        <p14:creationId xmlns:p14="http://schemas.microsoft.com/office/powerpoint/2010/main" val="4012051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359FF-C814-4E66-9A31-4F2DB173A533}"/>
              </a:ext>
            </a:extLst>
          </p:cNvPr>
          <p:cNvSpPr>
            <a:spLocks noGrp="1"/>
          </p:cNvSpPr>
          <p:nvPr>
            <p:ph type="title"/>
          </p:nvPr>
        </p:nvSpPr>
        <p:spPr>
          <a:xfrm>
            <a:off x="6948419" y="1253520"/>
            <a:ext cx="3818489" cy="2677886"/>
          </a:xfrm>
        </p:spPr>
        <p:txBody>
          <a:bodyPr>
            <a:normAutofit/>
          </a:bodyPr>
          <a:lstStyle/>
          <a:p>
            <a:r>
              <a:rPr lang="en-US" sz="3600" b="1" dirty="0"/>
              <a:t>Separation of Planning/Policy and Operations</a:t>
            </a:r>
            <a:endParaRPr lang="en-US" sz="3200" b="1" dirty="0">
              <a:solidFill>
                <a:schemeClr val="tx1"/>
              </a:solidFill>
              <a:latin typeface="+mn-lt"/>
            </a:endParaRPr>
          </a:p>
        </p:txBody>
      </p:sp>
      <p:sp>
        <p:nvSpPr>
          <p:cNvPr id="9" name="Content Placeholder 8">
            <a:extLst>
              <a:ext uri="{FF2B5EF4-FFF2-40B4-BE49-F238E27FC236}">
                <a16:creationId xmlns:a16="http://schemas.microsoft.com/office/drawing/2014/main" id="{A459E661-38B7-463A-A76D-7C1CDCE21074}"/>
              </a:ext>
            </a:extLst>
          </p:cNvPr>
          <p:cNvSpPr>
            <a:spLocks noGrp="1"/>
          </p:cNvSpPr>
          <p:nvPr>
            <p:ph idx="1"/>
          </p:nvPr>
        </p:nvSpPr>
        <p:spPr>
          <a:xfrm>
            <a:off x="267913" y="604837"/>
            <a:ext cx="6482339" cy="3844856"/>
          </a:xfrm>
        </p:spPr>
        <p:txBody>
          <a:bodyPr>
            <a:noAutofit/>
          </a:bodyPr>
          <a:lstStyle/>
          <a:p>
            <a:pPr lvl="0"/>
            <a:r>
              <a:rPr lang="en-US" sz="2400" dirty="0"/>
              <a:t>Decision-making for both policy/planning and operations is too much work for one group to accomplish</a:t>
            </a:r>
          </a:p>
          <a:p>
            <a:pPr lvl="0"/>
            <a:r>
              <a:rPr lang="en-US" sz="2400" dirty="0"/>
              <a:t>Gartner recommends separation of these activities for best results</a:t>
            </a:r>
          </a:p>
          <a:p>
            <a:pPr lvl="0"/>
            <a:r>
              <a:rPr lang="en-US" sz="2400" dirty="0"/>
              <a:t>Policy/Planning decisions should be made by constituents; daily operational decisions should be made by practitioners and end users who are most affected by the decision and who have the most knowledge about the impacts of the decisions</a:t>
            </a:r>
          </a:p>
          <a:p>
            <a:r>
              <a:rPr lang="en-US" sz="2400" dirty="0"/>
              <a:t>Provides an avenue for those affected by operational decisions to have direct input</a:t>
            </a:r>
            <a:endParaRPr lang="en-US" sz="2400" b="1" dirty="0"/>
          </a:p>
        </p:txBody>
      </p:sp>
      <p:sp>
        <p:nvSpPr>
          <p:cNvPr id="5" name="Date Placeholder 4">
            <a:extLst>
              <a:ext uri="{FF2B5EF4-FFF2-40B4-BE49-F238E27FC236}">
                <a16:creationId xmlns:a16="http://schemas.microsoft.com/office/drawing/2014/main" id="{596C0749-7CA9-448F-B91F-115D7475759E}"/>
              </a:ext>
            </a:extLst>
          </p:cNvPr>
          <p:cNvSpPr>
            <a:spLocks noGrp="1"/>
          </p:cNvSpPr>
          <p:nvPr>
            <p:ph type="dt" sz="half" idx="10"/>
          </p:nvPr>
        </p:nvSpPr>
        <p:spPr>
          <a:xfrm>
            <a:off x="7205133" y="6041362"/>
            <a:ext cx="1385530" cy="365125"/>
          </a:xfrm>
        </p:spPr>
        <p:txBody>
          <a:bodyPr/>
          <a:lstStyle/>
          <a:p>
            <a:fld id="{F7FA42D9-2F14-40E6-A180-4D9DDC0712BD}" type="datetime4">
              <a:rPr lang="en-US" smtClean="0"/>
              <a:t>May 1, 2020</a:t>
            </a:fld>
            <a:endParaRPr lang="en-US" dirty="0"/>
          </a:p>
        </p:txBody>
      </p:sp>
      <p:sp>
        <p:nvSpPr>
          <p:cNvPr id="6" name="Slide Number Placeholder 5">
            <a:extLst>
              <a:ext uri="{FF2B5EF4-FFF2-40B4-BE49-F238E27FC236}">
                <a16:creationId xmlns:a16="http://schemas.microsoft.com/office/drawing/2014/main" id="{27EF2530-0C6C-4331-A28C-609CCD90833B}"/>
              </a:ext>
            </a:extLst>
          </p:cNvPr>
          <p:cNvSpPr>
            <a:spLocks noGrp="1"/>
          </p:cNvSpPr>
          <p:nvPr>
            <p:ph type="sldNum" sz="quarter" idx="12"/>
          </p:nvPr>
        </p:nvSpPr>
        <p:spPr/>
        <p:txBody>
          <a:bodyPr/>
          <a:lstStyle/>
          <a:p>
            <a:fld id="{D57F1E4F-1CFF-5643-939E-217C01CDF565}" type="slidenum">
              <a:rPr lang="en-US" smtClean="0"/>
              <a:pPr/>
              <a:t>8</a:t>
            </a:fld>
            <a:endParaRPr lang="en-US" dirty="0"/>
          </a:p>
        </p:txBody>
      </p:sp>
      <p:pic>
        <p:nvPicPr>
          <p:cNvPr id="7" name="Picture 6">
            <a:extLst>
              <a:ext uri="{FF2B5EF4-FFF2-40B4-BE49-F238E27FC236}">
                <a16:creationId xmlns:a16="http://schemas.microsoft.com/office/drawing/2014/main" id="{DEC40BC5-1A35-4158-A844-BDDD1535CEAD}"/>
              </a:ext>
            </a:extLst>
          </p:cNvPr>
          <p:cNvPicPr>
            <a:picLocks noChangeAspect="1"/>
          </p:cNvPicPr>
          <p:nvPr/>
        </p:nvPicPr>
        <p:blipFill>
          <a:blip r:embed="rId3"/>
          <a:stretch>
            <a:fillRect/>
          </a:stretch>
        </p:blipFill>
        <p:spPr>
          <a:xfrm>
            <a:off x="10718555" y="158690"/>
            <a:ext cx="1194818" cy="347473"/>
          </a:xfrm>
          <a:prstGeom prst="rect">
            <a:avLst/>
          </a:prstGeom>
        </p:spPr>
      </p:pic>
    </p:spTree>
    <p:extLst>
      <p:ext uri="{BB962C8B-B14F-4D97-AF65-F5344CB8AC3E}">
        <p14:creationId xmlns:p14="http://schemas.microsoft.com/office/powerpoint/2010/main" val="2656963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5A3B2-AF6A-4FEF-A285-71C51D8C3F30}"/>
              </a:ext>
            </a:extLst>
          </p:cNvPr>
          <p:cNvSpPr>
            <a:spLocks noGrp="1"/>
          </p:cNvSpPr>
          <p:nvPr>
            <p:ph type="title"/>
          </p:nvPr>
        </p:nvSpPr>
        <p:spPr>
          <a:xfrm>
            <a:off x="7251959" y="1788031"/>
            <a:ext cx="2677407" cy="2108361"/>
          </a:xfrm>
        </p:spPr>
        <p:txBody>
          <a:bodyPr>
            <a:normAutofit/>
          </a:bodyPr>
          <a:lstStyle/>
          <a:p>
            <a:r>
              <a:rPr lang="en-US" sz="2400" b="1" dirty="0"/>
              <a:t>Example: Structure to be Used for RSCCD Master Technology Plan</a:t>
            </a:r>
          </a:p>
        </p:txBody>
      </p:sp>
      <p:sp>
        <p:nvSpPr>
          <p:cNvPr id="5" name="Date Placeholder 4">
            <a:extLst>
              <a:ext uri="{FF2B5EF4-FFF2-40B4-BE49-F238E27FC236}">
                <a16:creationId xmlns:a16="http://schemas.microsoft.com/office/drawing/2014/main" id="{D525A132-D6E1-402E-AD17-A9A918565BAA}"/>
              </a:ext>
            </a:extLst>
          </p:cNvPr>
          <p:cNvSpPr>
            <a:spLocks noGrp="1"/>
          </p:cNvSpPr>
          <p:nvPr>
            <p:ph type="dt" sz="half" idx="10"/>
          </p:nvPr>
        </p:nvSpPr>
        <p:spPr>
          <a:xfrm>
            <a:off x="7205133" y="6041362"/>
            <a:ext cx="1257435" cy="365125"/>
          </a:xfrm>
        </p:spPr>
        <p:txBody>
          <a:bodyPr/>
          <a:lstStyle/>
          <a:p>
            <a:fld id="{3672D6B7-95FE-4309-8094-12242A11E6D7}" type="datetime4">
              <a:rPr lang="en-US" smtClean="0"/>
              <a:t>May 1, 2020</a:t>
            </a:fld>
            <a:endParaRPr lang="en-US" dirty="0"/>
          </a:p>
        </p:txBody>
      </p:sp>
      <p:sp>
        <p:nvSpPr>
          <p:cNvPr id="6" name="Slide Number Placeholder 5">
            <a:extLst>
              <a:ext uri="{FF2B5EF4-FFF2-40B4-BE49-F238E27FC236}">
                <a16:creationId xmlns:a16="http://schemas.microsoft.com/office/drawing/2014/main" id="{2359E468-8E6D-4958-919E-70876C2C7EAA}"/>
              </a:ext>
            </a:extLst>
          </p:cNvPr>
          <p:cNvSpPr>
            <a:spLocks noGrp="1"/>
          </p:cNvSpPr>
          <p:nvPr>
            <p:ph type="sldNum" sz="quarter" idx="12"/>
          </p:nvPr>
        </p:nvSpPr>
        <p:spPr/>
        <p:txBody>
          <a:bodyPr/>
          <a:lstStyle/>
          <a:p>
            <a:fld id="{D57F1E4F-1CFF-5643-939E-217C01CDF565}" type="slidenum">
              <a:rPr lang="en-US" smtClean="0"/>
              <a:pPr/>
              <a:t>9</a:t>
            </a:fld>
            <a:endParaRPr lang="en-US" dirty="0"/>
          </a:p>
        </p:txBody>
      </p:sp>
      <p:pic>
        <p:nvPicPr>
          <p:cNvPr id="7" name="Content Placeholder 6">
            <a:extLst>
              <a:ext uri="{FF2B5EF4-FFF2-40B4-BE49-F238E27FC236}">
                <a16:creationId xmlns:a16="http://schemas.microsoft.com/office/drawing/2014/main" id="{E544FC19-5360-42D7-9358-9BA1306E499E}"/>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67379" y="863263"/>
            <a:ext cx="5676060" cy="4821159"/>
          </a:xfrm>
          <a:prstGeom prst="rect">
            <a:avLst/>
          </a:prstGeom>
          <a:noFill/>
          <a:ln>
            <a:noFill/>
          </a:ln>
        </p:spPr>
      </p:pic>
    </p:spTree>
    <p:extLst>
      <p:ext uri="{BB962C8B-B14F-4D97-AF65-F5344CB8AC3E}">
        <p14:creationId xmlns:p14="http://schemas.microsoft.com/office/powerpoint/2010/main" val="310613858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C09CEF0339DC468222C91346CDD539" ma:contentTypeVersion="1" ma:contentTypeDescription="Create a new document." ma:contentTypeScope="" ma:versionID="193e7e668244530c148eea80ca0504d1">
  <xsd:schema xmlns:xsd="http://www.w3.org/2001/XMLSchema" xmlns:xs="http://www.w3.org/2001/XMLSchema" xmlns:p="http://schemas.microsoft.com/office/2006/metadata/properties" xmlns:ns1="http://schemas.microsoft.com/sharepoint/v3" xmlns:ns2="20894882-773f-4ca4-8f88-a7623eb85067" targetNamespace="http://schemas.microsoft.com/office/2006/metadata/properties" ma:root="true" ma:fieldsID="2d050e1453bc1ddb678aac9c48f7ee14" ns1:_="" ns2:_="">
    <xsd:import namespace="http://schemas.microsoft.com/sharepoint/v3"/>
    <xsd:import namespace="20894882-773f-4ca4-8f88-a7623eb85067"/>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0894882-773f-4ca4-8f88-a7623eb85067"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20894882-773f-4ca4-8f88-a7623eb85067">65525KZWNX2R-21-910</_dlc_DocId>
    <_dlc_DocIdUrl xmlns="20894882-773f-4ca4-8f88-a7623eb85067">
      <Url>https://www.rsccd.edu/Departments/Educational-Services/Technology-Advisor-Group/_layouts/15/DocIdRedir.aspx?ID=65525KZWNX2R-21-910</Url>
      <Description>65525KZWNX2R-21-910</Description>
    </_dlc_DocIdUrl>
    <_dlc_DocIdPersistId xmlns="20894882-773f-4ca4-8f88-a7623eb85067">false</_dlc_DocIdPersistId>
    <SharedWithUsers xmlns="20894882-773f-4ca4-8f88-a7623eb85067">
      <UserInfo>
        <DisplayName/>
        <AccountId xsi:nil="true"/>
        <AccountType/>
      </UserInfo>
    </SharedWithUsers>
  </documentManagement>
</p:properties>
</file>

<file path=customXml/itemProps1.xml><?xml version="1.0" encoding="utf-8"?>
<ds:datastoreItem xmlns:ds="http://schemas.openxmlformats.org/officeDocument/2006/customXml" ds:itemID="{A29FDC29-7652-4ED0-A2E5-2A5720C3609A}"/>
</file>

<file path=customXml/itemProps2.xml><?xml version="1.0" encoding="utf-8"?>
<ds:datastoreItem xmlns:ds="http://schemas.openxmlformats.org/officeDocument/2006/customXml" ds:itemID="{42705407-1F33-465B-8F41-DB761D9CB8C4}"/>
</file>

<file path=customXml/itemProps3.xml><?xml version="1.0" encoding="utf-8"?>
<ds:datastoreItem xmlns:ds="http://schemas.openxmlformats.org/officeDocument/2006/customXml" ds:itemID="{F9672F0F-6DAC-4A82-A733-74596663A2CC}"/>
</file>

<file path=customXml/itemProps4.xml><?xml version="1.0" encoding="utf-8"?>
<ds:datastoreItem xmlns:ds="http://schemas.openxmlformats.org/officeDocument/2006/customXml" ds:itemID="{F04F1389-A75F-488A-A43B-0E920BFC037A}"/>
</file>

<file path=docProps/app.xml><?xml version="1.0" encoding="utf-8"?>
<Properties xmlns="http://schemas.openxmlformats.org/officeDocument/2006/extended-properties" xmlns:vt="http://schemas.openxmlformats.org/officeDocument/2006/docPropsVTypes">
  <TotalTime>1521</TotalTime>
  <Words>1114</Words>
  <Application>Microsoft Office PowerPoint</Application>
  <PresentationFormat>Widescreen</PresentationFormat>
  <Paragraphs>155</Paragraphs>
  <Slides>17</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Trebuchet MS</vt:lpstr>
      <vt:lpstr>Wingdings</vt:lpstr>
      <vt:lpstr>Wingdings 3</vt:lpstr>
      <vt:lpstr>Facet</vt:lpstr>
      <vt:lpstr>Technology Decision-Making</vt:lpstr>
      <vt:lpstr>Agenda </vt:lpstr>
      <vt:lpstr>Gartner Group Definition of IT Governance</vt:lpstr>
      <vt:lpstr>Types of Decision Making Groups </vt:lpstr>
      <vt:lpstr>PowerPoint Presentation</vt:lpstr>
      <vt:lpstr>Types of Decision Making Groups </vt:lpstr>
      <vt:lpstr>Types of Decision Making Groups </vt:lpstr>
      <vt:lpstr>Separation of Planning/Policy and Operations</vt:lpstr>
      <vt:lpstr>Example: Structure to be Used for RSCCD Master Technology Plan</vt:lpstr>
      <vt:lpstr>Example: Areas of Responsibility for RSCCD Master Technology Plan</vt:lpstr>
      <vt:lpstr>Current Structure </vt:lpstr>
      <vt:lpstr>Issues to Address – Formal Flow of Information</vt:lpstr>
      <vt:lpstr>PowerPoint Presentation</vt:lpstr>
      <vt:lpstr>PowerPoint Presentation</vt:lpstr>
      <vt:lpstr>Role of this Governance Committee</vt:lpstr>
      <vt:lpstr>PowerPoint Presentation</vt:lpstr>
      <vt:lpstr>Discussion &amp;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Governance</dc:title>
  <dc:creator>Deborah Ludford</dc:creator>
  <cp:lastModifiedBy>Deborah Ludford</cp:lastModifiedBy>
  <cp:revision>12</cp:revision>
  <dcterms:created xsi:type="dcterms:W3CDTF">2020-01-15T21:29:34Z</dcterms:created>
  <dcterms:modified xsi:type="dcterms:W3CDTF">2020-05-01T14:57:54Z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0x01010099C09CEF0339DC468222C91346CDD539</vt:lpwstr>
  </property>
  <property fmtid="{D5CDD505-2E9C-101B-9397-08002B2CF9AE}" pid="3" name="_dlc_DocIdItemGuid">
    <vt:lpwstr>549cce84-97f4-4c5d-bf55-3a397958edbb</vt:lpwstr>
  </property>
  <property fmtid="{D5CDD505-2E9C-101B-9397-08002B2CF9AE}" pid="4" name="Order">
    <vt:r8>91000</vt:r8>
  </property>
  <property fmtid="{D5CDD505-2E9C-101B-9397-08002B2CF9AE}" pid="5" name="TemplateUrl">
    <vt:lpwstr/>
  </property>
  <property fmtid="{D5CDD505-2E9C-101B-9397-08002B2CF9AE}" pid="7" name="xd_Signature">
    <vt:bool>false</vt:bool>
  </property>
  <property fmtid="{D5CDD505-2E9C-101B-9397-08002B2CF9AE}" pid="8" name="xd_ProgID">
    <vt:lpwstr/>
  </property>
  <property fmtid="{D5CDD505-2E9C-101B-9397-08002B2CF9AE}" pid="9" name="_SourceUrl">
    <vt:lpwstr/>
  </property>
  <property fmtid="{D5CDD505-2E9C-101B-9397-08002B2CF9AE}" pid="10" name="_SharedFileIndex">
    <vt:lpwstr/>
  </property>
</Properties>
</file>