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style2.xml" ContentType="application/vnd.ms-office.chartstyle+xml"/>
  <Override PartName="/ppt/charts/chart2.xml" ContentType="application/vnd.openxmlformats-officedocument.drawingml.chart+xml"/>
  <Override PartName="/ppt/charts/colors2.xml" ContentType="application/vnd.ms-office.chartcolorstyl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9"/>
  </p:notesMasterIdLst>
  <p:sldIdLst>
    <p:sldId id="256" r:id="rId5"/>
    <p:sldId id="258" r:id="rId6"/>
    <p:sldId id="265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834D0C-F6DE-4FD1-A348-803B31C67CB2}" v="59" dt="2023-05-12T03:03:10.6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871" autoAdjust="0"/>
  </p:normalViewPr>
  <p:slideViewPr>
    <p:cSldViewPr snapToGrid="0">
      <p:cViewPr varScale="1">
        <p:scale>
          <a:sx n="61" d="100"/>
          <a:sy n="61" d="100"/>
        </p:scale>
        <p:origin x="10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customXml" Target="../customXml/item4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sccd.org\diststf\Department%20Directories\Information%20Services\TOW\2023%20Documents\Project%20Listing\TOW%20April%202023%20Projects%20Status%20Repo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Project Trends</a:t>
            </a:r>
          </a:p>
        </c:rich>
      </c:tx>
      <c:layout>
        <c:manualLayout>
          <c:xMode val="edge"/>
          <c:yMode val="edge"/>
          <c:x val="0.37824385597094023"/>
          <c:y val="1.37562060889084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'Active Projects Labels'!$B$20</c:f>
              <c:strCache>
                <c:ptCount val="1"/>
                <c:pt idx="0">
                  <c:v>Active non-Frozen Projects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'Active Projects Labels'!$C$19:$G$19</c:f>
              <c:strCache>
                <c:ptCount val="5"/>
                <c:pt idx="0">
                  <c:v>Oct '22</c:v>
                </c:pt>
                <c:pt idx="1">
                  <c:v>Nov '22</c:v>
                </c:pt>
                <c:pt idx="2">
                  <c:v>Dec '22</c:v>
                </c:pt>
                <c:pt idx="3">
                  <c:v>Jan '23</c:v>
                </c:pt>
                <c:pt idx="4">
                  <c:v>Feb '23</c:v>
                </c:pt>
              </c:strCache>
            </c:strRef>
          </c:cat>
          <c:val>
            <c:numRef>
              <c:f>'Active Projects Labels'!$C$20:$H$20</c:f>
              <c:numCache>
                <c:formatCode>General</c:formatCode>
                <c:ptCount val="6"/>
                <c:pt idx="0">
                  <c:v>281</c:v>
                </c:pt>
                <c:pt idx="1">
                  <c:v>284</c:v>
                </c:pt>
                <c:pt idx="2">
                  <c:v>279</c:v>
                </c:pt>
                <c:pt idx="3">
                  <c:v>284</c:v>
                </c:pt>
                <c:pt idx="4">
                  <c:v>297</c:v>
                </c:pt>
                <c:pt idx="5">
                  <c:v>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11-43DE-8D6A-C7D4CBC99117}"/>
            </c:ext>
          </c:extLst>
        </c:ser>
        <c:ser>
          <c:idx val="1"/>
          <c:order val="1"/>
          <c:tx>
            <c:strRef>
              <c:f>'Active Projects Labels'!$B$21</c:f>
              <c:strCache>
                <c:ptCount val="1"/>
                <c:pt idx="0">
                  <c:v>Completed Projects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'Active Projects Labels'!$C$19:$G$19</c:f>
              <c:strCache>
                <c:ptCount val="5"/>
                <c:pt idx="0">
                  <c:v>Oct '22</c:v>
                </c:pt>
                <c:pt idx="1">
                  <c:v>Nov '22</c:v>
                </c:pt>
                <c:pt idx="2">
                  <c:v>Dec '22</c:v>
                </c:pt>
                <c:pt idx="3">
                  <c:v>Jan '23</c:v>
                </c:pt>
                <c:pt idx="4">
                  <c:v>Feb '23</c:v>
                </c:pt>
              </c:strCache>
            </c:strRef>
          </c:cat>
          <c:val>
            <c:numRef>
              <c:f>'Active Projects Labels'!$C$21:$H$21</c:f>
              <c:numCache>
                <c:formatCode>General</c:formatCode>
                <c:ptCount val="6"/>
                <c:pt idx="0">
                  <c:v>26</c:v>
                </c:pt>
                <c:pt idx="1">
                  <c:v>16</c:v>
                </c:pt>
                <c:pt idx="2">
                  <c:v>17</c:v>
                </c:pt>
                <c:pt idx="3">
                  <c:v>22</c:v>
                </c:pt>
                <c:pt idx="4">
                  <c:v>10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11-43DE-8D6A-C7D4CBC99117}"/>
            </c:ext>
          </c:extLst>
        </c:ser>
        <c:ser>
          <c:idx val="2"/>
          <c:order val="2"/>
          <c:tx>
            <c:strRef>
              <c:f>'Active Projects Labels'!$B$23</c:f>
              <c:strCache>
                <c:ptCount val="1"/>
                <c:pt idx="0">
                  <c:v>New Projects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'Active Projects Labels'!$C$19:$G$19</c:f>
              <c:strCache>
                <c:ptCount val="5"/>
                <c:pt idx="0">
                  <c:v>Oct '22</c:v>
                </c:pt>
                <c:pt idx="1">
                  <c:v>Nov '22</c:v>
                </c:pt>
                <c:pt idx="2">
                  <c:v>Dec '22</c:v>
                </c:pt>
                <c:pt idx="3">
                  <c:v>Jan '23</c:v>
                </c:pt>
                <c:pt idx="4">
                  <c:v>Feb '23</c:v>
                </c:pt>
              </c:strCache>
            </c:strRef>
          </c:cat>
          <c:val>
            <c:numRef>
              <c:f>'Active Projects Labels'!$C$23:$H$23</c:f>
              <c:numCache>
                <c:formatCode>General</c:formatCode>
                <c:ptCount val="6"/>
                <c:pt idx="0">
                  <c:v>29</c:v>
                </c:pt>
                <c:pt idx="1">
                  <c:v>36</c:v>
                </c:pt>
                <c:pt idx="2">
                  <c:v>30</c:v>
                </c:pt>
                <c:pt idx="3">
                  <c:v>29</c:v>
                </c:pt>
                <c:pt idx="4">
                  <c:v>34</c:v>
                </c:pt>
                <c:pt idx="5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11-43DE-8D6A-C7D4CBC9911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91645471"/>
        <c:axId val="991647967"/>
      </c:barChart>
      <c:catAx>
        <c:axId val="99164547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1647967"/>
        <c:crosses val="autoZero"/>
        <c:auto val="1"/>
        <c:lblAlgn val="ctr"/>
        <c:lblOffset val="100"/>
        <c:noMultiLvlLbl val="0"/>
      </c:catAx>
      <c:valAx>
        <c:axId val="9916479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16454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</a:t>
            </a:r>
            <a:r>
              <a:rPr lang="en-US" baseline="0" dirty="0"/>
              <a:t> Completed by Age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xVal>
            <c:numRef>
              <c:f>Sheet1!$A$2:$A$4</c:f>
              <c:numCache>
                <c:formatCode>General</c:formatCode>
                <c:ptCount val="3"/>
                <c:pt idx="0">
                  <c:v>90</c:v>
                </c:pt>
                <c:pt idx="1">
                  <c:v>120</c:v>
                </c:pt>
                <c:pt idx="2">
                  <c:v>150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75</c:v>
                </c:pt>
                <c:pt idx="1">
                  <c:v>82</c:v>
                </c:pt>
                <c:pt idx="2">
                  <c:v>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FED-4684-B090-03220CD72C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1540383"/>
        <c:axId val="681540863"/>
      </c:scatterChart>
      <c:valAx>
        <c:axId val="681540383"/>
        <c:scaling>
          <c:orientation val="minMax"/>
          <c:min val="8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1540863"/>
        <c:crosses val="autoZero"/>
        <c:crossBetween val="midCat"/>
        <c:majorUnit val="10"/>
      </c:valAx>
      <c:valAx>
        <c:axId val="681540863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1540383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348D31-CC5F-46AC-BD82-AC05EBC0DD32}" type="doc">
      <dgm:prSet loTypeId="urn:microsoft.com/office/officeart/2005/8/layout/chevronAccent+Icon" loCatId="process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58EAE89-A1C8-4248-B651-2FE7303D9B58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r>
            <a:rPr lang="en-US" sz="1000"/>
            <a:t>ITS will change the status of the project as "Backlog," unassign it, and inform project requestor about options to reprioritize or cancel if needed.</a:t>
          </a:r>
        </a:p>
      </dgm:t>
    </dgm:pt>
    <dgm:pt modelId="{6673FDEF-6A7B-418A-97F0-A5C067DF43E4}" type="parTrans" cxnId="{8A150E48-37E7-4249-8C0B-28EB7F91D5BE}">
      <dgm:prSet/>
      <dgm:spPr/>
      <dgm:t>
        <a:bodyPr/>
        <a:lstStyle/>
        <a:p>
          <a:endParaRPr lang="en-US"/>
        </a:p>
      </dgm:t>
    </dgm:pt>
    <dgm:pt modelId="{B61D4766-3120-4CDC-ABE9-7C002955FECF}" type="sibTrans" cxnId="{8A150E48-37E7-4249-8C0B-28EB7F91D5BE}">
      <dgm:prSet/>
      <dgm:spPr/>
      <dgm:t>
        <a:bodyPr/>
        <a:lstStyle/>
        <a:p>
          <a:endParaRPr lang="en-US"/>
        </a:p>
      </dgm:t>
    </dgm:pt>
    <dgm:pt modelId="{B65F9A00-973F-4C87-B95C-AD525B4D0159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en-US" sz="1100"/>
            <a:t>If a project scores as P4, or it is likely that no work will occur in a particular project whitin a period of 180 days</a:t>
          </a:r>
        </a:p>
      </dgm:t>
    </dgm:pt>
    <dgm:pt modelId="{B29BED90-FCAD-4DBC-9F5D-3963F297582A}" type="parTrans" cxnId="{00D61572-73F2-4312-8D53-F55249B27458}">
      <dgm:prSet/>
      <dgm:spPr/>
      <dgm:t>
        <a:bodyPr/>
        <a:lstStyle/>
        <a:p>
          <a:endParaRPr lang="en-US"/>
        </a:p>
      </dgm:t>
    </dgm:pt>
    <dgm:pt modelId="{5C715A25-231B-4E35-82DB-C142E25DC7CE}" type="sibTrans" cxnId="{00D61572-73F2-4312-8D53-F55249B27458}">
      <dgm:prSet/>
      <dgm:spPr/>
      <dgm:t>
        <a:bodyPr/>
        <a:lstStyle/>
        <a:p>
          <a:endParaRPr lang="en-US"/>
        </a:p>
      </dgm:t>
    </dgm:pt>
    <dgm:pt modelId="{579B6ADA-32BA-40C6-9C6F-0CDDF7D0A9C8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r>
            <a:rPr lang="en-US" sz="900"/>
            <a:t>If project is prioritized higher, ITS will assign it for completion. If project is older than 180 days, ITS will set it to the "Planning and Analysis" phase prior to reassigning </a:t>
          </a:r>
          <a:r>
            <a:rPr lang="en-US" sz="1000"/>
            <a:t>it.</a:t>
          </a:r>
        </a:p>
      </dgm:t>
    </dgm:pt>
    <dgm:pt modelId="{6EB55CFB-37D2-4156-9456-BBACFEAAC2A0}" type="parTrans" cxnId="{7345362E-0E41-4242-9EEA-186092936D42}">
      <dgm:prSet/>
      <dgm:spPr/>
      <dgm:t>
        <a:bodyPr/>
        <a:lstStyle/>
        <a:p>
          <a:endParaRPr lang="en-US"/>
        </a:p>
      </dgm:t>
    </dgm:pt>
    <dgm:pt modelId="{AC98318A-C9AE-40B4-B998-E5A9DFD92E9C}" type="sibTrans" cxnId="{7345362E-0E41-4242-9EEA-186092936D42}">
      <dgm:prSet/>
      <dgm:spPr/>
      <dgm:t>
        <a:bodyPr/>
        <a:lstStyle/>
        <a:p>
          <a:endParaRPr lang="en-US"/>
        </a:p>
      </dgm:t>
    </dgm:pt>
    <dgm:pt modelId="{6CB2F568-E490-450D-80E6-6A55FCAE9974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noFill/>
      </dgm:spPr>
      <dgm:t>
        <a:bodyPr/>
        <a:lstStyle/>
        <a:p>
          <a:endParaRPr lang="en-US" sz="1100"/>
        </a:p>
      </dgm:t>
    </dgm:pt>
    <dgm:pt modelId="{B596D433-3268-4BC5-A583-349188F4EA51}" type="sibTrans" cxnId="{48C283D9-BEB4-4F81-BA9C-DF65534E7CE3}">
      <dgm:prSet/>
      <dgm:spPr/>
      <dgm:t>
        <a:bodyPr/>
        <a:lstStyle/>
        <a:p>
          <a:endParaRPr lang="en-US"/>
        </a:p>
      </dgm:t>
    </dgm:pt>
    <dgm:pt modelId="{C90FB800-159F-4E5D-8748-B51DA10015CD}" type="parTrans" cxnId="{48C283D9-BEB4-4F81-BA9C-DF65534E7CE3}">
      <dgm:prSet/>
      <dgm:spPr/>
      <dgm:t>
        <a:bodyPr/>
        <a:lstStyle/>
        <a:p>
          <a:endParaRPr lang="en-US"/>
        </a:p>
      </dgm:t>
    </dgm:pt>
    <dgm:pt modelId="{D99732E6-8607-4C4F-BC2C-E55FE16C9032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r>
            <a:rPr lang="en-US" sz="900" dirty="0"/>
            <a:t>If project is not prioritized higher, it will remain in the Backlog until time allows for work to resume or until the project is prioritized higher</a:t>
          </a:r>
          <a:r>
            <a:rPr lang="en-US" sz="700" dirty="0"/>
            <a:t>.</a:t>
          </a:r>
        </a:p>
      </dgm:t>
    </dgm:pt>
    <dgm:pt modelId="{744CC3B6-829A-4F04-BD47-8923DABF1F0C}" type="parTrans" cxnId="{90832AD3-6190-41AC-9B75-6CD6B80EA10B}">
      <dgm:prSet/>
      <dgm:spPr/>
      <dgm:t>
        <a:bodyPr/>
        <a:lstStyle/>
        <a:p>
          <a:endParaRPr lang="en-US"/>
        </a:p>
      </dgm:t>
    </dgm:pt>
    <dgm:pt modelId="{44158331-CDFB-4BFE-AA08-8F18F43CBADA}" type="sibTrans" cxnId="{90832AD3-6190-41AC-9B75-6CD6B80EA10B}">
      <dgm:prSet/>
      <dgm:spPr/>
      <dgm:t>
        <a:bodyPr/>
        <a:lstStyle/>
        <a:p>
          <a:endParaRPr lang="en-US"/>
        </a:p>
      </dgm:t>
    </dgm:pt>
    <dgm:pt modelId="{325DBC31-C2EF-4719-91E7-6D927CFE3B1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r>
            <a:rPr lang="en-US" sz="900"/>
            <a:t>If project is cancelled, ITS will go through the Project Cancellation Process</a:t>
          </a:r>
        </a:p>
      </dgm:t>
    </dgm:pt>
    <dgm:pt modelId="{01BF834F-D90E-499C-B08A-1BD1E5E1DCFB}" type="parTrans" cxnId="{B0885EC3-F57D-444B-9F71-159D5A97E8C8}">
      <dgm:prSet/>
      <dgm:spPr/>
      <dgm:t>
        <a:bodyPr/>
        <a:lstStyle/>
        <a:p>
          <a:endParaRPr lang="en-US"/>
        </a:p>
      </dgm:t>
    </dgm:pt>
    <dgm:pt modelId="{CD0B01DE-58A9-4CEC-B162-CF49E7DEDA77}" type="sibTrans" cxnId="{B0885EC3-F57D-444B-9F71-159D5A97E8C8}">
      <dgm:prSet/>
      <dgm:spPr/>
      <dgm:t>
        <a:bodyPr/>
        <a:lstStyle/>
        <a:p>
          <a:endParaRPr lang="en-US"/>
        </a:p>
      </dgm:t>
    </dgm:pt>
    <dgm:pt modelId="{846DA5D2-B927-404E-9EB7-16A2FF5360AF}" type="pres">
      <dgm:prSet presAssocID="{DB348D31-CC5F-46AC-BD82-AC05EBC0DD32}" presName="Name0" presStyleCnt="0">
        <dgm:presLayoutVars>
          <dgm:dir/>
          <dgm:resizeHandles val="exact"/>
        </dgm:presLayoutVars>
      </dgm:prSet>
      <dgm:spPr/>
    </dgm:pt>
    <dgm:pt modelId="{BAE08EA1-DC26-45D8-81D9-F980D5B240C5}" type="pres">
      <dgm:prSet presAssocID="{B65F9A00-973F-4C87-B95C-AD525B4D0159}" presName="composite" presStyleCnt="0"/>
      <dgm:spPr/>
    </dgm:pt>
    <dgm:pt modelId="{F3357B2F-A61A-48AB-88F4-30284EE0FC52}" type="pres">
      <dgm:prSet presAssocID="{B65F9A00-973F-4C87-B95C-AD525B4D0159}" presName="bgChev" presStyleLbl="node1" presStyleIdx="0" presStyleCnt="6"/>
      <dgm:spPr>
        <a:noFill/>
      </dgm:spPr>
    </dgm:pt>
    <dgm:pt modelId="{CC794866-F27C-40B1-8145-A940EA107EE0}" type="pres">
      <dgm:prSet presAssocID="{B65F9A00-973F-4C87-B95C-AD525B4D0159}" presName="txNode" presStyleLbl="fgAcc1" presStyleIdx="0" presStyleCnt="6" custScaleY="394035" custLinFactY="-78740" custLinFactNeighborX="-10914" custLinFactNeighborY="-100000">
        <dgm:presLayoutVars>
          <dgm:bulletEnabled val="1"/>
        </dgm:presLayoutVars>
      </dgm:prSet>
      <dgm:spPr/>
    </dgm:pt>
    <dgm:pt modelId="{2D617638-FA33-4710-AE96-64C531E28630}" type="pres">
      <dgm:prSet presAssocID="{5C715A25-231B-4E35-82DB-C142E25DC7CE}" presName="compositeSpace" presStyleCnt="0"/>
      <dgm:spPr/>
    </dgm:pt>
    <dgm:pt modelId="{46B631D7-CDE0-4A5D-8DAF-CC07D602F7D2}" type="pres">
      <dgm:prSet presAssocID="{6CB2F568-E490-450D-80E6-6A55FCAE9974}" presName="composite" presStyleCnt="0"/>
      <dgm:spPr/>
    </dgm:pt>
    <dgm:pt modelId="{F69835C5-703B-4A52-9B62-93784430FD26}" type="pres">
      <dgm:prSet presAssocID="{6CB2F568-E490-450D-80E6-6A55FCAE9974}" presName="bgChev" presStyleLbl="node1" presStyleIdx="1" presStyleCnt="6" custLinFactY="-60500" custLinFactNeighborX="-13958" custLinFactNeighborY="-100000"/>
      <dgm:spPr>
        <a:solidFill>
          <a:schemeClr val="accent2">
            <a:lumMod val="75000"/>
          </a:schemeClr>
        </a:solidFill>
      </dgm:spPr>
    </dgm:pt>
    <dgm:pt modelId="{1122C704-6E12-42BF-9475-FE0816C4E150}" type="pres">
      <dgm:prSet presAssocID="{6CB2F568-E490-450D-80E6-6A55FCAE9974}" presName="txNode" presStyleLbl="fgAcc1" presStyleIdx="1" presStyleCnt="6" custFlipHor="1" custScaleX="4191" custScaleY="9168" custLinFactX="400000" custLinFactY="64128" custLinFactNeighborX="466338" custLinFactNeighborY="100000">
        <dgm:presLayoutVars>
          <dgm:bulletEnabled val="1"/>
        </dgm:presLayoutVars>
      </dgm:prSet>
      <dgm:spPr/>
    </dgm:pt>
    <dgm:pt modelId="{731E4F8F-4A4E-49A1-B0C3-834EC4C6F1A4}" type="pres">
      <dgm:prSet presAssocID="{B596D433-3268-4BC5-A583-349188F4EA51}" presName="compositeSpace" presStyleCnt="0"/>
      <dgm:spPr/>
    </dgm:pt>
    <dgm:pt modelId="{B59F6895-A7E5-4B7B-B28C-6E6C80401CFF}" type="pres">
      <dgm:prSet presAssocID="{A58EAE89-A1C8-4248-B651-2FE7303D9B58}" presName="composite" presStyleCnt="0"/>
      <dgm:spPr/>
    </dgm:pt>
    <dgm:pt modelId="{70DC5710-6225-4FA4-A56E-B3F0424D8C12}" type="pres">
      <dgm:prSet presAssocID="{A58EAE89-A1C8-4248-B651-2FE7303D9B58}" presName="bgChev" presStyleLbl="node1" presStyleIdx="2" presStyleCnt="6" custAng="19480738" custLinFactY="-101623" custLinFactNeighborX="28267" custLinFactNeighborY="-200000"/>
      <dgm:spPr>
        <a:solidFill>
          <a:srgbClr val="C00000"/>
        </a:solidFill>
      </dgm:spPr>
    </dgm:pt>
    <dgm:pt modelId="{9757713B-D827-4533-A2A7-E7A2FC442715}" type="pres">
      <dgm:prSet presAssocID="{A58EAE89-A1C8-4248-B651-2FE7303D9B58}" presName="txNode" presStyleLbl="fgAcc1" presStyleIdx="2" presStyleCnt="6" custScaleY="411916" custLinFactY="-69495" custLinFactNeighborX="-94244" custLinFactNeighborY="-100000">
        <dgm:presLayoutVars>
          <dgm:bulletEnabled val="1"/>
        </dgm:presLayoutVars>
      </dgm:prSet>
      <dgm:spPr/>
    </dgm:pt>
    <dgm:pt modelId="{F9E468C6-9C43-4E39-BC40-A0402A4C5727}" type="pres">
      <dgm:prSet presAssocID="{B61D4766-3120-4CDC-ABE9-7C002955FECF}" presName="compositeSpace" presStyleCnt="0"/>
      <dgm:spPr/>
    </dgm:pt>
    <dgm:pt modelId="{2785B710-E092-40A4-A07A-3C2D3D4D834C}" type="pres">
      <dgm:prSet presAssocID="{579B6ADA-32BA-40C6-9C6F-0CDDF7D0A9C8}" presName="composite" presStyleCnt="0"/>
      <dgm:spPr/>
    </dgm:pt>
    <dgm:pt modelId="{C21A7850-EDD2-4BFF-A26D-A84B471574D7}" type="pres">
      <dgm:prSet presAssocID="{579B6ADA-32BA-40C6-9C6F-0CDDF7D0A9C8}" presName="bgChev" presStyleLbl="node1" presStyleIdx="3" presStyleCnt="6" custAng="1813768" custLinFactNeighborX="-79212" custLinFactNeighborY="7602"/>
      <dgm:spPr/>
    </dgm:pt>
    <dgm:pt modelId="{CE7DB31C-1EE0-4B77-891E-D03D14908C93}" type="pres">
      <dgm:prSet presAssocID="{579B6ADA-32BA-40C6-9C6F-0CDDF7D0A9C8}" presName="txNode" presStyleLbl="fgAcc1" presStyleIdx="3" presStyleCnt="6" custScaleY="309809" custLinFactNeighborX="-9645" custLinFactNeighborY="81425">
        <dgm:presLayoutVars>
          <dgm:bulletEnabled val="1"/>
        </dgm:presLayoutVars>
      </dgm:prSet>
      <dgm:spPr/>
    </dgm:pt>
    <dgm:pt modelId="{55718408-949B-4763-A272-902F037A7CEC}" type="pres">
      <dgm:prSet presAssocID="{AC98318A-C9AE-40B4-B998-E5A9DFD92E9C}" presName="compositeSpace" presStyleCnt="0"/>
      <dgm:spPr/>
    </dgm:pt>
    <dgm:pt modelId="{E3F7102E-BC90-44EC-A96A-8C6D69AD828C}" type="pres">
      <dgm:prSet presAssocID="{325DBC31-C2EF-4719-91E7-6D927CFE3B15}" presName="composite" presStyleCnt="0"/>
      <dgm:spPr/>
    </dgm:pt>
    <dgm:pt modelId="{62CC9B86-5D0A-4DFC-88EF-A1DD63CA8FC3}" type="pres">
      <dgm:prSet presAssocID="{325DBC31-C2EF-4719-91E7-6D927CFE3B15}" presName="bgChev" presStyleLbl="node1" presStyleIdx="4" presStyleCnt="6" custAng="5400000" custLinFactX="-100000" custLinFactY="94233" custLinFactNeighborX="-189697" custLinFactNeighborY="100000"/>
      <dgm:spPr/>
    </dgm:pt>
    <dgm:pt modelId="{1A0B82F2-240C-4406-8BEB-23AB66C74302}" type="pres">
      <dgm:prSet presAssocID="{325DBC31-C2EF-4719-91E7-6D927CFE3B15}" presName="txNode" presStyleLbl="fgAcc1" presStyleIdx="4" presStyleCnt="6" custScaleY="250262" custLinFactX="-164773" custLinFactY="100000" custLinFactNeighborX="-200000" custLinFactNeighborY="180720">
        <dgm:presLayoutVars>
          <dgm:bulletEnabled val="1"/>
        </dgm:presLayoutVars>
      </dgm:prSet>
      <dgm:spPr/>
    </dgm:pt>
    <dgm:pt modelId="{4B29FD0A-7312-4054-B5B9-4CEBEF32CEFA}" type="pres">
      <dgm:prSet presAssocID="{CD0B01DE-58A9-4CEC-B162-CF49E7DEDA77}" presName="compositeSpace" presStyleCnt="0"/>
      <dgm:spPr/>
    </dgm:pt>
    <dgm:pt modelId="{37F2A33B-FE91-4D2D-8AF3-64ABCDD58C8A}" type="pres">
      <dgm:prSet presAssocID="{D99732E6-8607-4C4F-BC2C-E55FE16C9032}" presName="composite" presStyleCnt="0"/>
      <dgm:spPr/>
    </dgm:pt>
    <dgm:pt modelId="{7C479F4A-1A7B-4C44-A87B-F47A91056B9C}" type="pres">
      <dgm:prSet presAssocID="{D99732E6-8607-4C4F-BC2C-E55FE16C9032}" presName="bgChev" presStyleLbl="node1" presStyleIdx="5" presStyleCnt="6" custAng="5400000" custLinFactY="-100000" custLinFactNeighborX="-27827" custLinFactNeighborY="-186864"/>
      <dgm:spPr>
        <a:noFill/>
      </dgm:spPr>
    </dgm:pt>
    <dgm:pt modelId="{49C99CB9-9C0D-46E6-A5EB-4BF79CF5A902}" type="pres">
      <dgm:prSet presAssocID="{D99732E6-8607-4C4F-BC2C-E55FE16C9032}" presName="txNode" presStyleLbl="fgAcc1" presStyleIdx="5" presStyleCnt="6" custScaleY="285765" custLinFactX="-100000" custLinFactY="-162942" custLinFactNeighborX="-189492" custLinFactNeighborY="-200000">
        <dgm:presLayoutVars>
          <dgm:bulletEnabled val="1"/>
        </dgm:presLayoutVars>
      </dgm:prSet>
      <dgm:spPr/>
    </dgm:pt>
  </dgm:ptLst>
  <dgm:cxnLst>
    <dgm:cxn modelId="{7345362E-0E41-4242-9EEA-186092936D42}" srcId="{DB348D31-CC5F-46AC-BD82-AC05EBC0DD32}" destId="{579B6ADA-32BA-40C6-9C6F-0CDDF7D0A9C8}" srcOrd="3" destOrd="0" parTransId="{6EB55CFB-37D2-4156-9456-BBACFEAAC2A0}" sibTransId="{AC98318A-C9AE-40B4-B998-E5A9DFD92E9C}"/>
    <dgm:cxn modelId="{0D84A035-6252-48FB-B532-F803973DC117}" type="presOf" srcId="{6CB2F568-E490-450D-80E6-6A55FCAE9974}" destId="{1122C704-6E12-42BF-9475-FE0816C4E150}" srcOrd="0" destOrd="0" presId="urn:microsoft.com/office/officeart/2005/8/layout/chevronAccent+Icon"/>
    <dgm:cxn modelId="{8A150E48-37E7-4249-8C0B-28EB7F91D5BE}" srcId="{DB348D31-CC5F-46AC-BD82-AC05EBC0DD32}" destId="{A58EAE89-A1C8-4248-B651-2FE7303D9B58}" srcOrd="2" destOrd="0" parTransId="{6673FDEF-6A7B-418A-97F0-A5C067DF43E4}" sibTransId="{B61D4766-3120-4CDC-ABE9-7C002955FECF}"/>
    <dgm:cxn modelId="{942B5F69-D26C-48BB-B604-7E7C6F1F0175}" type="presOf" srcId="{D99732E6-8607-4C4F-BC2C-E55FE16C9032}" destId="{49C99CB9-9C0D-46E6-A5EB-4BF79CF5A902}" srcOrd="0" destOrd="0" presId="urn:microsoft.com/office/officeart/2005/8/layout/chevronAccent+Icon"/>
    <dgm:cxn modelId="{00D61572-73F2-4312-8D53-F55249B27458}" srcId="{DB348D31-CC5F-46AC-BD82-AC05EBC0DD32}" destId="{B65F9A00-973F-4C87-B95C-AD525B4D0159}" srcOrd="0" destOrd="0" parTransId="{B29BED90-FCAD-4DBC-9F5D-3963F297582A}" sibTransId="{5C715A25-231B-4E35-82DB-C142E25DC7CE}"/>
    <dgm:cxn modelId="{1D13F497-CC5E-4169-980A-8B6BB61B12BE}" type="presOf" srcId="{A58EAE89-A1C8-4248-B651-2FE7303D9B58}" destId="{9757713B-D827-4533-A2A7-E7A2FC442715}" srcOrd="0" destOrd="0" presId="urn:microsoft.com/office/officeart/2005/8/layout/chevronAccent+Icon"/>
    <dgm:cxn modelId="{B0885EC3-F57D-444B-9F71-159D5A97E8C8}" srcId="{DB348D31-CC5F-46AC-BD82-AC05EBC0DD32}" destId="{325DBC31-C2EF-4719-91E7-6D927CFE3B15}" srcOrd="4" destOrd="0" parTransId="{01BF834F-D90E-499C-B08A-1BD1E5E1DCFB}" sibTransId="{CD0B01DE-58A9-4CEC-B162-CF49E7DEDA77}"/>
    <dgm:cxn modelId="{4A14A0D1-3B4B-4B27-A4F7-18ACEBC995F3}" type="presOf" srcId="{DB348D31-CC5F-46AC-BD82-AC05EBC0DD32}" destId="{846DA5D2-B927-404E-9EB7-16A2FF5360AF}" srcOrd="0" destOrd="0" presId="urn:microsoft.com/office/officeart/2005/8/layout/chevronAccent+Icon"/>
    <dgm:cxn modelId="{90832AD3-6190-41AC-9B75-6CD6B80EA10B}" srcId="{DB348D31-CC5F-46AC-BD82-AC05EBC0DD32}" destId="{D99732E6-8607-4C4F-BC2C-E55FE16C9032}" srcOrd="5" destOrd="0" parTransId="{744CC3B6-829A-4F04-BD47-8923DABF1F0C}" sibTransId="{44158331-CDFB-4BFE-AA08-8F18F43CBADA}"/>
    <dgm:cxn modelId="{48C283D9-BEB4-4F81-BA9C-DF65534E7CE3}" srcId="{DB348D31-CC5F-46AC-BD82-AC05EBC0DD32}" destId="{6CB2F568-E490-450D-80E6-6A55FCAE9974}" srcOrd="1" destOrd="0" parTransId="{C90FB800-159F-4E5D-8748-B51DA10015CD}" sibTransId="{B596D433-3268-4BC5-A583-349188F4EA51}"/>
    <dgm:cxn modelId="{424015DE-4710-4A9A-8733-521E2972D969}" type="presOf" srcId="{B65F9A00-973F-4C87-B95C-AD525B4D0159}" destId="{CC794866-F27C-40B1-8145-A940EA107EE0}" srcOrd="0" destOrd="0" presId="urn:microsoft.com/office/officeart/2005/8/layout/chevronAccent+Icon"/>
    <dgm:cxn modelId="{AA488CED-24C1-4A66-8529-EF45FAC20A46}" type="presOf" srcId="{579B6ADA-32BA-40C6-9C6F-0CDDF7D0A9C8}" destId="{CE7DB31C-1EE0-4B77-891E-D03D14908C93}" srcOrd="0" destOrd="0" presId="urn:microsoft.com/office/officeart/2005/8/layout/chevronAccent+Icon"/>
    <dgm:cxn modelId="{97CF50F6-A565-4A42-ADB5-89F53285A79D}" type="presOf" srcId="{325DBC31-C2EF-4719-91E7-6D927CFE3B15}" destId="{1A0B82F2-240C-4406-8BEB-23AB66C74302}" srcOrd="0" destOrd="0" presId="urn:microsoft.com/office/officeart/2005/8/layout/chevronAccent+Icon"/>
    <dgm:cxn modelId="{2F4546E9-251D-48AA-B482-C7C5BC4344C5}" type="presParOf" srcId="{846DA5D2-B927-404E-9EB7-16A2FF5360AF}" destId="{BAE08EA1-DC26-45D8-81D9-F980D5B240C5}" srcOrd="0" destOrd="0" presId="urn:microsoft.com/office/officeart/2005/8/layout/chevronAccent+Icon"/>
    <dgm:cxn modelId="{D4F9A34D-0BEB-47D1-BD19-8094BC828045}" type="presParOf" srcId="{BAE08EA1-DC26-45D8-81D9-F980D5B240C5}" destId="{F3357B2F-A61A-48AB-88F4-30284EE0FC52}" srcOrd="0" destOrd="0" presId="urn:microsoft.com/office/officeart/2005/8/layout/chevronAccent+Icon"/>
    <dgm:cxn modelId="{5CE8CA69-2E29-4B6A-BB82-4B026BE3726A}" type="presParOf" srcId="{BAE08EA1-DC26-45D8-81D9-F980D5B240C5}" destId="{CC794866-F27C-40B1-8145-A940EA107EE0}" srcOrd="1" destOrd="0" presId="urn:microsoft.com/office/officeart/2005/8/layout/chevronAccent+Icon"/>
    <dgm:cxn modelId="{E9B007E7-4F73-4B4B-89EE-4E12E6CCEF6D}" type="presParOf" srcId="{846DA5D2-B927-404E-9EB7-16A2FF5360AF}" destId="{2D617638-FA33-4710-AE96-64C531E28630}" srcOrd="1" destOrd="0" presId="urn:microsoft.com/office/officeart/2005/8/layout/chevronAccent+Icon"/>
    <dgm:cxn modelId="{3B3BF3D6-F599-4B00-B312-4575851B14D5}" type="presParOf" srcId="{846DA5D2-B927-404E-9EB7-16A2FF5360AF}" destId="{46B631D7-CDE0-4A5D-8DAF-CC07D602F7D2}" srcOrd="2" destOrd="0" presId="urn:microsoft.com/office/officeart/2005/8/layout/chevronAccent+Icon"/>
    <dgm:cxn modelId="{9213C6F6-30AC-450E-B4DF-8CBDF9B5728A}" type="presParOf" srcId="{46B631D7-CDE0-4A5D-8DAF-CC07D602F7D2}" destId="{F69835C5-703B-4A52-9B62-93784430FD26}" srcOrd="0" destOrd="0" presId="urn:microsoft.com/office/officeart/2005/8/layout/chevronAccent+Icon"/>
    <dgm:cxn modelId="{0DA5A4E8-130D-4055-B3E2-901B1B221D3D}" type="presParOf" srcId="{46B631D7-CDE0-4A5D-8DAF-CC07D602F7D2}" destId="{1122C704-6E12-42BF-9475-FE0816C4E150}" srcOrd="1" destOrd="0" presId="urn:microsoft.com/office/officeart/2005/8/layout/chevronAccent+Icon"/>
    <dgm:cxn modelId="{01115A1C-46B5-4988-99B4-131838154215}" type="presParOf" srcId="{846DA5D2-B927-404E-9EB7-16A2FF5360AF}" destId="{731E4F8F-4A4E-49A1-B0C3-834EC4C6F1A4}" srcOrd="3" destOrd="0" presId="urn:microsoft.com/office/officeart/2005/8/layout/chevronAccent+Icon"/>
    <dgm:cxn modelId="{ED0F102D-F6AB-4BDC-B1A0-C39055B42C1D}" type="presParOf" srcId="{846DA5D2-B927-404E-9EB7-16A2FF5360AF}" destId="{B59F6895-A7E5-4B7B-B28C-6E6C80401CFF}" srcOrd="4" destOrd="0" presId="urn:microsoft.com/office/officeart/2005/8/layout/chevronAccent+Icon"/>
    <dgm:cxn modelId="{E019D9B4-9B3B-40AD-B8F9-5E0B0C09DF94}" type="presParOf" srcId="{B59F6895-A7E5-4B7B-B28C-6E6C80401CFF}" destId="{70DC5710-6225-4FA4-A56E-B3F0424D8C12}" srcOrd="0" destOrd="0" presId="urn:microsoft.com/office/officeart/2005/8/layout/chevronAccent+Icon"/>
    <dgm:cxn modelId="{D81BCA63-6AFD-4809-BF25-D73698ABE558}" type="presParOf" srcId="{B59F6895-A7E5-4B7B-B28C-6E6C80401CFF}" destId="{9757713B-D827-4533-A2A7-E7A2FC442715}" srcOrd="1" destOrd="0" presId="urn:microsoft.com/office/officeart/2005/8/layout/chevronAccent+Icon"/>
    <dgm:cxn modelId="{B772A0D1-8D8C-43C0-95D7-F840060429C0}" type="presParOf" srcId="{846DA5D2-B927-404E-9EB7-16A2FF5360AF}" destId="{F9E468C6-9C43-4E39-BC40-A0402A4C5727}" srcOrd="5" destOrd="0" presId="urn:microsoft.com/office/officeart/2005/8/layout/chevronAccent+Icon"/>
    <dgm:cxn modelId="{BEAF80A8-99B6-436E-97B1-4C2D0ECCC91A}" type="presParOf" srcId="{846DA5D2-B927-404E-9EB7-16A2FF5360AF}" destId="{2785B710-E092-40A4-A07A-3C2D3D4D834C}" srcOrd="6" destOrd="0" presId="urn:microsoft.com/office/officeart/2005/8/layout/chevronAccent+Icon"/>
    <dgm:cxn modelId="{5C751F6F-1E93-47C2-A12A-380E9131C3DF}" type="presParOf" srcId="{2785B710-E092-40A4-A07A-3C2D3D4D834C}" destId="{C21A7850-EDD2-4BFF-A26D-A84B471574D7}" srcOrd="0" destOrd="0" presId="urn:microsoft.com/office/officeart/2005/8/layout/chevronAccent+Icon"/>
    <dgm:cxn modelId="{B04BDB26-A73D-40DF-82FD-83E91A5FAA79}" type="presParOf" srcId="{2785B710-E092-40A4-A07A-3C2D3D4D834C}" destId="{CE7DB31C-1EE0-4B77-891E-D03D14908C93}" srcOrd="1" destOrd="0" presId="urn:microsoft.com/office/officeart/2005/8/layout/chevronAccent+Icon"/>
    <dgm:cxn modelId="{C348B19F-E9E6-43F1-9A58-571443197AC9}" type="presParOf" srcId="{846DA5D2-B927-404E-9EB7-16A2FF5360AF}" destId="{55718408-949B-4763-A272-902F037A7CEC}" srcOrd="7" destOrd="0" presId="urn:microsoft.com/office/officeart/2005/8/layout/chevronAccent+Icon"/>
    <dgm:cxn modelId="{7A8650C5-8F2B-4F8A-90D2-4091C6D04116}" type="presParOf" srcId="{846DA5D2-B927-404E-9EB7-16A2FF5360AF}" destId="{E3F7102E-BC90-44EC-A96A-8C6D69AD828C}" srcOrd="8" destOrd="0" presId="urn:microsoft.com/office/officeart/2005/8/layout/chevronAccent+Icon"/>
    <dgm:cxn modelId="{98DFFA93-64E7-4FFB-B461-80DD5A8625AE}" type="presParOf" srcId="{E3F7102E-BC90-44EC-A96A-8C6D69AD828C}" destId="{62CC9B86-5D0A-4DFC-88EF-A1DD63CA8FC3}" srcOrd="0" destOrd="0" presId="urn:microsoft.com/office/officeart/2005/8/layout/chevronAccent+Icon"/>
    <dgm:cxn modelId="{E889C42C-134F-4348-A83D-855C40EA6129}" type="presParOf" srcId="{E3F7102E-BC90-44EC-A96A-8C6D69AD828C}" destId="{1A0B82F2-240C-4406-8BEB-23AB66C74302}" srcOrd="1" destOrd="0" presId="urn:microsoft.com/office/officeart/2005/8/layout/chevronAccent+Icon"/>
    <dgm:cxn modelId="{C69EF440-6350-4678-9592-E261415F8EF0}" type="presParOf" srcId="{846DA5D2-B927-404E-9EB7-16A2FF5360AF}" destId="{4B29FD0A-7312-4054-B5B9-4CEBEF32CEFA}" srcOrd="9" destOrd="0" presId="urn:microsoft.com/office/officeart/2005/8/layout/chevronAccent+Icon"/>
    <dgm:cxn modelId="{DDAB2C21-B156-4C08-86E9-B2CCC1D22B86}" type="presParOf" srcId="{846DA5D2-B927-404E-9EB7-16A2FF5360AF}" destId="{37F2A33B-FE91-4D2D-8AF3-64ABCDD58C8A}" srcOrd="10" destOrd="0" presId="urn:microsoft.com/office/officeart/2005/8/layout/chevronAccent+Icon"/>
    <dgm:cxn modelId="{E656A240-1A72-4446-AB08-1DD279E460E3}" type="presParOf" srcId="{37F2A33B-FE91-4D2D-8AF3-64ABCDD58C8A}" destId="{7C479F4A-1A7B-4C44-A87B-F47A91056B9C}" srcOrd="0" destOrd="0" presId="urn:microsoft.com/office/officeart/2005/8/layout/chevronAccent+Icon"/>
    <dgm:cxn modelId="{A25EA24A-8861-49E6-A477-26FD5ACD8946}" type="presParOf" srcId="{37F2A33B-FE91-4D2D-8AF3-64ABCDD58C8A}" destId="{49C99CB9-9C0D-46E6-A5EB-4BF79CF5A902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57B2F-A61A-48AB-88F4-30284EE0FC52}">
      <dsp:nvSpPr>
        <dsp:cNvPr id="0" name=""/>
        <dsp:cNvSpPr/>
      </dsp:nvSpPr>
      <dsp:spPr>
        <a:xfrm>
          <a:off x="957" y="1989601"/>
          <a:ext cx="1328168" cy="512672"/>
        </a:xfrm>
        <a:prstGeom prst="chevron">
          <a:avLst>
            <a:gd name="adj" fmla="val 40000"/>
          </a:avLst>
        </a:prstGeom>
        <a:noFill/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794866-F27C-40B1-8145-A940EA107EE0}">
      <dsp:nvSpPr>
        <dsp:cNvPr id="0" name=""/>
        <dsp:cNvSpPr/>
      </dsp:nvSpPr>
      <dsp:spPr>
        <a:xfrm>
          <a:off x="232728" y="447699"/>
          <a:ext cx="1121564" cy="2020110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rnd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If a project scores as P4, or it is likely that no work will occur in a particular project whitin a period of 180 days</a:t>
          </a:r>
        </a:p>
      </dsp:txBody>
      <dsp:txXfrm>
        <a:off x="265577" y="480548"/>
        <a:ext cx="1055866" cy="1954412"/>
      </dsp:txXfrm>
    </dsp:sp>
    <dsp:sp modelId="{F69835C5-703B-4A52-9B62-93784430FD26}">
      <dsp:nvSpPr>
        <dsp:cNvPr id="0" name=""/>
        <dsp:cNvSpPr/>
      </dsp:nvSpPr>
      <dsp:spPr>
        <a:xfrm>
          <a:off x="1332635" y="1294929"/>
          <a:ext cx="1328168" cy="512672"/>
        </a:xfrm>
        <a:prstGeom prst="chevron">
          <a:avLst>
            <a:gd name="adj" fmla="val 4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22C704-6E12-42BF-9475-FE0816C4E150}">
      <dsp:nvSpPr>
        <dsp:cNvPr id="0" name=""/>
        <dsp:cNvSpPr/>
      </dsp:nvSpPr>
      <dsp:spPr>
        <a:xfrm flipH="1">
          <a:off x="8868395" y="3320213"/>
          <a:ext cx="47004" cy="47001"/>
        </a:xfrm>
        <a:prstGeom prst="roundRect">
          <a:avLst>
            <a:gd name="adj" fmla="val 10000"/>
          </a:avLst>
        </a:prstGeom>
        <a:noFill/>
        <a:ln w="15875" cap="rnd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8869772" y="3321590"/>
        <a:ext cx="44250" cy="44247"/>
      </dsp:txXfrm>
    </dsp:sp>
    <dsp:sp modelId="{70DC5710-6225-4FA4-A56E-B3F0424D8C12}">
      <dsp:nvSpPr>
        <dsp:cNvPr id="0" name=""/>
        <dsp:cNvSpPr/>
      </dsp:nvSpPr>
      <dsp:spPr>
        <a:xfrm rot="19480738">
          <a:off x="3262943" y="443262"/>
          <a:ext cx="1328168" cy="512672"/>
        </a:xfrm>
        <a:prstGeom prst="chevron">
          <a:avLst>
            <a:gd name="adj" fmla="val 40000"/>
          </a:avLst>
        </a:prstGeom>
        <a:solidFill>
          <a:srgbClr val="C00000"/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57713B-D827-4533-A2A7-E7A2FC442715}">
      <dsp:nvSpPr>
        <dsp:cNvPr id="0" name=""/>
        <dsp:cNvSpPr/>
      </dsp:nvSpPr>
      <dsp:spPr>
        <a:xfrm>
          <a:off x="2184681" y="449260"/>
          <a:ext cx="1121564" cy="2111781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rnd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ITS will change the status of the project as "Backlog," unassign it, and inform project requestor about options to reprioritize or cancel if needed.</a:t>
          </a:r>
        </a:p>
      </dsp:txBody>
      <dsp:txXfrm>
        <a:off x="2217530" y="482109"/>
        <a:ext cx="1055866" cy="2046083"/>
      </dsp:txXfrm>
    </dsp:sp>
    <dsp:sp modelId="{C21A7850-EDD2-4BFF-A26D-A84B471574D7}">
      <dsp:nvSpPr>
        <dsp:cNvPr id="0" name=""/>
        <dsp:cNvSpPr/>
      </dsp:nvSpPr>
      <dsp:spPr>
        <a:xfrm rot="1813768">
          <a:off x="3352504" y="2028575"/>
          <a:ext cx="1328168" cy="512672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4">
                <a:hueOff val="-295567"/>
                <a:satOff val="8825"/>
                <a:lumOff val="3412"/>
                <a:alphaOff val="0"/>
                <a:tint val="96000"/>
                <a:lumMod val="104000"/>
              </a:schemeClr>
            </a:gs>
            <a:gs pos="100000">
              <a:schemeClr val="accent4">
                <a:hueOff val="-295567"/>
                <a:satOff val="8825"/>
                <a:lumOff val="341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7DB31C-1EE0-4B77-891E-D03D14908C93}">
      <dsp:nvSpPr>
        <dsp:cNvPr id="0" name=""/>
        <dsp:cNvSpPr/>
      </dsp:nvSpPr>
      <dsp:spPr>
        <a:xfrm>
          <a:off x="4650576" y="1997396"/>
          <a:ext cx="1121564" cy="1588306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rnd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If project is prioritized higher, ITS will assign it for completion. If project is older than 180 days, ITS will set it to the "Planning and Analysis" phase prior to reassigning </a:t>
          </a:r>
          <a:r>
            <a:rPr lang="en-US" sz="1000" kern="1200"/>
            <a:t>it.</a:t>
          </a:r>
        </a:p>
      </dsp:txBody>
      <dsp:txXfrm>
        <a:off x="4683425" y="2030245"/>
        <a:ext cx="1055866" cy="1522608"/>
      </dsp:txXfrm>
    </dsp:sp>
    <dsp:sp modelId="{62CC9B86-5D0A-4DFC-88EF-A1DD63CA8FC3}">
      <dsp:nvSpPr>
        <dsp:cNvPr id="0" name=""/>
        <dsp:cNvSpPr/>
      </dsp:nvSpPr>
      <dsp:spPr>
        <a:xfrm rot="5400000">
          <a:off x="2073973" y="2985381"/>
          <a:ext cx="1328168" cy="512672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4">
                <a:hueOff val="-394089"/>
                <a:satOff val="11767"/>
                <a:lumOff val="4549"/>
                <a:alphaOff val="0"/>
                <a:tint val="96000"/>
                <a:lumMod val="104000"/>
              </a:schemeClr>
            </a:gs>
            <a:gs pos="100000">
              <a:schemeClr val="accent4">
                <a:hueOff val="-394089"/>
                <a:satOff val="11767"/>
                <a:lumOff val="454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0B82F2-240C-4406-8BEB-23AB66C74302}">
      <dsp:nvSpPr>
        <dsp:cNvPr id="0" name=""/>
        <dsp:cNvSpPr/>
      </dsp:nvSpPr>
      <dsp:spPr>
        <a:xfrm>
          <a:off x="2184651" y="3171769"/>
          <a:ext cx="1121564" cy="1283025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rnd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If project is cancelled, ITS will go through the Project Cancellation Process</a:t>
          </a:r>
        </a:p>
      </dsp:txBody>
      <dsp:txXfrm>
        <a:off x="2217500" y="3204618"/>
        <a:ext cx="1055866" cy="1217327"/>
      </dsp:txXfrm>
    </dsp:sp>
    <dsp:sp modelId="{7C479F4A-1A7B-4C44-A87B-F47A91056B9C}">
      <dsp:nvSpPr>
        <dsp:cNvPr id="0" name=""/>
        <dsp:cNvSpPr/>
      </dsp:nvSpPr>
      <dsp:spPr>
        <a:xfrm rot="5400000">
          <a:off x="7069110" y="518927"/>
          <a:ext cx="1328168" cy="512672"/>
        </a:xfrm>
        <a:prstGeom prst="chevron">
          <a:avLst>
            <a:gd name="adj" fmla="val 40000"/>
          </a:avLst>
        </a:prstGeom>
        <a:noFill/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C99CB9-9C0D-46E6-A5EB-4BF79CF5A902}">
      <dsp:nvSpPr>
        <dsp:cNvPr id="0" name=""/>
        <dsp:cNvSpPr/>
      </dsp:nvSpPr>
      <dsp:spPr>
        <a:xfrm>
          <a:off x="4546039" y="0"/>
          <a:ext cx="1121564" cy="1465039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rnd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If project is not prioritized higher, it will remain in the Backlog until time allows for work to resume or until the project is prioritized higher</a:t>
          </a:r>
          <a:r>
            <a:rPr lang="en-US" sz="700" kern="1200" dirty="0"/>
            <a:t>.</a:t>
          </a:r>
        </a:p>
      </dsp:txBody>
      <dsp:txXfrm>
        <a:off x="4578888" y="32849"/>
        <a:ext cx="1055866" cy="1399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29522-50D5-4AA1-8496-C61B02B3F474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B3C6D-2CF3-4B64-869E-3C8946086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04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3C6D-2CF3-4B64-869E-3C89460864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92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Higher priority projects often most complex, which is reflected in the ages of P1/P2 compared to P3 projects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 low priority completions may be due to filtering at college level before projects submitted as well as capacity of ITS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3C6D-2CF3-4B64-869E-3C89460864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91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3C6D-2CF3-4B64-869E-3C89460864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8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Technology projects backlog process</a:t>
            </a:r>
          </a:p>
        </p:txBody>
      </p:sp>
    </p:spTree>
    <p:extLst>
      <p:ext uri="{BB962C8B-B14F-4D97-AF65-F5344CB8AC3E}">
        <p14:creationId xmlns:p14="http://schemas.microsoft.com/office/powerpoint/2010/main" val="1227511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9448" y="4500747"/>
            <a:ext cx="8690161" cy="1992139"/>
          </a:xfrm>
        </p:spPr>
        <p:txBody>
          <a:bodyPr/>
          <a:lstStyle/>
          <a:p>
            <a:r>
              <a:rPr lang="en-US" dirty="0"/>
              <a:t>Measured over 6 month-period, </a:t>
            </a:r>
            <a:br>
              <a:rPr lang="en-US" dirty="0"/>
            </a:br>
            <a:r>
              <a:rPr lang="en-US" dirty="0" err="1"/>
              <a:t>approx</a:t>
            </a:r>
            <a:r>
              <a:rPr lang="en-US" dirty="0"/>
              <a:t>  2 : 1 ratio of incoming requests to completed projects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42256"/>
              </p:ext>
            </p:extLst>
          </p:nvPr>
        </p:nvGraphicFramePr>
        <p:xfrm>
          <a:off x="3030568" y="1264555"/>
          <a:ext cx="7485857" cy="2901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1659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completed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9796" y="1486673"/>
            <a:ext cx="8915400" cy="606006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Projects completed in past 1 year: 123</a:t>
            </a:r>
            <a:br>
              <a:rPr lang="en-US"/>
            </a:br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DA4FF90-D9DA-4644-2CD0-6F12FEBFC0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03901"/>
              </p:ext>
            </p:extLst>
          </p:nvPr>
        </p:nvGraphicFramePr>
        <p:xfrm>
          <a:off x="2794165" y="1905000"/>
          <a:ext cx="6934200" cy="17324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0941">
                  <a:extLst>
                    <a:ext uri="{9D8B030D-6E8A-4147-A177-3AD203B41FA5}">
                      <a16:colId xmlns:a16="http://schemas.microsoft.com/office/drawing/2014/main" val="853096802"/>
                    </a:ext>
                  </a:extLst>
                </a:gridCol>
                <a:gridCol w="880259">
                  <a:extLst>
                    <a:ext uri="{9D8B030D-6E8A-4147-A177-3AD203B41FA5}">
                      <a16:colId xmlns:a16="http://schemas.microsoft.com/office/drawing/2014/main" val="384477789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00268968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14704019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254324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64424081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55378876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Priority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P1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P2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P3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P4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N/A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676810"/>
                  </a:ext>
                </a:extLst>
              </a:tr>
              <a:tr h="42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Count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0131310"/>
                  </a:ext>
                </a:extLst>
              </a:tr>
              <a:tr h="42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Avg Age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4059591"/>
                  </a:ext>
                </a:extLst>
              </a:tr>
              <a:tr h="42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Med Age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94569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5C7A1F3-7E7B-8BE2-0D6F-CC9BE251AC54}"/>
              </a:ext>
            </a:extLst>
          </p:cNvPr>
          <p:cNvSpPr txBox="1">
            <a:spLocks/>
          </p:cNvSpPr>
          <p:nvPr/>
        </p:nvSpPr>
        <p:spPr>
          <a:xfrm>
            <a:off x="2369796" y="3847884"/>
            <a:ext cx="8915400" cy="17324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On average, projects completed in past year were under 2 months in age</a:t>
            </a:r>
          </a:p>
          <a:p>
            <a:r>
              <a:rPr lang="en-US" dirty="0"/>
              <a:t>76% of completed projects P1 or P2 (Very High/High), 20% P3, no P4</a:t>
            </a:r>
          </a:p>
          <a:p>
            <a:r>
              <a:rPr lang="en-US" dirty="0"/>
              <a:t>In 90 days completed 75% of all 123 projects, completed 7% more by 120 days, completed 12% more by 150 days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047BF8D-164A-0242-3B9D-D12E9ECB60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351874"/>
              </p:ext>
            </p:extLst>
          </p:nvPr>
        </p:nvGraphicFramePr>
        <p:xfrm>
          <a:off x="5992905" y="4924528"/>
          <a:ext cx="5128161" cy="1732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6382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141212"/>
          </a:xfrm>
        </p:spPr>
        <p:txBody>
          <a:bodyPr/>
          <a:lstStyle/>
          <a:p>
            <a:r>
              <a:rPr lang="en-US" dirty="0"/>
              <a:t>Technology backlog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2CFCB7-E25C-C3F6-A9F4-312BF47D94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826384"/>
              </p:ext>
            </p:extLst>
          </p:nvPr>
        </p:nvGraphicFramePr>
        <p:xfrm>
          <a:off x="2370138" y="1485900"/>
          <a:ext cx="8915400" cy="4748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658B45B-88A3-D625-A689-1889119B2D8D}"/>
              </a:ext>
            </a:extLst>
          </p:cNvPr>
          <p:cNvSpPr txBox="1"/>
          <p:nvPr/>
        </p:nvSpPr>
        <p:spPr>
          <a:xfrm>
            <a:off x="6507803" y="5592726"/>
            <a:ext cx="4919763" cy="107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list of projects in the backlog will be shared monthly with TOW and TAG</a:t>
            </a:r>
          </a:p>
        </p:txBody>
      </p:sp>
    </p:spTree>
    <p:extLst>
      <p:ext uri="{BB962C8B-B14F-4D97-AF65-F5344CB8AC3E}">
        <p14:creationId xmlns:p14="http://schemas.microsoft.com/office/powerpoint/2010/main" val="275862151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20894882-773f-4ca4-8f88-a7623eb85067">65525KZWNX2R-2054884611-1078</_dlc_DocId>
    <_dlc_DocIdUrl xmlns="20894882-773f-4ca4-8f88-a7623eb85067">
      <Url>https://www.rsccd.edu/Departments/Educational-Services/Technology-Advisor-Group/_layouts/15/DocIdRedir.aspx?ID=65525KZWNX2R-2054884611-1078</Url>
      <Description>65525KZWNX2R-2054884611-1078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C09CEF0339DC468222C91346CDD539" ma:contentTypeVersion="1" ma:contentTypeDescription="Create a new document." ma:contentTypeScope="" ma:versionID="193e7e668244530c148eea80ca0504d1">
  <xsd:schema xmlns:xsd="http://www.w3.org/2001/XMLSchema" xmlns:xs="http://www.w3.org/2001/XMLSchema" xmlns:p="http://schemas.microsoft.com/office/2006/metadata/properties" xmlns:ns1="http://schemas.microsoft.com/sharepoint/v3" xmlns:ns2="20894882-773f-4ca4-8f88-a7623eb85067" targetNamespace="http://schemas.microsoft.com/office/2006/metadata/properties" ma:root="true" ma:fieldsID="2d050e1453bc1ddb678aac9c48f7ee14" ns1:_="" ns2:_="">
    <xsd:import namespace="http://schemas.microsoft.com/sharepoint/v3"/>
    <xsd:import namespace="20894882-773f-4ca4-8f88-a7623eb8506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894882-773f-4ca4-8f88-a7623eb85067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34400D9-6E12-4E22-80F0-5866A54DBE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81C318-4CDA-418E-9EB7-82F1F595ECAB}">
  <ds:schemaRefs>
    <ds:schemaRef ds:uri="add5dd05-8ec0-4257-9093-9dd86cfd5c4a"/>
    <ds:schemaRef ds:uri="f9693ff6-fc8b-4c3b-b798-df5147c0383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7265102-900B-4D4F-B936-0D011D05DDE7}"/>
</file>

<file path=customXml/itemProps4.xml><?xml version="1.0" encoding="utf-8"?>
<ds:datastoreItem xmlns:ds="http://schemas.openxmlformats.org/officeDocument/2006/customXml" ds:itemID="{09D5CBDF-009F-4B98-8596-AD528423AAFA}"/>
</file>

<file path=docMetadata/LabelInfo.xml><?xml version="1.0" encoding="utf-8"?>
<clbl:labelList xmlns:clbl="http://schemas.microsoft.com/office/2020/mipLabelMetadata">
  <clbl:label id="{a8040095-716d-4e49-b783-b5f746eea8b3}" enabled="0" method="" siteId="{a8040095-716d-4e49-b783-b5f746eea8b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105</TotalTime>
  <Words>329</Words>
  <Application>Microsoft Office PowerPoint</Application>
  <PresentationFormat>Widescreen</PresentationFormat>
  <Paragraphs>50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Wisp</vt:lpstr>
      <vt:lpstr>Technology projects backlog process</vt:lpstr>
      <vt:lpstr>Background</vt:lpstr>
      <vt:lpstr>Analysis of completed projects</vt:lpstr>
      <vt:lpstr>Technology backlog process</vt:lpstr>
    </vt:vector>
  </TitlesOfParts>
  <Company>RSCCD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 Resubmissions</dc:title>
  <dc:creator>Howard, Adam</dc:creator>
  <cp:lastModifiedBy>Gonzalez, Jesse</cp:lastModifiedBy>
  <cp:revision>6</cp:revision>
  <dcterms:created xsi:type="dcterms:W3CDTF">2023-04-13T05:29:29Z</dcterms:created>
  <dcterms:modified xsi:type="dcterms:W3CDTF">2023-10-30T23:33:58Z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0x01010099C09CEF0339DC468222C91346CDD539</vt:lpwstr>
  </property>
  <property fmtid="{D5CDD505-2E9C-101B-9397-08002B2CF9AE}" pid="3" name="_dlc_DocIdItemGuid">
    <vt:lpwstr>3f243760-356a-4c59-8b7f-556885acbb37</vt:lpwstr>
  </property>
</Properties>
</file>