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6"/>
  </p:handoutMasterIdLst>
  <p:sldIdLst>
    <p:sldId id="256" r:id="rId2"/>
    <p:sldId id="257" r:id="rId3"/>
    <p:sldId id="292" r:id="rId4"/>
    <p:sldId id="299" r:id="rId5"/>
    <p:sldId id="321" r:id="rId6"/>
    <p:sldId id="298" r:id="rId7"/>
    <p:sldId id="309" r:id="rId8"/>
    <p:sldId id="310" r:id="rId9"/>
    <p:sldId id="311" r:id="rId10"/>
    <p:sldId id="322" r:id="rId11"/>
    <p:sldId id="312" r:id="rId12"/>
    <p:sldId id="313" r:id="rId13"/>
    <p:sldId id="340" r:id="rId14"/>
    <p:sldId id="314" r:id="rId15"/>
    <p:sldId id="323" r:id="rId16"/>
    <p:sldId id="304" r:id="rId17"/>
    <p:sldId id="307" r:id="rId18"/>
    <p:sldId id="327" r:id="rId19"/>
    <p:sldId id="326" r:id="rId20"/>
    <p:sldId id="308" r:id="rId21"/>
    <p:sldId id="320" r:id="rId22"/>
    <p:sldId id="328" r:id="rId23"/>
    <p:sldId id="330" r:id="rId24"/>
    <p:sldId id="331" r:id="rId25"/>
    <p:sldId id="329" r:id="rId26"/>
    <p:sldId id="324" r:id="rId27"/>
    <p:sldId id="332" r:id="rId28"/>
    <p:sldId id="341" r:id="rId29"/>
    <p:sldId id="342" r:id="rId30"/>
    <p:sldId id="315" r:id="rId31"/>
    <p:sldId id="318" r:id="rId32"/>
    <p:sldId id="316" r:id="rId33"/>
    <p:sldId id="319" r:id="rId34"/>
    <p:sldId id="317" r:id="rId35"/>
    <p:sldId id="325" r:id="rId36"/>
    <p:sldId id="339" r:id="rId37"/>
    <p:sldId id="334" r:id="rId38"/>
    <p:sldId id="335" r:id="rId39"/>
    <p:sldId id="336" r:id="rId40"/>
    <p:sldId id="338" r:id="rId41"/>
    <p:sldId id="337" r:id="rId42"/>
    <p:sldId id="333" r:id="rId43"/>
    <p:sldId id="296" r:id="rId44"/>
    <p:sldId id="291"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7" autoAdjust="0"/>
    <p:restoredTop sz="94660"/>
  </p:normalViewPr>
  <p:slideViewPr>
    <p:cSldViewPr snapToGrid="0">
      <p:cViewPr varScale="1">
        <p:scale>
          <a:sx n="100" d="100"/>
          <a:sy n="100" d="100"/>
        </p:scale>
        <p:origin x="114"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B55EB7D-F66D-4E2B-A601-1AA571204491}" type="datetimeFigureOut">
              <a:rPr lang="en-US" smtClean="0"/>
              <a:t>5/7/2024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A0424E4-C423-4B6E-8D2A-F5F194BB003D}" type="slidenum">
              <a:rPr lang="en-US" smtClean="0"/>
              <a:t>‹#›</a:t>
            </a:fld>
            <a:endParaRPr lang="en-US"/>
          </a:p>
        </p:txBody>
      </p:sp>
    </p:spTree>
    <p:extLst>
      <p:ext uri="{BB962C8B-B14F-4D97-AF65-F5344CB8AC3E}">
        <p14:creationId xmlns:p14="http://schemas.microsoft.com/office/powerpoint/2010/main" val="11220949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B2C7FE-91FD-492F-88B7-B7AFD486424C}"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DA7B2-4F6B-4A52-8368-56039E63A46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788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B2C7FE-91FD-492F-88B7-B7AFD486424C}"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427994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B2C7FE-91FD-492F-88B7-B7AFD486424C}"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359490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B2C7FE-91FD-492F-88B7-B7AFD486424C}"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338864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B2C7FE-91FD-492F-88B7-B7AFD486424C}"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DA7B2-4F6B-4A52-8368-56039E63A46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45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2C7FE-91FD-492F-88B7-B7AFD486424C}" type="datetimeFigureOut">
              <a:rPr lang="en-US" smtClean="0"/>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136164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B2C7FE-91FD-492F-88B7-B7AFD486424C}" type="datetimeFigureOut">
              <a:rPr lang="en-US" smtClean="0"/>
              <a:t>5/7/2024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96361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B2C7FE-91FD-492F-88B7-B7AFD486424C}" type="datetimeFigureOut">
              <a:rPr lang="en-US" smtClean="0"/>
              <a:t>5/7/2024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263626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EB2C7FE-91FD-492F-88B7-B7AFD486424C}" type="datetimeFigureOut">
              <a:rPr lang="en-US" smtClean="0"/>
              <a:t>5/7/2024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320317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EB2C7FE-91FD-492F-88B7-B7AFD486424C}" type="datetimeFigureOut">
              <a:rPr lang="en-US" smtClean="0"/>
              <a:t>5/7/2024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C1DA7B2-4F6B-4A52-8368-56039E63A463}" type="slidenum">
              <a:rPr lang="en-US" smtClean="0"/>
              <a:t>‹#›</a:t>
            </a:fld>
            <a:endParaRPr lang="en-US" dirty="0"/>
          </a:p>
        </p:txBody>
      </p:sp>
    </p:spTree>
    <p:extLst>
      <p:ext uri="{BB962C8B-B14F-4D97-AF65-F5344CB8AC3E}">
        <p14:creationId xmlns:p14="http://schemas.microsoft.com/office/powerpoint/2010/main" val="411945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EB2C7FE-91FD-492F-88B7-B7AFD486424C}" type="datetimeFigureOut">
              <a:rPr lang="en-US" smtClean="0"/>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286185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EB2C7FE-91FD-492F-88B7-B7AFD486424C}" type="datetimeFigureOut">
              <a:rPr lang="en-US" smtClean="0"/>
              <a:t>5/7/2024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C1DA7B2-4F6B-4A52-8368-56039E63A46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21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rsccd.edu/Departments/Fiscal-Services/Pages/Fiscal-Services-Department-Forms.aspx"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rsccd.edu/Departments/Fiscal-Services/Pages/Fiscal-Services-Department-Forms.asp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7D0A513-E370-457A-B709-5F32B96BA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0AC02B-DCE7-4E0D-ADF6-86386C916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B482A85D-CD80-4811-B1B6-C3F136B10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5961344" y="758952"/>
            <a:ext cx="5542398" cy="3566160"/>
          </a:xfrm>
        </p:spPr>
        <p:txBody>
          <a:bodyPr>
            <a:normAutofit/>
          </a:bodyPr>
          <a:lstStyle/>
          <a:p>
            <a:r>
              <a:rPr lang="en-US" sz="7400">
                <a:solidFill>
                  <a:srgbClr val="FFFFFF"/>
                </a:solidFill>
                <a:cs typeface="Arial" panose="020B0604020202020204" pitchFamily="34" charset="0"/>
              </a:rPr>
              <a:t>Transfer of Expenditure (TOE) Training</a:t>
            </a:r>
          </a:p>
        </p:txBody>
      </p:sp>
      <p:sp>
        <p:nvSpPr>
          <p:cNvPr id="3" name="Subtitle 2"/>
          <p:cNvSpPr>
            <a:spLocks noGrp="1"/>
          </p:cNvSpPr>
          <p:nvPr>
            <p:ph type="subTitle" idx="1"/>
          </p:nvPr>
        </p:nvSpPr>
        <p:spPr>
          <a:xfrm>
            <a:off x="5961343" y="4455620"/>
            <a:ext cx="5542399" cy="1143000"/>
          </a:xfrm>
        </p:spPr>
        <p:txBody>
          <a:bodyPr>
            <a:normAutofit/>
          </a:bodyPr>
          <a:lstStyle/>
          <a:p>
            <a:endParaRPr lang="en-US">
              <a:solidFill>
                <a:schemeClr val="bg2"/>
              </a:solidFill>
            </a:endParaRPr>
          </a:p>
          <a:p>
            <a:r>
              <a:rPr lang="en-US">
                <a:solidFill>
                  <a:schemeClr val="bg2"/>
                </a:solidFill>
              </a:rPr>
              <a:t>Updated MAY 2024</a:t>
            </a:r>
          </a:p>
        </p:txBody>
      </p:sp>
      <p:pic>
        <p:nvPicPr>
          <p:cNvPr id="7" name="Picture 7" descr="A logo for a college&#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0832" y="620722"/>
            <a:ext cx="2754191" cy="17557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A black and red text on a white background&#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559" y="2693002"/>
            <a:ext cx="4026517" cy="144456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DA4AC0D3-E53A-467F-AC69-13CED2B336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9" descr="A logo with text and birds&#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4068" y="4454051"/>
            <a:ext cx="3907718" cy="1755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235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84C58E9-A896-7D23-2AF8-872CB98CC09A}"/>
              </a:ext>
            </a:extLst>
          </p:cNvPr>
          <p:cNvSpPr>
            <a:spLocks noGrp="1"/>
          </p:cNvSpPr>
          <p:nvPr>
            <p:ph type="ctrTitle"/>
          </p:nvPr>
        </p:nvSpPr>
        <p:spPr>
          <a:xfrm>
            <a:off x="1097280" y="758952"/>
            <a:ext cx="10058400" cy="3892168"/>
          </a:xfrm>
        </p:spPr>
        <p:txBody>
          <a:bodyPr>
            <a:normAutofit/>
          </a:bodyPr>
          <a:lstStyle/>
          <a:p>
            <a:r>
              <a:rPr lang="en-US" dirty="0">
                <a:solidFill>
                  <a:srgbClr val="FFFFFF"/>
                </a:solidFill>
              </a:rPr>
              <a:t>Voucher Example</a:t>
            </a:r>
          </a:p>
        </p:txBody>
      </p:sp>
      <p:sp>
        <p:nvSpPr>
          <p:cNvPr id="3" name="Subtitle 2">
            <a:extLst>
              <a:ext uri="{FF2B5EF4-FFF2-40B4-BE49-F238E27FC236}">
                <a16:creationId xmlns:a16="http://schemas.microsoft.com/office/drawing/2014/main" id="{A4CDE669-5548-5E4D-3E36-6907F0FBAEFA}"/>
              </a:ext>
            </a:extLst>
          </p:cNvPr>
          <p:cNvSpPr>
            <a:spLocks noGrp="1"/>
          </p:cNvSpPr>
          <p:nvPr>
            <p:ph type="subTitle" idx="1"/>
          </p:nvPr>
        </p:nvSpPr>
        <p:spPr>
          <a:xfrm>
            <a:off x="1100051" y="5225240"/>
            <a:ext cx="10058400" cy="1143000"/>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32427499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7CFB7072-A319-8F78-C15B-E2155FF1E3AF}"/>
              </a:ext>
            </a:extLst>
          </p:cNvPr>
          <p:cNvSpPr txBox="1">
            <a:spLocks/>
          </p:cNvSpPr>
          <p:nvPr/>
        </p:nvSpPr>
        <p:spPr>
          <a:xfrm>
            <a:off x="1097280" y="286603"/>
            <a:ext cx="10339544" cy="145075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Preparing a TOE Form – Voucher Example</a:t>
            </a:r>
          </a:p>
        </p:txBody>
      </p:sp>
      <p:pic>
        <p:nvPicPr>
          <p:cNvPr id="15" name="Picture 14">
            <a:extLst>
              <a:ext uri="{FF2B5EF4-FFF2-40B4-BE49-F238E27FC236}">
                <a16:creationId xmlns:a16="http://schemas.microsoft.com/office/drawing/2014/main" id="{B6BFCDA3-2759-54C1-D67E-EA6B2835E4C6}"/>
              </a:ext>
            </a:extLst>
          </p:cNvPr>
          <p:cNvPicPr>
            <a:picLocks noChangeAspect="1"/>
          </p:cNvPicPr>
          <p:nvPr/>
        </p:nvPicPr>
        <p:blipFill>
          <a:blip r:embed="rId2"/>
          <a:stretch>
            <a:fillRect/>
          </a:stretch>
        </p:blipFill>
        <p:spPr>
          <a:xfrm>
            <a:off x="1196000" y="1255276"/>
            <a:ext cx="9800000" cy="5057143"/>
          </a:xfrm>
          <a:prstGeom prst="rect">
            <a:avLst/>
          </a:prstGeom>
        </p:spPr>
      </p:pic>
    </p:spTree>
    <p:extLst>
      <p:ext uri="{BB962C8B-B14F-4D97-AF65-F5344CB8AC3E}">
        <p14:creationId xmlns:p14="http://schemas.microsoft.com/office/powerpoint/2010/main" val="351293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7CFB7072-A319-8F78-C15B-E2155FF1E3AF}"/>
              </a:ext>
            </a:extLst>
          </p:cNvPr>
          <p:cNvSpPr txBox="1">
            <a:spLocks/>
          </p:cNvSpPr>
          <p:nvPr/>
        </p:nvSpPr>
        <p:spPr>
          <a:xfrm>
            <a:off x="1097280" y="286603"/>
            <a:ext cx="10339544" cy="145075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Preparing a TOE Form – Voucher Example</a:t>
            </a:r>
          </a:p>
        </p:txBody>
      </p:sp>
      <p:pic>
        <p:nvPicPr>
          <p:cNvPr id="3" name="Picture 2">
            <a:extLst>
              <a:ext uri="{FF2B5EF4-FFF2-40B4-BE49-F238E27FC236}">
                <a16:creationId xmlns:a16="http://schemas.microsoft.com/office/drawing/2014/main" id="{25160B7B-9D79-8911-193F-989C42F5D151}"/>
              </a:ext>
            </a:extLst>
          </p:cNvPr>
          <p:cNvPicPr>
            <a:picLocks noChangeAspect="1"/>
          </p:cNvPicPr>
          <p:nvPr/>
        </p:nvPicPr>
        <p:blipFill>
          <a:blip r:embed="rId2"/>
          <a:stretch>
            <a:fillRect/>
          </a:stretch>
        </p:blipFill>
        <p:spPr>
          <a:xfrm>
            <a:off x="1124571" y="1556247"/>
            <a:ext cx="9942857" cy="4209524"/>
          </a:xfrm>
          <a:prstGeom prst="rect">
            <a:avLst/>
          </a:prstGeom>
        </p:spPr>
      </p:pic>
    </p:spTree>
    <p:extLst>
      <p:ext uri="{BB962C8B-B14F-4D97-AF65-F5344CB8AC3E}">
        <p14:creationId xmlns:p14="http://schemas.microsoft.com/office/powerpoint/2010/main" val="2100818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7CFB7072-A319-8F78-C15B-E2155FF1E3AF}"/>
              </a:ext>
            </a:extLst>
          </p:cNvPr>
          <p:cNvSpPr txBox="1">
            <a:spLocks/>
          </p:cNvSpPr>
          <p:nvPr/>
        </p:nvSpPr>
        <p:spPr>
          <a:xfrm>
            <a:off x="1097280" y="286603"/>
            <a:ext cx="10339544" cy="145075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TOE Attachment</a:t>
            </a:r>
          </a:p>
        </p:txBody>
      </p:sp>
      <p:sp>
        <p:nvSpPr>
          <p:cNvPr id="4" name="TextBox 3">
            <a:extLst>
              <a:ext uri="{FF2B5EF4-FFF2-40B4-BE49-F238E27FC236}">
                <a16:creationId xmlns:a16="http://schemas.microsoft.com/office/drawing/2014/main" id="{31820F00-B1DA-42F1-BD4C-9C948C6BF19E}"/>
              </a:ext>
            </a:extLst>
          </p:cNvPr>
          <p:cNvSpPr txBox="1"/>
          <p:nvPr/>
        </p:nvSpPr>
        <p:spPr>
          <a:xfrm>
            <a:off x="1097280" y="963853"/>
            <a:ext cx="9997440" cy="369332"/>
          </a:xfrm>
          <a:prstGeom prst="rect">
            <a:avLst/>
          </a:prstGeom>
          <a:noFill/>
        </p:spPr>
        <p:txBody>
          <a:bodyPr wrap="square" rtlCol="0">
            <a:spAutoFit/>
          </a:bodyPr>
          <a:lstStyle/>
          <a:p>
            <a:r>
              <a:rPr lang="en-US" b="1" dirty="0">
                <a:solidFill>
                  <a:srgbClr val="0000FF"/>
                </a:solidFill>
              </a:rPr>
              <a:t>Attach GL0210 Report </a:t>
            </a:r>
            <a:r>
              <a:rPr lang="en-US" dirty="0">
                <a:solidFill>
                  <a:srgbClr val="0000FF"/>
                </a:solidFill>
              </a:rPr>
              <a:t>showing the voucher.</a:t>
            </a:r>
          </a:p>
        </p:txBody>
      </p:sp>
      <p:pic>
        <p:nvPicPr>
          <p:cNvPr id="5" name="Picture 4">
            <a:extLst>
              <a:ext uri="{FF2B5EF4-FFF2-40B4-BE49-F238E27FC236}">
                <a16:creationId xmlns:a16="http://schemas.microsoft.com/office/drawing/2014/main" id="{BED084CD-1DD6-D73F-A1D2-8BB25456B941}"/>
              </a:ext>
            </a:extLst>
          </p:cNvPr>
          <p:cNvPicPr>
            <a:picLocks noChangeAspect="1"/>
          </p:cNvPicPr>
          <p:nvPr/>
        </p:nvPicPr>
        <p:blipFill>
          <a:blip r:embed="rId2"/>
          <a:stretch>
            <a:fillRect/>
          </a:stretch>
        </p:blipFill>
        <p:spPr>
          <a:xfrm>
            <a:off x="1376952" y="2257571"/>
            <a:ext cx="9438095" cy="2342857"/>
          </a:xfrm>
          <a:prstGeom prst="rect">
            <a:avLst/>
          </a:prstGeom>
        </p:spPr>
      </p:pic>
    </p:spTree>
    <p:extLst>
      <p:ext uri="{BB962C8B-B14F-4D97-AF65-F5344CB8AC3E}">
        <p14:creationId xmlns:p14="http://schemas.microsoft.com/office/powerpoint/2010/main" val="74118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7CFB7072-A319-8F78-C15B-E2155FF1E3AF}"/>
              </a:ext>
            </a:extLst>
          </p:cNvPr>
          <p:cNvSpPr txBox="1">
            <a:spLocks/>
          </p:cNvSpPr>
          <p:nvPr/>
        </p:nvSpPr>
        <p:spPr>
          <a:xfrm>
            <a:off x="1097280" y="286603"/>
            <a:ext cx="10339544" cy="145075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Preparing a TOE Form – Voucher Example</a:t>
            </a:r>
          </a:p>
        </p:txBody>
      </p:sp>
      <p:pic>
        <p:nvPicPr>
          <p:cNvPr id="6" name="Picture 5">
            <a:extLst>
              <a:ext uri="{FF2B5EF4-FFF2-40B4-BE49-F238E27FC236}">
                <a16:creationId xmlns:a16="http://schemas.microsoft.com/office/drawing/2014/main" id="{CF33DC5F-0757-7644-00C6-ED48DE2952EC}"/>
              </a:ext>
            </a:extLst>
          </p:cNvPr>
          <p:cNvPicPr>
            <a:picLocks noChangeAspect="1"/>
          </p:cNvPicPr>
          <p:nvPr/>
        </p:nvPicPr>
        <p:blipFill>
          <a:blip r:embed="rId2"/>
          <a:stretch>
            <a:fillRect/>
          </a:stretch>
        </p:blipFill>
        <p:spPr>
          <a:xfrm>
            <a:off x="1119809" y="1311481"/>
            <a:ext cx="9952381" cy="4780952"/>
          </a:xfrm>
          <a:prstGeom prst="rect">
            <a:avLst/>
          </a:prstGeom>
        </p:spPr>
      </p:pic>
    </p:spTree>
    <p:extLst>
      <p:ext uri="{BB962C8B-B14F-4D97-AF65-F5344CB8AC3E}">
        <p14:creationId xmlns:p14="http://schemas.microsoft.com/office/powerpoint/2010/main" val="1798047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84C58E9-A896-7D23-2AF8-872CB98CC09A}"/>
              </a:ext>
            </a:extLst>
          </p:cNvPr>
          <p:cNvSpPr>
            <a:spLocks noGrp="1"/>
          </p:cNvSpPr>
          <p:nvPr>
            <p:ph type="ctrTitle"/>
          </p:nvPr>
        </p:nvSpPr>
        <p:spPr>
          <a:xfrm>
            <a:off x="1097280" y="758952"/>
            <a:ext cx="10058400" cy="3892168"/>
          </a:xfrm>
        </p:spPr>
        <p:txBody>
          <a:bodyPr>
            <a:normAutofit/>
          </a:bodyPr>
          <a:lstStyle/>
          <a:p>
            <a:r>
              <a:rPr lang="en-US" dirty="0">
                <a:solidFill>
                  <a:srgbClr val="FFFFFF"/>
                </a:solidFill>
              </a:rPr>
              <a:t>Payroll Example</a:t>
            </a:r>
          </a:p>
        </p:txBody>
      </p:sp>
      <p:sp>
        <p:nvSpPr>
          <p:cNvPr id="3" name="Subtitle 2">
            <a:extLst>
              <a:ext uri="{FF2B5EF4-FFF2-40B4-BE49-F238E27FC236}">
                <a16:creationId xmlns:a16="http://schemas.microsoft.com/office/drawing/2014/main" id="{A4CDE669-5548-5E4D-3E36-6907F0FBAEFA}"/>
              </a:ext>
            </a:extLst>
          </p:cNvPr>
          <p:cNvSpPr>
            <a:spLocks noGrp="1"/>
          </p:cNvSpPr>
          <p:nvPr>
            <p:ph type="subTitle" idx="1"/>
          </p:nvPr>
        </p:nvSpPr>
        <p:spPr>
          <a:xfrm>
            <a:off x="1100051" y="5225240"/>
            <a:ext cx="10058400" cy="1143000"/>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285778386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Preparing a TOE Form – Payroll Example</a:t>
            </a:r>
          </a:p>
        </p:txBody>
      </p:sp>
      <p:sp>
        <p:nvSpPr>
          <p:cNvPr id="4" name="Content Placeholder 3"/>
          <p:cNvSpPr>
            <a:spLocks noGrp="1"/>
          </p:cNvSpPr>
          <p:nvPr>
            <p:ph idx="1"/>
          </p:nvPr>
        </p:nvSpPr>
        <p:spPr>
          <a:xfrm>
            <a:off x="1097280" y="1845733"/>
            <a:ext cx="10058400" cy="4878452"/>
          </a:xfrm>
        </p:spPr>
        <p:txBody>
          <a:bodyPr>
            <a:normAutofit/>
          </a:bodyPr>
          <a:lstStyle/>
          <a:p>
            <a:pPr marL="0" indent="0">
              <a:buNone/>
            </a:pPr>
            <a:r>
              <a:rPr lang="en-US" dirty="0">
                <a:solidFill>
                  <a:schemeClr val="tx1"/>
                </a:solidFill>
              </a:rPr>
              <a:t>General Rules for </a:t>
            </a:r>
            <a:r>
              <a:rPr lang="en-US" b="1" dirty="0">
                <a:solidFill>
                  <a:schemeClr val="tx1"/>
                </a:solidFill>
              </a:rPr>
              <a:t>All Funds</a:t>
            </a:r>
            <a:r>
              <a:rPr lang="en-US" dirty="0">
                <a:solidFill>
                  <a:schemeClr val="tx1"/>
                </a:solidFill>
              </a:rPr>
              <a:t>:</a:t>
            </a:r>
          </a:p>
          <a:p>
            <a:pPr>
              <a:buFont typeface="Wingdings" panose="05000000000000000000" pitchFamily="2" charset="2"/>
              <a:buChar char="§"/>
            </a:pPr>
            <a:r>
              <a:rPr lang="en-US" dirty="0">
                <a:solidFill>
                  <a:schemeClr val="tx1"/>
                </a:solidFill>
              </a:rPr>
              <a:t> Only transfer payroll expense for </a:t>
            </a:r>
            <a:r>
              <a:rPr lang="en-US" dirty="0">
                <a:solidFill>
                  <a:schemeClr val="tx1"/>
                </a:solidFill>
                <a:highlight>
                  <a:srgbClr val="FFFF00"/>
                </a:highlight>
              </a:rPr>
              <a:t>1 employee per TOE form</a:t>
            </a:r>
            <a:r>
              <a:rPr lang="en-US" dirty="0">
                <a:solidFill>
                  <a:schemeClr val="tx1"/>
                </a:solidFill>
              </a:rPr>
              <a:t>. </a:t>
            </a:r>
          </a:p>
          <a:p>
            <a:pPr>
              <a:buFont typeface="Wingdings" panose="05000000000000000000" pitchFamily="2" charset="2"/>
              <a:buChar char="§"/>
            </a:pPr>
            <a:r>
              <a:rPr lang="en-US" dirty="0">
                <a:solidFill>
                  <a:schemeClr val="tx1"/>
                </a:solidFill>
              </a:rPr>
              <a:t> If transferring payroll expense for more than 15 employees, contact the Accounting Department to see if a batch upload is possible.</a:t>
            </a:r>
          </a:p>
          <a:p>
            <a:pPr>
              <a:buFont typeface="Wingdings" panose="05000000000000000000" pitchFamily="2" charset="2"/>
              <a:buChar char="§"/>
            </a:pPr>
            <a:r>
              <a:rPr lang="en-US" dirty="0">
                <a:solidFill>
                  <a:schemeClr val="tx1"/>
                </a:solidFill>
              </a:rPr>
              <a:t> When transferring salaries/wages, also </a:t>
            </a:r>
            <a:r>
              <a:rPr lang="en-US" dirty="0">
                <a:solidFill>
                  <a:schemeClr val="tx1"/>
                </a:solidFill>
                <a:highlight>
                  <a:srgbClr val="FFFF00"/>
                </a:highlight>
              </a:rPr>
              <a:t>include the corresponding statutory fringe benefits and health &amp; welfare cost</a:t>
            </a:r>
            <a:r>
              <a:rPr lang="en-US" dirty="0">
                <a:solidFill>
                  <a:srgbClr val="0000FF"/>
                </a:solidFill>
              </a:rPr>
              <a:t> </a:t>
            </a:r>
            <a:r>
              <a:rPr lang="en-US" dirty="0">
                <a:solidFill>
                  <a:schemeClr val="tx1"/>
                </a:solidFill>
              </a:rPr>
              <a:t>on the TOE form. We cannot transfer salaries only. </a:t>
            </a:r>
          </a:p>
          <a:p>
            <a:pPr>
              <a:buFont typeface="Wingdings" panose="05000000000000000000" pitchFamily="2" charset="2"/>
              <a:buChar char="§"/>
            </a:pPr>
            <a:r>
              <a:rPr lang="en-US" dirty="0">
                <a:solidFill>
                  <a:schemeClr val="tx1"/>
                </a:solidFill>
              </a:rPr>
              <a:t> Expense amounts included on the TOE should be </a:t>
            </a:r>
            <a:r>
              <a:rPr lang="en-US" u="sng" dirty="0">
                <a:solidFill>
                  <a:schemeClr val="tx1"/>
                </a:solidFill>
                <a:highlight>
                  <a:srgbClr val="FFFF00"/>
                </a:highlight>
              </a:rPr>
              <a:t>actual</a:t>
            </a:r>
            <a:r>
              <a:rPr lang="en-US" dirty="0">
                <a:solidFill>
                  <a:schemeClr val="tx1"/>
                </a:solidFill>
                <a:highlight>
                  <a:srgbClr val="FFFF00"/>
                </a:highlight>
              </a:rPr>
              <a:t> expenditures (not estimated expenditures)</a:t>
            </a:r>
            <a:r>
              <a:rPr lang="en-US" dirty="0">
                <a:solidFill>
                  <a:schemeClr val="tx1"/>
                </a:solidFill>
              </a:rPr>
              <a:t>.  Expense amounts should be taken from a GL00210 report, not a Cost of Position Worksheet.</a:t>
            </a:r>
          </a:p>
          <a:p>
            <a:pPr>
              <a:buFont typeface="Wingdings" panose="05000000000000000000" pitchFamily="2" charset="2"/>
              <a:buChar char="§"/>
            </a:pPr>
            <a:r>
              <a:rPr lang="en-US" dirty="0">
                <a:solidFill>
                  <a:schemeClr val="tx1"/>
                </a:solidFill>
              </a:rPr>
              <a:t> A single TOE form can include salaries and benefits related to </a:t>
            </a:r>
            <a:r>
              <a:rPr lang="en-US" u="sng" dirty="0">
                <a:solidFill>
                  <a:schemeClr val="tx1"/>
                </a:solidFill>
                <a:highlight>
                  <a:srgbClr val="FFFF00"/>
                </a:highlight>
              </a:rPr>
              <a:t>1 to 3 payroll cycles as long as the payroll cycles are in the same quarter</a:t>
            </a:r>
            <a:r>
              <a:rPr lang="en-US" dirty="0">
                <a:solidFill>
                  <a:schemeClr val="tx1"/>
                </a:solidFill>
              </a:rPr>
              <a:t>.  If payroll expense crosses quarters, please complete 1 TOE form for each quarter.</a:t>
            </a:r>
          </a:p>
          <a:p>
            <a:pPr>
              <a:buFont typeface="Wingdings" panose="05000000000000000000" pitchFamily="2" charset="2"/>
              <a:buChar char="§"/>
            </a:pPr>
            <a:endParaRPr lang="en-US" dirty="0">
              <a:solidFill>
                <a:schemeClr val="tx1"/>
              </a:solidFill>
            </a:endParaRPr>
          </a:p>
        </p:txBody>
      </p:sp>
    </p:spTree>
    <p:extLst>
      <p:ext uri="{BB962C8B-B14F-4D97-AF65-F5344CB8AC3E}">
        <p14:creationId xmlns:p14="http://schemas.microsoft.com/office/powerpoint/2010/main" val="2267299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Preparing a TOE Form – Payroll Example</a:t>
            </a:r>
          </a:p>
        </p:txBody>
      </p:sp>
      <p:sp>
        <p:nvSpPr>
          <p:cNvPr id="4" name="Content Placeholder 3"/>
          <p:cNvSpPr>
            <a:spLocks noGrp="1"/>
          </p:cNvSpPr>
          <p:nvPr>
            <p:ph idx="1"/>
          </p:nvPr>
        </p:nvSpPr>
        <p:spPr>
          <a:xfrm>
            <a:off x="1097280" y="1845733"/>
            <a:ext cx="10058400" cy="4443555"/>
          </a:xfrm>
        </p:spPr>
        <p:txBody>
          <a:bodyPr>
            <a:normAutofit/>
          </a:bodyPr>
          <a:lstStyle/>
          <a:p>
            <a:pPr marL="0" indent="0">
              <a:buNone/>
            </a:pPr>
            <a:endParaRPr lang="en-US" dirty="0">
              <a:solidFill>
                <a:schemeClr val="tx1"/>
              </a:solidFill>
            </a:endParaRPr>
          </a:p>
          <a:p>
            <a:pPr marL="0" indent="0">
              <a:buNone/>
            </a:pPr>
            <a:r>
              <a:rPr lang="en-US" dirty="0">
                <a:solidFill>
                  <a:schemeClr val="tx1"/>
                </a:solidFill>
              </a:rPr>
              <a:t>The table below shows the payroll cycles and months included in each quarter.</a:t>
            </a:r>
          </a:p>
          <a:p>
            <a:pPr>
              <a:buFont typeface="Wingdings" panose="05000000000000000000" pitchFamily="2" charset="2"/>
              <a:buChar char="§"/>
            </a:pPr>
            <a:endParaRPr lang="en-US" dirty="0">
              <a:solidFill>
                <a:schemeClr val="tx1"/>
              </a:solidFill>
            </a:endParaRPr>
          </a:p>
          <a:p>
            <a:pPr>
              <a:buFont typeface="Wingdings" panose="05000000000000000000" pitchFamily="2" charset="2"/>
              <a:buChar char="§"/>
            </a:pPr>
            <a:endParaRPr lang="en-US" dirty="0">
              <a:solidFill>
                <a:schemeClr val="tx1"/>
              </a:solidFill>
            </a:endParaRPr>
          </a:p>
          <a:p>
            <a:pPr>
              <a:buFont typeface="Wingdings" panose="05000000000000000000" pitchFamily="2" charset="2"/>
              <a:buChar char="§"/>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lvl="2">
              <a:buFont typeface="Wingdings" panose="05000000000000000000" pitchFamily="2" charset="2"/>
              <a:buChar char="§"/>
            </a:pPr>
            <a:r>
              <a:rPr lang="en-US" dirty="0">
                <a:solidFill>
                  <a:schemeClr val="tx1"/>
                </a:solidFill>
              </a:rPr>
              <a:t>For example: To transfer Jane Doe’s salaries and benefits for 1B thru 4B, complete a TOE for 1B thru 3B and another TOE for 4B.</a:t>
            </a:r>
          </a:p>
        </p:txBody>
      </p:sp>
      <p:pic>
        <p:nvPicPr>
          <p:cNvPr id="6" name="Picture 5">
            <a:extLst>
              <a:ext uri="{FF2B5EF4-FFF2-40B4-BE49-F238E27FC236}">
                <a16:creationId xmlns:a16="http://schemas.microsoft.com/office/drawing/2014/main" id="{CAA8270A-A51D-DF8E-066C-AD0B6A985CA6}"/>
              </a:ext>
            </a:extLst>
          </p:cNvPr>
          <p:cNvPicPr>
            <a:picLocks noChangeAspect="1"/>
          </p:cNvPicPr>
          <p:nvPr/>
        </p:nvPicPr>
        <p:blipFill>
          <a:blip r:embed="rId2"/>
          <a:stretch>
            <a:fillRect/>
          </a:stretch>
        </p:blipFill>
        <p:spPr>
          <a:xfrm>
            <a:off x="1097280" y="2942998"/>
            <a:ext cx="9733333" cy="1276190"/>
          </a:xfrm>
          <a:prstGeom prst="rect">
            <a:avLst/>
          </a:prstGeom>
        </p:spPr>
      </p:pic>
    </p:spTree>
    <p:extLst>
      <p:ext uri="{BB962C8B-B14F-4D97-AF65-F5344CB8AC3E}">
        <p14:creationId xmlns:p14="http://schemas.microsoft.com/office/powerpoint/2010/main" val="834761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Preparing a TOE Form – Payroll Example</a:t>
            </a:r>
          </a:p>
        </p:txBody>
      </p:sp>
      <p:sp>
        <p:nvSpPr>
          <p:cNvPr id="4" name="Content Placeholder 3"/>
          <p:cNvSpPr>
            <a:spLocks noGrp="1"/>
          </p:cNvSpPr>
          <p:nvPr>
            <p:ph idx="1"/>
          </p:nvPr>
        </p:nvSpPr>
        <p:spPr>
          <a:xfrm>
            <a:off x="1097280" y="1845733"/>
            <a:ext cx="10058400" cy="4878452"/>
          </a:xfrm>
        </p:spPr>
        <p:txBody>
          <a:bodyPr>
            <a:normAutofit/>
          </a:bodyPr>
          <a:lstStyle/>
          <a:p>
            <a:pPr marL="0" indent="0">
              <a:buNone/>
            </a:pPr>
            <a:r>
              <a:rPr lang="en-US" dirty="0">
                <a:solidFill>
                  <a:schemeClr val="tx1"/>
                </a:solidFill>
              </a:rPr>
              <a:t>General Rules for </a:t>
            </a:r>
            <a:r>
              <a:rPr lang="en-US" b="1" dirty="0">
                <a:solidFill>
                  <a:schemeClr val="tx1"/>
                </a:solidFill>
              </a:rPr>
              <a:t>All Funds</a:t>
            </a:r>
            <a:r>
              <a:rPr lang="en-US" dirty="0">
                <a:solidFill>
                  <a:schemeClr val="tx1"/>
                </a:solidFill>
              </a:rPr>
              <a:t>:</a:t>
            </a:r>
          </a:p>
          <a:p>
            <a:pPr>
              <a:buFont typeface="Wingdings" panose="05000000000000000000" pitchFamily="2" charset="2"/>
              <a:buChar char="§"/>
            </a:pPr>
            <a:r>
              <a:rPr lang="en-US" dirty="0">
                <a:solidFill>
                  <a:schemeClr val="tx1"/>
                </a:solidFill>
              </a:rPr>
              <a:t> </a:t>
            </a:r>
            <a:r>
              <a:rPr lang="en-US" dirty="0">
                <a:solidFill>
                  <a:schemeClr val="tx1"/>
                </a:solidFill>
                <a:highlight>
                  <a:srgbClr val="FFFF00"/>
                </a:highlight>
              </a:rPr>
              <a:t>Doc Date field</a:t>
            </a:r>
            <a:r>
              <a:rPr lang="en-US" dirty="0">
                <a:solidFill>
                  <a:schemeClr val="tx1"/>
                </a:solidFill>
              </a:rPr>
              <a:t> should be the last day of the month being transferred.</a:t>
            </a:r>
          </a:p>
          <a:p>
            <a:pPr lvl="1">
              <a:buFont typeface="Wingdings" panose="05000000000000000000" pitchFamily="2" charset="2"/>
              <a:buChar char="§"/>
            </a:pPr>
            <a:r>
              <a:rPr lang="en-US" dirty="0">
                <a:solidFill>
                  <a:schemeClr val="tx1"/>
                </a:solidFill>
              </a:rPr>
              <a:t>For example, if only transferring 7A (1 month) then use 01/31/24 as the Doc Date.</a:t>
            </a:r>
          </a:p>
          <a:p>
            <a:pPr lvl="1">
              <a:buFont typeface="Wingdings" panose="05000000000000000000" pitchFamily="2" charset="2"/>
              <a:buChar char="§"/>
            </a:pPr>
            <a:r>
              <a:rPr lang="en-US" dirty="0">
                <a:solidFill>
                  <a:schemeClr val="tx1"/>
                </a:solidFill>
              </a:rPr>
              <a:t>For example, if transferring 7A-9A (3 months), then use 03/31/24 as the Doc Date.  </a:t>
            </a:r>
          </a:p>
          <a:p>
            <a:pPr>
              <a:buFont typeface="Wingdings" panose="05000000000000000000" pitchFamily="2" charset="2"/>
              <a:buChar char="§"/>
            </a:pPr>
            <a:r>
              <a:rPr lang="en-US" dirty="0">
                <a:solidFill>
                  <a:schemeClr val="tx1"/>
                </a:solidFill>
                <a:highlight>
                  <a:srgbClr val="FFFF00"/>
                </a:highlight>
              </a:rPr>
              <a:t> Reason for Transfer field</a:t>
            </a:r>
            <a:r>
              <a:rPr lang="en-US" dirty="0">
                <a:solidFill>
                  <a:schemeClr val="tx1"/>
                </a:solidFill>
              </a:rPr>
              <a:t> should have the following standardized info and format: </a:t>
            </a:r>
            <a:r>
              <a:rPr lang="en-US" i="1" dirty="0">
                <a:solidFill>
                  <a:srgbClr val="0000FF"/>
                </a:solidFill>
              </a:rPr>
              <a:t>Employee Type </a:t>
            </a:r>
            <a:r>
              <a:rPr lang="en-US" dirty="0">
                <a:solidFill>
                  <a:schemeClr val="tx1"/>
                </a:solidFill>
              </a:rPr>
              <a:t>(CE for certificated or CL for classified) then </a:t>
            </a:r>
            <a:r>
              <a:rPr lang="en-US" i="1" dirty="0">
                <a:solidFill>
                  <a:srgbClr val="0000FF"/>
                </a:solidFill>
              </a:rPr>
              <a:t>Employee ID Number</a:t>
            </a:r>
            <a:r>
              <a:rPr lang="en-US" b="1" dirty="0">
                <a:solidFill>
                  <a:srgbClr val="0000FF"/>
                </a:solidFill>
              </a:rPr>
              <a:t> </a:t>
            </a:r>
            <a:r>
              <a:rPr lang="en-US" dirty="0">
                <a:solidFill>
                  <a:srgbClr val="0000FF"/>
                </a:solidFill>
              </a:rPr>
              <a:t>(1 space)</a:t>
            </a:r>
            <a:r>
              <a:rPr lang="en-US" b="1" dirty="0">
                <a:solidFill>
                  <a:srgbClr val="0000FF"/>
                </a:solidFill>
              </a:rPr>
              <a:t> </a:t>
            </a:r>
            <a:r>
              <a:rPr lang="en-US" dirty="0">
                <a:solidFill>
                  <a:schemeClr val="tx1"/>
                </a:solidFill>
              </a:rPr>
              <a:t>then </a:t>
            </a:r>
            <a:r>
              <a:rPr lang="en-US" i="1" dirty="0">
                <a:solidFill>
                  <a:srgbClr val="0000FF"/>
                </a:solidFill>
              </a:rPr>
              <a:t>Payroll Cycle(s)</a:t>
            </a:r>
            <a:r>
              <a:rPr lang="en-US" dirty="0">
                <a:solidFill>
                  <a:srgbClr val="0000FF"/>
                </a:solidFill>
              </a:rPr>
              <a:t>(1 space)</a:t>
            </a:r>
            <a:r>
              <a:rPr lang="en-US" i="1" dirty="0">
                <a:solidFill>
                  <a:srgbClr val="0000FF"/>
                </a:solidFill>
              </a:rPr>
              <a:t> </a:t>
            </a:r>
            <a:r>
              <a:rPr lang="en-US" dirty="0">
                <a:solidFill>
                  <a:schemeClr val="tx1"/>
                </a:solidFill>
              </a:rPr>
              <a:t>then </a:t>
            </a:r>
            <a:r>
              <a:rPr lang="en-US" i="1" dirty="0">
                <a:solidFill>
                  <a:srgbClr val="0000FF"/>
                </a:solidFill>
              </a:rPr>
              <a:t>Last Name, First Name</a:t>
            </a:r>
            <a:r>
              <a:rPr lang="en-US" dirty="0">
                <a:solidFill>
                  <a:schemeClr val="tx1"/>
                </a:solidFill>
              </a:rPr>
              <a:t>.</a:t>
            </a:r>
          </a:p>
          <a:p>
            <a:pPr lvl="1">
              <a:buFont typeface="Wingdings" panose="05000000000000000000" pitchFamily="2" charset="2"/>
              <a:buChar char="§"/>
            </a:pPr>
            <a:r>
              <a:rPr lang="en-US" dirty="0">
                <a:solidFill>
                  <a:schemeClr val="tx1"/>
                </a:solidFill>
              </a:rPr>
              <a:t>For example: CL1028371 </a:t>
            </a:r>
            <a:r>
              <a:rPr lang="en-US" dirty="0">
                <a:solidFill>
                  <a:srgbClr val="FF0000"/>
                </a:solidFill>
              </a:rPr>
              <a:t>01B</a:t>
            </a:r>
            <a:r>
              <a:rPr lang="en-US" dirty="0">
                <a:solidFill>
                  <a:schemeClr val="tx1"/>
                </a:solidFill>
              </a:rPr>
              <a:t> GARCIA, JANE</a:t>
            </a:r>
          </a:p>
          <a:p>
            <a:pPr lvl="1">
              <a:buFont typeface="Wingdings" panose="05000000000000000000" pitchFamily="2" charset="2"/>
              <a:buChar char="§"/>
            </a:pPr>
            <a:r>
              <a:rPr lang="en-US" dirty="0">
                <a:solidFill>
                  <a:schemeClr val="tx1"/>
                </a:solidFill>
              </a:rPr>
              <a:t>For example: CE1028456 </a:t>
            </a:r>
            <a:r>
              <a:rPr lang="en-US" dirty="0">
                <a:solidFill>
                  <a:srgbClr val="FF0000"/>
                </a:solidFill>
              </a:rPr>
              <a:t>01A-03A</a:t>
            </a:r>
            <a:r>
              <a:rPr lang="en-US" dirty="0">
                <a:solidFill>
                  <a:schemeClr val="tx1"/>
                </a:solidFill>
              </a:rPr>
              <a:t> NGUYEN, PAUL</a:t>
            </a:r>
          </a:p>
          <a:p>
            <a:pPr>
              <a:buFont typeface="Wingdings" panose="05000000000000000000" pitchFamily="2" charset="2"/>
              <a:buChar char="§"/>
            </a:pPr>
            <a:r>
              <a:rPr lang="en-US" dirty="0">
                <a:solidFill>
                  <a:schemeClr val="tx1"/>
                </a:solidFill>
              </a:rPr>
              <a:t> </a:t>
            </a:r>
            <a:r>
              <a:rPr lang="en-US" dirty="0">
                <a:solidFill>
                  <a:schemeClr val="tx1"/>
                </a:solidFill>
                <a:highlight>
                  <a:srgbClr val="FFFF00"/>
                </a:highlight>
              </a:rPr>
              <a:t>Only use 1 Fund Type</a:t>
            </a:r>
            <a:r>
              <a:rPr lang="en-US" dirty="0">
                <a:solidFill>
                  <a:schemeClr val="tx1"/>
                </a:solidFill>
              </a:rPr>
              <a:t> on a TOE form.  Fund 11, 12, &amp; 13 are the same Fund Type so these Funds can be used on the same TOE form if needed.  If transferring expense between different Fund Types, submit the TOE in PDF. </a:t>
            </a:r>
          </a:p>
        </p:txBody>
      </p:sp>
    </p:spTree>
    <p:extLst>
      <p:ext uri="{BB962C8B-B14F-4D97-AF65-F5344CB8AC3E}">
        <p14:creationId xmlns:p14="http://schemas.microsoft.com/office/powerpoint/2010/main" val="4183403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Preparing a TOE Form – Payroll Example</a:t>
            </a:r>
          </a:p>
        </p:txBody>
      </p:sp>
      <p:sp>
        <p:nvSpPr>
          <p:cNvPr id="4" name="Content Placeholder 3"/>
          <p:cNvSpPr>
            <a:spLocks noGrp="1"/>
          </p:cNvSpPr>
          <p:nvPr>
            <p:ph idx="1"/>
          </p:nvPr>
        </p:nvSpPr>
        <p:spPr>
          <a:xfrm>
            <a:off x="1097280" y="1845733"/>
            <a:ext cx="10058400" cy="4878452"/>
          </a:xfrm>
        </p:spPr>
        <p:txBody>
          <a:bodyPr>
            <a:normAutofit/>
          </a:bodyPr>
          <a:lstStyle/>
          <a:p>
            <a:pPr marL="0" indent="0">
              <a:buNone/>
            </a:pPr>
            <a:r>
              <a:rPr lang="en-US" dirty="0">
                <a:solidFill>
                  <a:schemeClr val="tx1"/>
                </a:solidFill>
              </a:rPr>
              <a:t>General Rules for </a:t>
            </a:r>
            <a:r>
              <a:rPr lang="en-US" b="1" dirty="0">
                <a:solidFill>
                  <a:schemeClr val="tx1"/>
                </a:solidFill>
              </a:rPr>
              <a:t>All Funds</a:t>
            </a:r>
            <a:r>
              <a:rPr lang="en-US" dirty="0">
                <a:solidFill>
                  <a:schemeClr val="tx1"/>
                </a:solidFill>
              </a:rPr>
              <a:t>:</a:t>
            </a:r>
          </a:p>
          <a:p>
            <a:pPr>
              <a:buFont typeface="Wingdings" panose="05000000000000000000" pitchFamily="2" charset="2"/>
              <a:buChar char="§"/>
            </a:pPr>
            <a:r>
              <a:rPr lang="en-US" dirty="0">
                <a:solidFill>
                  <a:schemeClr val="tx1"/>
                </a:solidFill>
              </a:rPr>
              <a:t> </a:t>
            </a:r>
            <a:r>
              <a:rPr lang="en-US" dirty="0">
                <a:solidFill>
                  <a:schemeClr val="tx1"/>
                </a:solidFill>
                <a:highlight>
                  <a:srgbClr val="FFFF00"/>
                </a:highlight>
              </a:rPr>
              <a:t>Comments field </a:t>
            </a:r>
            <a:r>
              <a:rPr lang="en-US" dirty="0">
                <a:solidFill>
                  <a:schemeClr val="tx1"/>
                </a:solidFill>
              </a:rPr>
              <a:t>should clearly state the desired percentage distribution for the salaries and benefits, or the number of hours being transferred for hourly employees.</a:t>
            </a:r>
          </a:p>
          <a:p>
            <a:pPr>
              <a:buFont typeface="Wingdings" panose="05000000000000000000" pitchFamily="2" charset="2"/>
              <a:buChar char="§"/>
            </a:pPr>
            <a:r>
              <a:rPr lang="en-US" dirty="0">
                <a:solidFill>
                  <a:schemeClr val="tx1"/>
                </a:solidFill>
              </a:rPr>
              <a:t> </a:t>
            </a:r>
            <a:r>
              <a:rPr lang="en-US" dirty="0">
                <a:solidFill>
                  <a:schemeClr val="tx1"/>
                </a:solidFill>
                <a:highlight>
                  <a:srgbClr val="FFFF00"/>
                </a:highlight>
              </a:rPr>
              <a:t>Required Back-up</a:t>
            </a:r>
          </a:p>
          <a:p>
            <a:pPr lvl="1">
              <a:buFont typeface="Wingdings" panose="05000000000000000000" pitchFamily="2" charset="2"/>
              <a:buChar char="§"/>
            </a:pPr>
            <a:r>
              <a:rPr lang="en-US" dirty="0">
                <a:solidFill>
                  <a:schemeClr val="tx1"/>
                </a:solidFill>
              </a:rPr>
              <a:t>Run the GL0210 report by Employee ID for the desired period, and total and sort the GL0210 report by Object Code.  Attach the GL0210 report to the TOE form. </a:t>
            </a:r>
          </a:p>
          <a:p>
            <a:pPr lvl="1">
              <a:buFont typeface="Wingdings" panose="05000000000000000000" pitchFamily="2" charset="2"/>
              <a:buChar char="§"/>
            </a:pPr>
            <a:r>
              <a:rPr lang="en-US" dirty="0">
                <a:solidFill>
                  <a:schemeClr val="tx1"/>
                </a:solidFill>
              </a:rPr>
              <a:t>If a calculation was prepared to transfer a portion of salaries and benefits, attach the calculation worksheet as an Excel file.</a:t>
            </a:r>
          </a:p>
          <a:p>
            <a:pPr lvl="1">
              <a:buFont typeface="Wingdings" panose="05000000000000000000" pitchFamily="2" charset="2"/>
              <a:buChar char="§"/>
            </a:pPr>
            <a:r>
              <a:rPr lang="en-US" dirty="0">
                <a:solidFill>
                  <a:schemeClr val="tx1"/>
                </a:solidFill>
              </a:rPr>
              <a:t>Attach the Status Change Form with all approvals </a:t>
            </a:r>
            <a:r>
              <a:rPr lang="en-US" u="sng" dirty="0">
                <a:solidFill>
                  <a:schemeClr val="tx1"/>
                </a:solidFill>
              </a:rPr>
              <a:t>only if</a:t>
            </a:r>
            <a:r>
              <a:rPr lang="en-US" dirty="0">
                <a:solidFill>
                  <a:schemeClr val="tx1"/>
                </a:solidFill>
              </a:rPr>
              <a:t>: the position is new; employee’s position changed; or there was a correction in the pay rate.</a:t>
            </a:r>
          </a:p>
        </p:txBody>
      </p:sp>
    </p:spTree>
    <p:extLst>
      <p:ext uri="{BB962C8B-B14F-4D97-AF65-F5344CB8AC3E}">
        <p14:creationId xmlns:p14="http://schemas.microsoft.com/office/powerpoint/2010/main" val="109093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endParaRPr lang="en-US" dirty="0"/>
          </a:p>
          <a:p>
            <a:r>
              <a:rPr lang="en-US" dirty="0"/>
              <a:t>Purpose of a Transfer of Expenditure (TOE)</a:t>
            </a:r>
          </a:p>
          <a:p>
            <a:r>
              <a:rPr lang="en-US" dirty="0"/>
              <a:t>Cost Principles for Federal Programs</a:t>
            </a:r>
          </a:p>
          <a:p>
            <a:r>
              <a:rPr lang="en-US" dirty="0"/>
              <a:t>Accessing the TOE Form</a:t>
            </a:r>
          </a:p>
          <a:p>
            <a:r>
              <a:rPr lang="en-US" dirty="0"/>
              <a:t>Preparing a TOE (Voucher Example)</a:t>
            </a:r>
          </a:p>
          <a:p>
            <a:r>
              <a:rPr lang="en-US" dirty="0"/>
              <a:t>Preparing a TOE (Payroll Example)</a:t>
            </a:r>
          </a:p>
          <a:p>
            <a:r>
              <a:rPr lang="en-US" dirty="0"/>
              <a:t>Approving a TOE</a:t>
            </a:r>
          </a:p>
          <a:p>
            <a:r>
              <a:rPr lang="en-US" dirty="0"/>
              <a:t>Lookup a TOE</a:t>
            </a:r>
          </a:p>
          <a:p>
            <a:r>
              <a:rPr lang="en-US" dirty="0"/>
              <a:t>Fiscal Year End Deadlines</a:t>
            </a:r>
          </a:p>
        </p:txBody>
      </p:sp>
    </p:spTree>
    <p:extLst>
      <p:ext uri="{BB962C8B-B14F-4D97-AF65-F5344CB8AC3E}">
        <p14:creationId xmlns:p14="http://schemas.microsoft.com/office/powerpoint/2010/main" val="3209968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Preparing a TOE Form – Payroll Example</a:t>
            </a:r>
          </a:p>
        </p:txBody>
      </p:sp>
      <p:sp>
        <p:nvSpPr>
          <p:cNvPr id="4" name="Content Placeholder 3"/>
          <p:cNvSpPr>
            <a:spLocks noGrp="1"/>
          </p:cNvSpPr>
          <p:nvPr>
            <p:ph idx="1"/>
          </p:nvPr>
        </p:nvSpPr>
        <p:spPr>
          <a:xfrm>
            <a:off x="1097280" y="1845733"/>
            <a:ext cx="10058400" cy="4443555"/>
          </a:xfrm>
        </p:spPr>
        <p:txBody>
          <a:bodyPr>
            <a:normAutofit/>
          </a:bodyPr>
          <a:lstStyle/>
          <a:p>
            <a:pPr marL="0" indent="0">
              <a:buNone/>
            </a:pPr>
            <a:r>
              <a:rPr lang="en-US" dirty="0">
                <a:solidFill>
                  <a:schemeClr val="tx1"/>
                </a:solidFill>
              </a:rPr>
              <a:t>Reminders for </a:t>
            </a:r>
            <a:r>
              <a:rPr lang="en-US" b="1" u="sng" dirty="0">
                <a:solidFill>
                  <a:srgbClr val="0000FF"/>
                </a:solidFill>
              </a:rPr>
              <a:t>Federal projects</a:t>
            </a:r>
            <a:r>
              <a:rPr lang="en-US" dirty="0">
                <a:solidFill>
                  <a:schemeClr val="tx1"/>
                </a:solidFill>
              </a:rPr>
              <a:t>:</a:t>
            </a:r>
          </a:p>
          <a:p>
            <a:pPr>
              <a:buFont typeface="Wingdings" panose="05000000000000000000" pitchFamily="2" charset="2"/>
              <a:buChar char="§"/>
            </a:pPr>
            <a:r>
              <a:rPr lang="en-US" dirty="0">
                <a:solidFill>
                  <a:schemeClr val="tx1"/>
                </a:solidFill>
              </a:rPr>
              <a:t> If transferring payroll expense after an Effort Certificate has been completed, the assigned Accounting staff can help prepare a Revised Effort Certificate.</a:t>
            </a:r>
          </a:p>
          <a:p>
            <a:pPr>
              <a:buFont typeface="Wingdings" panose="05000000000000000000" pitchFamily="2" charset="2"/>
              <a:buChar char="§"/>
            </a:pPr>
            <a:r>
              <a:rPr lang="en-US" dirty="0">
                <a:solidFill>
                  <a:schemeClr val="tx1"/>
                </a:solidFill>
              </a:rPr>
              <a:t> If an employee is charged to multiple projects, the percentage distribution for salaries and benefits should be reasonable.</a:t>
            </a:r>
          </a:p>
          <a:p>
            <a:pPr>
              <a:buFont typeface="Wingdings" panose="05000000000000000000" pitchFamily="2" charset="2"/>
              <a:buChar char="§"/>
            </a:pPr>
            <a:r>
              <a:rPr lang="en-US" dirty="0">
                <a:solidFill>
                  <a:schemeClr val="tx1"/>
                </a:solidFill>
              </a:rPr>
              <a:t> If revenues are collected on a reimbursement basis (e.g. invoice or drawdown), TOEs should be submitted and expenses finalized for the reimbursement period, </a:t>
            </a:r>
            <a:r>
              <a:rPr lang="en-US" u="sng" dirty="0">
                <a:solidFill>
                  <a:schemeClr val="tx1"/>
                </a:solidFill>
              </a:rPr>
              <a:t>before</a:t>
            </a:r>
            <a:r>
              <a:rPr lang="en-US" dirty="0">
                <a:solidFill>
                  <a:schemeClr val="tx1"/>
                </a:solidFill>
              </a:rPr>
              <a:t> the invoice or drawdown are finalized.  This reduces the risk of overdrawing funds and non-compliance with federal requirements for cash management.</a:t>
            </a:r>
          </a:p>
          <a:p>
            <a:pPr>
              <a:buFont typeface="Wingdings" panose="05000000000000000000" pitchFamily="2" charset="2"/>
              <a:buChar char="§"/>
            </a:pPr>
            <a:r>
              <a:rPr lang="en-US" dirty="0">
                <a:solidFill>
                  <a:schemeClr val="tx1"/>
                </a:solidFill>
              </a:rPr>
              <a:t> If transferring expense from one award to another award, make sure you are coordinating with the project administrator of the other award.  The current approval process only requires approval from the requesting project administrator.</a:t>
            </a:r>
          </a:p>
          <a:p>
            <a:pPr>
              <a:buFont typeface="Wingdings" panose="05000000000000000000" pitchFamily="2" charset="2"/>
              <a:buChar char="§"/>
            </a:pPr>
            <a:endParaRPr lang="en-US" dirty="0">
              <a:solidFill>
                <a:schemeClr val="tx1"/>
              </a:solidFill>
            </a:endParaRPr>
          </a:p>
        </p:txBody>
      </p:sp>
    </p:spTree>
    <p:extLst>
      <p:ext uri="{BB962C8B-B14F-4D97-AF65-F5344CB8AC3E}">
        <p14:creationId xmlns:p14="http://schemas.microsoft.com/office/powerpoint/2010/main" val="1982044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7CFB7072-A319-8F78-C15B-E2155FF1E3AF}"/>
              </a:ext>
            </a:extLst>
          </p:cNvPr>
          <p:cNvSpPr txBox="1">
            <a:spLocks/>
          </p:cNvSpPr>
          <p:nvPr/>
        </p:nvSpPr>
        <p:spPr>
          <a:xfrm>
            <a:off x="1097280" y="286603"/>
            <a:ext cx="10339544" cy="145075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Preparing a TOE Form – Payroll Example</a:t>
            </a:r>
          </a:p>
        </p:txBody>
      </p:sp>
      <p:pic>
        <p:nvPicPr>
          <p:cNvPr id="5" name="Picture 4">
            <a:extLst>
              <a:ext uri="{FF2B5EF4-FFF2-40B4-BE49-F238E27FC236}">
                <a16:creationId xmlns:a16="http://schemas.microsoft.com/office/drawing/2014/main" id="{423EF63F-CBEF-415E-7719-444EEA509B27}"/>
              </a:ext>
            </a:extLst>
          </p:cNvPr>
          <p:cNvPicPr>
            <a:picLocks noChangeAspect="1"/>
          </p:cNvPicPr>
          <p:nvPr/>
        </p:nvPicPr>
        <p:blipFill>
          <a:blip r:embed="rId2"/>
          <a:stretch>
            <a:fillRect/>
          </a:stretch>
        </p:blipFill>
        <p:spPr>
          <a:xfrm>
            <a:off x="1191238" y="1109977"/>
            <a:ext cx="9809524" cy="5038095"/>
          </a:xfrm>
          <a:prstGeom prst="rect">
            <a:avLst/>
          </a:prstGeom>
        </p:spPr>
      </p:pic>
    </p:spTree>
    <p:extLst>
      <p:ext uri="{BB962C8B-B14F-4D97-AF65-F5344CB8AC3E}">
        <p14:creationId xmlns:p14="http://schemas.microsoft.com/office/powerpoint/2010/main" val="4055140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47D3F1-0CD6-404E-2864-DFD3A160442F}"/>
              </a:ext>
            </a:extLst>
          </p:cNvPr>
          <p:cNvPicPr>
            <a:picLocks noChangeAspect="1"/>
          </p:cNvPicPr>
          <p:nvPr/>
        </p:nvPicPr>
        <p:blipFill>
          <a:blip r:embed="rId2"/>
          <a:stretch>
            <a:fillRect/>
          </a:stretch>
        </p:blipFill>
        <p:spPr>
          <a:xfrm>
            <a:off x="1176952" y="357571"/>
            <a:ext cx="9838095" cy="6142857"/>
          </a:xfrm>
          <a:prstGeom prst="rect">
            <a:avLst/>
          </a:prstGeom>
        </p:spPr>
      </p:pic>
    </p:spTree>
    <p:extLst>
      <p:ext uri="{BB962C8B-B14F-4D97-AF65-F5344CB8AC3E}">
        <p14:creationId xmlns:p14="http://schemas.microsoft.com/office/powerpoint/2010/main" val="2711675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7CFB7072-A319-8F78-C15B-E2155FF1E3AF}"/>
              </a:ext>
            </a:extLst>
          </p:cNvPr>
          <p:cNvSpPr txBox="1">
            <a:spLocks/>
          </p:cNvSpPr>
          <p:nvPr/>
        </p:nvSpPr>
        <p:spPr>
          <a:xfrm>
            <a:off x="1097280" y="286603"/>
            <a:ext cx="10339544" cy="145075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TOE Attachments</a:t>
            </a:r>
          </a:p>
        </p:txBody>
      </p:sp>
      <p:pic>
        <p:nvPicPr>
          <p:cNvPr id="3" name="Picture 2">
            <a:extLst>
              <a:ext uri="{FF2B5EF4-FFF2-40B4-BE49-F238E27FC236}">
                <a16:creationId xmlns:a16="http://schemas.microsoft.com/office/drawing/2014/main" id="{17BB3D2C-97A0-A46D-4AF1-1AA498AD62CB}"/>
              </a:ext>
            </a:extLst>
          </p:cNvPr>
          <p:cNvPicPr>
            <a:picLocks noChangeAspect="1"/>
          </p:cNvPicPr>
          <p:nvPr/>
        </p:nvPicPr>
        <p:blipFill>
          <a:blip r:embed="rId2"/>
          <a:stretch>
            <a:fillRect/>
          </a:stretch>
        </p:blipFill>
        <p:spPr>
          <a:xfrm>
            <a:off x="1405524" y="1683737"/>
            <a:ext cx="9380952" cy="4838095"/>
          </a:xfrm>
          <a:prstGeom prst="rect">
            <a:avLst/>
          </a:prstGeom>
        </p:spPr>
      </p:pic>
      <p:sp>
        <p:nvSpPr>
          <p:cNvPr id="4" name="TextBox 3">
            <a:extLst>
              <a:ext uri="{FF2B5EF4-FFF2-40B4-BE49-F238E27FC236}">
                <a16:creationId xmlns:a16="http://schemas.microsoft.com/office/drawing/2014/main" id="{31820F00-B1DA-42F1-BD4C-9C948C6BF19E}"/>
              </a:ext>
            </a:extLst>
          </p:cNvPr>
          <p:cNvSpPr txBox="1"/>
          <p:nvPr/>
        </p:nvSpPr>
        <p:spPr>
          <a:xfrm>
            <a:off x="1097280" y="963853"/>
            <a:ext cx="9997440" cy="646331"/>
          </a:xfrm>
          <a:prstGeom prst="rect">
            <a:avLst/>
          </a:prstGeom>
          <a:noFill/>
        </p:spPr>
        <p:txBody>
          <a:bodyPr wrap="square" rtlCol="0">
            <a:spAutoFit/>
          </a:bodyPr>
          <a:lstStyle/>
          <a:p>
            <a:r>
              <a:rPr lang="en-US" b="1" dirty="0">
                <a:solidFill>
                  <a:srgbClr val="0000FF"/>
                </a:solidFill>
              </a:rPr>
              <a:t>Attach GL0210 Report </a:t>
            </a:r>
            <a:r>
              <a:rPr lang="en-US" dirty="0">
                <a:solidFill>
                  <a:srgbClr val="0000FF"/>
                </a:solidFill>
              </a:rPr>
              <a:t>run by Employee ID, totaled and sorted by Object Code.  If employee was charged to multiple Funds and Projects.  Total and sort by Fund, Project, then Object Code.</a:t>
            </a:r>
          </a:p>
        </p:txBody>
      </p:sp>
    </p:spTree>
    <p:extLst>
      <p:ext uri="{BB962C8B-B14F-4D97-AF65-F5344CB8AC3E}">
        <p14:creationId xmlns:p14="http://schemas.microsoft.com/office/powerpoint/2010/main" val="2084531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7CFB7072-A319-8F78-C15B-E2155FF1E3AF}"/>
              </a:ext>
            </a:extLst>
          </p:cNvPr>
          <p:cNvSpPr txBox="1">
            <a:spLocks/>
          </p:cNvSpPr>
          <p:nvPr/>
        </p:nvSpPr>
        <p:spPr>
          <a:xfrm>
            <a:off x="1097280" y="286603"/>
            <a:ext cx="10339544" cy="145075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TOE Attachments</a:t>
            </a:r>
          </a:p>
        </p:txBody>
      </p:sp>
      <p:sp>
        <p:nvSpPr>
          <p:cNvPr id="4" name="TextBox 3">
            <a:extLst>
              <a:ext uri="{FF2B5EF4-FFF2-40B4-BE49-F238E27FC236}">
                <a16:creationId xmlns:a16="http://schemas.microsoft.com/office/drawing/2014/main" id="{31820F00-B1DA-42F1-BD4C-9C948C6BF19E}"/>
              </a:ext>
            </a:extLst>
          </p:cNvPr>
          <p:cNvSpPr txBox="1"/>
          <p:nvPr/>
        </p:nvSpPr>
        <p:spPr>
          <a:xfrm>
            <a:off x="1097280" y="963853"/>
            <a:ext cx="9997440" cy="369332"/>
          </a:xfrm>
          <a:prstGeom prst="rect">
            <a:avLst/>
          </a:prstGeom>
          <a:noFill/>
        </p:spPr>
        <p:txBody>
          <a:bodyPr wrap="square" rtlCol="0">
            <a:spAutoFit/>
          </a:bodyPr>
          <a:lstStyle/>
          <a:p>
            <a:r>
              <a:rPr lang="en-US" b="1" dirty="0">
                <a:solidFill>
                  <a:srgbClr val="0000FF"/>
                </a:solidFill>
              </a:rPr>
              <a:t>Attach calculation in Excel if applicable.  </a:t>
            </a:r>
            <a:r>
              <a:rPr lang="en-US" dirty="0">
                <a:solidFill>
                  <a:srgbClr val="0000FF"/>
                </a:solidFill>
              </a:rPr>
              <a:t>Calculation can be done on the GL0210 Report.</a:t>
            </a:r>
          </a:p>
        </p:txBody>
      </p:sp>
      <p:pic>
        <p:nvPicPr>
          <p:cNvPr id="5" name="Picture 4">
            <a:extLst>
              <a:ext uri="{FF2B5EF4-FFF2-40B4-BE49-F238E27FC236}">
                <a16:creationId xmlns:a16="http://schemas.microsoft.com/office/drawing/2014/main" id="{C47DA070-FA45-A162-5ECB-70DBA1B86E23}"/>
              </a:ext>
            </a:extLst>
          </p:cNvPr>
          <p:cNvPicPr>
            <a:picLocks noChangeAspect="1"/>
          </p:cNvPicPr>
          <p:nvPr/>
        </p:nvPicPr>
        <p:blipFill>
          <a:blip r:embed="rId2"/>
          <a:stretch>
            <a:fillRect/>
          </a:stretch>
        </p:blipFill>
        <p:spPr>
          <a:xfrm>
            <a:off x="629333" y="1729000"/>
            <a:ext cx="10933333" cy="3400000"/>
          </a:xfrm>
          <a:prstGeom prst="rect">
            <a:avLst/>
          </a:prstGeom>
        </p:spPr>
      </p:pic>
    </p:spTree>
    <p:extLst>
      <p:ext uri="{BB962C8B-B14F-4D97-AF65-F5344CB8AC3E}">
        <p14:creationId xmlns:p14="http://schemas.microsoft.com/office/powerpoint/2010/main" val="584028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7CFB7072-A319-8F78-C15B-E2155FF1E3AF}"/>
              </a:ext>
            </a:extLst>
          </p:cNvPr>
          <p:cNvSpPr txBox="1">
            <a:spLocks/>
          </p:cNvSpPr>
          <p:nvPr/>
        </p:nvSpPr>
        <p:spPr>
          <a:xfrm>
            <a:off x="1097280" y="286603"/>
            <a:ext cx="10339544" cy="145075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Preparing a TOE Form – Payroll Example</a:t>
            </a:r>
          </a:p>
        </p:txBody>
      </p:sp>
      <p:pic>
        <p:nvPicPr>
          <p:cNvPr id="3" name="Picture 2">
            <a:extLst>
              <a:ext uri="{FF2B5EF4-FFF2-40B4-BE49-F238E27FC236}">
                <a16:creationId xmlns:a16="http://schemas.microsoft.com/office/drawing/2014/main" id="{388C62AE-8BF7-C1FB-E912-DED2C46F7BFC}"/>
              </a:ext>
            </a:extLst>
          </p:cNvPr>
          <p:cNvPicPr>
            <a:picLocks noChangeAspect="1"/>
          </p:cNvPicPr>
          <p:nvPr/>
        </p:nvPicPr>
        <p:blipFill>
          <a:blip r:embed="rId2"/>
          <a:stretch>
            <a:fillRect/>
          </a:stretch>
        </p:blipFill>
        <p:spPr>
          <a:xfrm>
            <a:off x="1124571" y="1269118"/>
            <a:ext cx="9942857" cy="4723809"/>
          </a:xfrm>
          <a:prstGeom prst="rect">
            <a:avLst/>
          </a:prstGeom>
        </p:spPr>
      </p:pic>
    </p:spTree>
    <p:extLst>
      <p:ext uri="{BB962C8B-B14F-4D97-AF65-F5344CB8AC3E}">
        <p14:creationId xmlns:p14="http://schemas.microsoft.com/office/powerpoint/2010/main" val="2770974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84C58E9-A896-7D23-2AF8-872CB98CC09A}"/>
              </a:ext>
            </a:extLst>
          </p:cNvPr>
          <p:cNvSpPr>
            <a:spLocks noGrp="1"/>
          </p:cNvSpPr>
          <p:nvPr>
            <p:ph type="ctrTitle"/>
          </p:nvPr>
        </p:nvSpPr>
        <p:spPr>
          <a:xfrm>
            <a:off x="1097280" y="758952"/>
            <a:ext cx="10058400" cy="3892168"/>
          </a:xfrm>
        </p:spPr>
        <p:txBody>
          <a:bodyPr>
            <a:normAutofit/>
          </a:bodyPr>
          <a:lstStyle/>
          <a:p>
            <a:br>
              <a:rPr lang="en-US" dirty="0">
                <a:solidFill>
                  <a:srgbClr val="FFFFFF"/>
                </a:solidFill>
              </a:rPr>
            </a:br>
            <a:r>
              <a:rPr lang="en-US" dirty="0">
                <a:solidFill>
                  <a:srgbClr val="FFFFFF"/>
                </a:solidFill>
              </a:rPr>
              <a:t>Fringe Benefits Matrix</a:t>
            </a:r>
          </a:p>
        </p:txBody>
      </p:sp>
      <p:sp>
        <p:nvSpPr>
          <p:cNvPr id="3" name="Subtitle 2">
            <a:extLst>
              <a:ext uri="{FF2B5EF4-FFF2-40B4-BE49-F238E27FC236}">
                <a16:creationId xmlns:a16="http://schemas.microsoft.com/office/drawing/2014/main" id="{A4CDE669-5548-5E4D-3E36-6907F0FBAEFA}"/>
              </a:ext>
            </a:extLst>
          </p:cNvPr>
          <p:cNvSpPr>
            <a:spLocks noGrp="1"/>
          </p:cNvSpPr>
          <p:nvPr>
            <p:ph type="subTitle" idx="1"/>
          </p:nvPr>
        </p:nvSpPr>
        <p:spPr>
          <a:xfrm>
            <a:off x="1100051" y="5225240"/>
            <a:ext cx="10058400" cy="1143000"/>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407451676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09600" y="287339"/>
            <a:ext cx="11061700" cy="754062"/>
          </a:xfrm>
        </p:spPr>
        <p:txBody>
          <a:bodyPr/>
          <a:lstStyle/>
          <a:p>
            <a:r>
              <a:rPr lang="en-US" dirty="0"/>
              <a:t>Fringe Benefits Matrix</a:t>
            </a:r>
          </a:p>
        </p:txBody>
      </p:sp>
      <p:sp>
        <p:nvSpPr>
          <p:cNvPr id="4" name="Content Placeholder 3"/>
          <p:cNvSpPr>
            <a:spLocks noGrp="1"/>
          </p:cNvSpPr>
          <p:nvPr>
            <p:ph idx="4294967295"/>
          </p:nvPr>
        </p:nvSpPr>
        <p:spPr>
          <a:xfrm>
            <a:off x="609600" y="1207294"/>
            <a:ext cx="11061700" cy="1497806"/>
          </a:xfrm>
        </p:spPr>
        <p:txBody>
          <a:bodyPr>
            <a:normAutofit/>
          </a:bodyPr>
          <a:lstStyle/>
          <a:p>
            <a:pPr marL="0" indent="0">
              <a:buNone/>
            </a:pPr>
            <a:r>
              <a:rPr lang="en-US" dirty="0">
                <a:solidFill>
                  <a:schemeClr val="tx1"/>
                </a:solidFill>
              </a:rPr>
              <a:t>Fringe Benefits Matrix is posted on the Fiscal Services webpage.</a:t>
            </a:r>
          </a:p>
          <a:p>
            <a:pPr marL="0" indent="0">
              <a:buNone/>
            </a:pPr>
            <a:r>
              <a:rPr lang="en-US" dirty="0">
                <a:solidFill>
                  <a:schemeClr val="tx1"/>
                </a:solidFill>
              </a:rPr>
              <a:t>This matrix shows salary Object Codes, applicable benefits and the benefit rates.</a:t>
            </a:r>
          </a:p>
          <a:p>
            <a:pPr marL="0" indent="0">
              <a:buNone/>
            </a:pPr>
            <a:r>
              <a:rPr lang="en-US" dirty="0">
                <a:solidFill>
                  <a:schemeClr val="tx1"/>
                </a:solidFill>
                <a:hlinkClick r:id="rId2"/>
              </a:rPr>
              <a:t>https://rsccd.edu/Departments/Fiscal-Services/Pages/Fiscal-Services-Department-Forms.aspx</a:t>
            </a:r>
            <a:endParaRPr lang="en-US" dirty="0">
              <a:solidFill>
                <a:schemeClr val="tx1"/>
              </a:solidFill>
            </a:endParaRPr>
          </a:p>
          <a:p>
            <a:pPr marL="0" indent="0">
              <a:buNone/>
            </a:pPr>
            <a:endParaRPr lang="en-US" dirty="0">
              <a:solidFill>
                <a:schemeClr val="tx1"/>
              </a:solidFill>
            </a:endParaRPr>
          </a:p>
          <a:p>
            <a:pPr>
              <a:buFont typeface="Wingdings" panose="05000000000000000000" pitchFamily="2" charset="2"/>
              <a:buChar char="§"/>
            </a:pPr>
            <a:endParaRPr lang="en-US" dirty="0">
              <a:solidFill>
                <a:schemeClr val="tx1"/>
              </a:solidFill>
            </a:endParaRPr>
          </a:p>
        </p:txBody>
      </p:sp>
      <p:pic>
        <p:nvPicPr>
          <p:cNvPr id="5" name="Picture 4">
            <a:extLst>
              <a:ext uri="{FF2B5EF4-FFF2-40B4-BE49-F238E27FC236}">
                <a16:creationId xmlns:a16="http://schemas.microsoft.com/office/drawing/2014/main" id="{F9E96C3D-44DA-AAC0-D452-48D939EED51B}"/>
              </a:ext>
            </a:extLst>
          </p:cNvPr>
          <p:cNvPicPr>
            <a:picLocks noChangeAspect="1"/>
          </p:cNvPicPr>
          <p:nvPr/>
        </p:nvPicPr>
        <p:blipFill>
          <a:blip r:embed="rId3"/>
          <a:stretch>
            <a:fillRect/>
          </a:stretch>
        </p:blipFill>
        <p:spPr>
          <a:xfrm>
            <a:off x="0" y="2780041"/>
            <a:ext cx="12192000" cy="2745719"/>
          </a:xfrm>
          <a:prstGeom prst="rect">
            <a:avLst/>
          </a:prstGeom>
        </p:spPr>
      </p:pic>
    </p:spTree>
    <p:extLst>
      <p:ext uri="{BB962C8B-B14F-4D97-AF65-F5344CB8AC3E}">
        <p14:creationId xmlns:p14="http://schemas.microsoft.com/office/powerpoint/2010/main" val="279182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00762" y="287339"/>
            <a:ext cx="11190476" cy="881062"/>
          </a:xfrm>
        </p:spPr>
        <p:txBody>
          <a:bodyPr/>
          <a:lstStyle/>
          <a:p>
            <a:r>
              <a:rPr lang="en-US" dirty="0"/>
              <a:t>Using the Fringe Benefits Matrix</a:t>
            </a:r>
          </a:p>
        </p:txBody>
      </p:sp>
      <p:sp>
        <p:nvSpPr>
          <p:cNvPr id="4" name="Content Placeholder 3"/>
          <p:cNvSpPr>
            <a:spLocks noGrp="1"/>
          </p:cNvSpPr>
          <p:nvPr>
            <p:ph idx="4294967295"/>
          </p:nvPr>
        </p:nvSpPr>
        <p:spPr>
          <a:xfrm>
            <a:off x="2133600" y="1846263"/>
            <a:ext cx="10058400" cy="4443412"/>
          </a:xfrm>
        </p:spPr>
        <p:txBody>
          <a:bodyPr>
            <a:normAutofit/>
          </a:bodyPr>
          <a:lstStyle/>
          <a:p>
            <a:pPr marL="0" indent="0">
              <a:buNone/>
            </a:pPr>
            <a:endParaRPr lang="en-US" dirty="0">
              <a:solidFill>
                <a:schemeClr val="tx1"/>
              </a:solidFill>
            </a:endParaRPr>
          </a:p>
          <a:p>
            <a:pPr>
              <a:buFont typeface="Wingdings" panose="05000000000000000000" pitchFamily="2" charset="2"/>
              <a:buChar char="§"/>
            </a:pPr>
            <a:endParaRPr lang="en-US" dirty="0">
              <a:solidFill>
                <a:schemeClr val="tx1"/>
              </a:solidFill>
            </a:endParaRPr>
          </a:p>
        </p:txBody>
      </p:sp>
      <p:pic>
        <p:nvPicPr>
          <p:cNvPr id="6" name="Picture 5">
            <a:extLst>
              <a:ext uri="{FF2B5EF4-FFF2-40B4-BE49-F238E27FC236}">
                <a16:creationId xmlns:a16="http://schemas.microsoft.com/office/drawing/2014/main" id="{CD785E33-F166-C10A-0F51-F4B811EF1C9C}"/>
              </a:ext>
            </a:extLst>
          </p:cNvPr>
          <p:cNvPicPr>
            <a:picLocks noChangeAspect="1"/>
          </p:cNvPicPr>
          <p:nvPr/>
        </p:nvPicPr>
        <p:blipFill>
          <a:blip r:embed="rId2"/>
          <a:stretch>
            <a:fillRect/>
          </a:stretch>
        </p:blipFill>
        <p:spPr>
          <a:xfrm>
            <a:off x="500762" y="1280403"/>
            <a:ext cx="11190476" cy="4314286"/>
          </a:xfrm>
          <a:prstGeom prst="rect">
            <a:avLst/>
          </a:prstGeom>
        </p:spPr>
      </p:pic>
    </p:spTree>
    <p:extLst>
      <p:ext uri="{BB962C8B-B14F-4D97-AF65-F5344CB8AC3E}">
        <p14:creationId xmlns:p14="http://schemas.microsoft.com/office/powerpoint/2010/main" val="1040785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84C58E9-A896-7D23-2AF8-872CB98CC09A}"/>
              </a:ext>
            </a:extLst>
          </p:cNvPr>
          <p:cNvSpPr>
            <a:spLocks noGrp="1"/>
          </p:cNvSpPr>
          <p:nvPr>
            <p:ph type="ctrTitle"/>
          </p:nvPr>
        </p:nvSpPr>
        <p:spPr>
          <a:xfrm>
            <a:off x="1097280" y="758952"/>
            <a:ext cx="10058400" cy="3892168"/>
          </a:xfrm>
        </p:spPr>
        <p:txBody>
          <a:bodyPr>
            <a:normAutofit/>
          </a:bodyPr>
          <a:lstStyle/>
          <a:p>
            <a:r>
              <a:rPr lang="en-US" dirty="0">
                <a:solidFill>
                  <a:srgbClr val="FFFFFF"/>
                </a:solidFill>
              </a:rPr>
              <a:t>Approving TOEs</a:t>
            </a:r>
          </a:p>
        </p:txBody>
      </p:sp>
      <p:sp>
        <p:nvSpPr>
          <p:cNvPr id="3" name="Subtitle 2">
            <a:extLst>
              <a:ext uri="{FF2B5EF4-FFF2-40B4-BE49-F238E27FC236}">
                <a16:creationId xmlns:a16="http://schemas.microsoft.com/office/drawing/2014/main" id="{A4CDE669-5548-5E4D-3E36-6907F0FBAEFA}"/>
              </a:ext>
            </a:extLst>
          </p:cNvPr>
          <p:cNvSpPr>
            <a:spLocks noGrp="1"/>
          </p:cNvSpPr>
          <p:nvPr>
            <p:ph type="subTitle" idx="1"/>
          </p:nvPr>
        </p:nvSpPr>
        <p:spPr>
          <a:xfrm>
            <a:off x="1100051" y="5225240"/>
            <a:ext cx="10058400" cy="1143000"/>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29690534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Purpose of a Transfer of Expenditure</a:t>
            </a:r>
          </a:p>
        </p:txBody>
      </p:sp>
      <p:sp>
        <p:nvSpPr>
          <p:cNvPr id="4" name="Content Placeholder 3"/>
          <p:cNvSpPr>
            <a:spLocks noGrp="1"/>
          </p:cNvSpPr>
          <p:nvPr>
            <p:ph idx="1"/>
          </p:nvPr>
        </p:nvSpPr>
        <p:spPr/>
        <p:txBody>
          <a:bodyPr/>
          <a:lstStyle/>
          <a:p>
            <a:pPr marL="0" indent="0">
              <a:buNone/>
            </a:pPr>
            <a:r>
              <a:rPr lang="en-US" dirty="0"/>
              <a:t>Purpose:  To transfer </a:t>
            </a:r>
            <a:r>
              <a:rPr lang="en-US" u="sng" dirty="0"/>
              <a:t>actual expense</a:t>
            </a:r>
            <a:r>
              <a:rPr lang="en-US" dirty="0"/>
              <a:t> from one GL account to a different GL account.</a:t>
            </a:r>
          </a:p>
          <a:p>
            <a:pPr marL="0" indent="0">
              <a:buNone/>
            </a:pPr>
            <a:endParaRPr lang="en-US" dirty="0"/>
          </a:p>
          <a:p>
            <a:pPr marL="0" indent="0">
              <a:buNone/>
            </a:pPr>
            <a:r>
              <a:rPr lang="en-US" dirty="0"/>
              <a:t>Common reasons for TOEs</a:t>
            </a:r>
          </a:p>
          <a:p>
            <a:pPr>
              <a:buFont typeface="Wingdings" panose="05000000000000000000" pitchFamily="2" charset="2"/>
              <a:buChar char="§"/>
            </a:pPr>
            <a:r>
              <a:rPr lang="en-US" dirty="0"/>
              <a:t> A vendor payment was charged to an incorrect project or department.</a:t>
            </a:r>
          </a:p>
          <a:p>
            <a:pPr>
              <a:buFont typeface="Wingdings" panose="05000000000000000000" pitchFamily="2" charset="2"/>
              <a:buChar char="§"/>
            </a:pPr>
            <a:r>
              <a:rPr lang="en-US" dirty="0"/>
              <a:t> An employee’s salary and benefits were charged to an incorrect project or department.</a:t>
            </a:r>
          </a:p>
          <a:p>
            <a:pPr>
              <a:buFont typeface="Wingdings" panose="05000000000000000000" pitchFamily="2" charset="2"/>
              <a:buChar char="§"/>
            </a:pPr>
            <a:r>
              <a:rPr lang="en-US" dirty="0"/>
              <a:t> An expenditure was charged to multiple GL accounts and the GL distribution is incorrect.</a:t>
            </a:r>
          </a:p>
          <a:p>
            <a:pPr>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2559653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Approving a TOE</a:t>
            </a:r>
          </a:p>
        </p:txBody>
      </p:sp>
      <p:sp>
        <p:nvSpPr>
          <p:cNvPr id="4" name="Content Placeholder 3"/>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390C1934-38C3-FD93-9B96-295A2CE86167}"/>
              </a:ext>
            </a:extLst>
          </p:cNvPr>
          <p:cNvPicPr>
            <a:picLocks noChangeAspect="1"/>
          </p:cNvPicPr>
          <p:nvPr/>
        </p:nvPicPr>
        <p:blipFill rotWithShape="1">
          <a:blip r:embed="rId2"/>
          <a:srcRect b="61867"/>
          <a:stretch/>
        </p:blipFill>
        <p:spPr>
          <a:xfrm>
            <a:off x="1623720" y="2568321"/>
            <a:ext cx="9225769" cy="1376628"/>
          </a:xfrm>
          <a:prstGeom prst="rect">
            <a:avLst/>
          </a:prstGeom>
        </p:spPr>
      </p:pic>
      <p:sp>
        <p:nvSpPr>
          <p:cNvPr id="5" name="TextBox 4">
            <a:extLst>
              <a:ext uri="{FF2B5EF4-FFF2-40B4-BE49-F238E27FC236}">
                <a16:creationId xmlns:a16="http://schemas.microsoft.com/office/drawing/2014/main" id="{BE6EA9AE-4526-45A7-63A2-6BF598A622EE}"/>
              </a:ext>
            </a:extLst>
          </p:cNvPr>
          <p:cNvSpPr txBox="1"/>
          <p:nvPr/>
        </p:nvSpPr>
        <p:spPr>
          <a:xfrm>
            <a:off x="1097280" y="4084770"/>
            <a:ext cx="9997440" cy="369332"/>
          </a:xfrm>
          <a:prstGeom prst="rect">
            <a:avLst/>
          </a:prstGeom>
          <a:noFill/>
        </p:spPr>
        <p:txBody>
          <a:bodyPr wrap="square" rtlCol="0">
            <a:spAutoFit/>
          </a:bodyPr>
          <a:lstStyle/>
          <a:p>
            <a:r>
              <a:rPr lang="en-US" dirty="0"/>
              <a:t>Then, select “Workflow”. </a:t>
            </a:r>
          </a:p>
        </p:txBody>
      </p:sp>
      <p:pic>
        <p:nvPicPr>
          <p:cNvPr id="7" name="Picture 6">
            <a:extLst>
              <a:ext uri="{FF2B5EF4-FFF2-40B4-BE49-F238E27FC236}">
                <a16:creationId xmlns:a16="http://schemas.microsoft.com/office/drawing/2014/main" id="{DB53BE6E-BD89-D64B-FB1F-2EB60030F3AD}"/>
              </a:ext>
            </a:extLst>
          </p:cNvPr>
          <p:cNvPicPr>
            <a:picLocks noChangeAspect="1"/>
          </p:cNvPicPr>
          <p:nvPr/>
        </p:nvPicPr>
        <p:blipFill>
          <a:blip r:embed="rId3"/>
          <a:stretch>
            <a:fillRect/>
          </a:stretch>
        </p:blipFill>
        <p:spPr>
          <a:xfrm>
            <a:off x="4522320" y="4523351"/>
            <a:ext cx="3428571" cy="1552381"/>
          </a:xfrm>
          <a:prstGeom prst="rect">
            <a:avLst/>
          </a:prstGeom>
        </p:spPr>
      </p:pic>
      <p:sp>
        <p:nvSpPr>
          <p:cNvPr id="9" name="TextBox 8">
            <a:extLst>
              <a:ext uri="{FF2B5EF4-FFF2-40B4-BE49-F238E27FC236}">
                <a16:creationId xmlns:a16="http://schemas.microsoft.com/office/drawing/2014/main" id="{A048413C-F6FA-A80C-D2DA-03B273477D0B}"/>
              </a:ext>
            </a:extLst>
          </p:cNvPr>
          <p:cNvSpPr txBox="1"/>
          <p:nvPr/>
        </p:nvSpPr>
        <p:spPr>
          <a:xfrm>
            <a:off x="1097280" y="2023447"/>
            <a:ext cx="9997440" cy="646331"/>
          </a:xfrm>
          <a:prstGeom prst="rect">
            <a:avLst/>
          </a:prstGeom>
          <a:noFill/>
        </p:spPr>
        <p:txBody>
          <a:bodyPr wrap="square" rtlCol="0">
            <a:spAutoFit/>
          </a:bodyPr>
          <a:lstStyle/>
          <a:p>
            <a:r>
              <a:rPr lang="en-US" dirty="0"/>
              <a:t>TOE forms are approved through Self Service.  Under Employment, select “Employee </a:t>
            </a:r>
            <a:r>
              <a:rPr lang="en-US" dirty="0" err="1"/>
              <a:t>eForms</a:t>
            </a:r>
            <a:r>
              <a:rPr lang="en-US" dirty="0"/>
              <a:t>”.  Then, select “Experience”.</a:t>
            </a:r>
          </a:p>
        </p:txBody>
      </p:sp>
    </p:spTree>
    <p:extLst>
      <p:ext uri="{BB962C8B-B14F-4D97-AF65-F5344CB8AC3E}">
        <p14:creationId xmlns:p14="http://schemas.microsoft.com/office/powerpoint/2010/main" val="2999647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Approving a TOE</a:t>
            </a:r>
          </a:p>
        </p:txBody>
      </p:sp>
      <p:sp>
        <p:nvSpPr>
          <p:cNvPr id="4" name="Content Placeholder 3"/>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A048413C-F6FA-A80C-D2DA-03B273477D0B}"/>
              </a:ext>
            </a:extLst>
          </p:cNvPr>
          <p:cNvSpPr txBox="1"/>
          <p:nvPr/>
        </p:nvSpPr>
        <p:spPr>
          <a:xfrm>
            <a:off x="1097280" y="2023447"/>
            <a:ext cx="9997440" cy="369332"/>
          </a:xfrm>
          <a:prstGeom prst="rect">
            <a:avLst/>
          </a:prstGeom>
          <a:noFill/>
        </p:spPr>
        <p:txBody>
          <a:bodyPr wrap="square" rtlCol="0">
            <a:spAutoFit/>
          </a:bodyPr>
          <a:lstStyle/>
          <a:p>
            <a:r>
              <a:rPr lang="en-US" dirty="0"/>
              <a:t>On the left, under Fiscal, you will see your approval queues and the fiscal forms pending your approval.</a:t>
            </a:r>
          </a:p>
        </p:txBody>
      </p:sp>
      <p:pic>
        <p:nvPicPr>
          <p:cNvPr id="13" name="Picture 12">
            <a:extLst>
              <a:ext uri="{FF2B5EF4-FFF2-40B4-BE49-F238E27FC236}">
                <a16:creationId xmlns:a16="http://schemas.microsoft.com/office/drawing/2014/main" id="{F96C3AB5-A049-5483-EF1D-DB3B03E21172}"/>
              </a:ext>
            </a:extLst>
          </p:cNvPr>
          <p:cNvPicPr>
            <a:picLocks noChangeAspect="1"/>
          </p:cNvPicPr>
          <p:nvPr/>
        </p:nvPicPr>
        <p:blipFill rotWithShape="1">
          <a:blip r:embed="rId2"/>
          <a:srcRect b="33416"/>
          <a:stretch/>
        </p:blipFill>
        <p:spPr>
          <a:xfrm>
            <a:off x="538857" y="2570492"/>
            <a:ext cx="11114286" cy="3494094"/>
          </a:xfrm>
          <a:prstGeom prst="rect">
            <a:avLst/>
          </a:prstGeom>
        </p:spPr>
      </p:pic>
    </p:spTree>
    <p:extLst>
      <p:ext uri="{BB962C8B-B14F-4D97-AF65-F5344CB8AC3E}">
        <p14:creationId xmlns:p14="http://schemas.microsoft.com/office/powerpoint/2010/main" val="216960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Approving a TOE</a:t>
            </a:r>
          </a:p>
        </p:txBody>
      </p:sp>
      <p:sp>
        <p:nvSpPr>
          <p:cNvPr id="4" name="Content Placeholder 3"/>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BE6EA9AE-4526-45A7-63A2-6BF598A622EE}"/>
              </a:ext>
            </a:extLst>
          </p:cNvPr>
          <p:cNvSpPr txBox="1"/>
          <p:nvPr/>
        </p:nvSpPr>
        <p:spPr>
          <a:xfrm>
            <a:off x="1097280" y="2047164"/>
            <a:ext cx="999744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Tips for Reviewer and Approver:</a:t>
            </a:r>
          </a:p>
          <a:p>
            <a:pPr marL="742950" lvl="1" indent="-285750">
              <a:buFont typeface="Wingdings" panose="05000000000000000000" pitchFamily="2" charset="2"/>
              <a:buChar char="ü"/>
            </a:pPr>
            <a:r>
              <a:rPr lang="en-US" dirty="0"/>
              <a:t>Ensure for payroll transfers that the corresponding fringe and health &amp; welfare costs are included.</a:t>
            </a:r>
          </a:p>
          <a:p>
            <a:pPr marL="742950" lvl="1" indent="-285750">
              <a:buFont typeface="Wingdings" panose="05000000000000000000" pitchFamily="2" charset="2"/>
              <a:buChar char="ü"/>
            </a:pPr>
            <a:r>
              <a:rPr lang="en-US" dirty="0"/>
              <a:t>Ensure GL0210 report showing the expenditure and any other supporting calculations are attached.</a:t>
            </a:r>
          </a:p>
          <a:p>
            <a:pPr marL="742950" lvl="1" indent="-285750">
              <a:buFont typeface="Wingdings" panose="05000000000000000000" pitchFamily="2" charset="2"/>
              <a:buChar char="ü"/>
            </a:pPr>
            <a:r>
              <a:rPr lang="en-US" dirty="0"/>
              <a:t>If an expenditure is partially charged to a federal project, ensure there is documented justification for the percentage distribution and the distribution method is reasonable.</a:t>
            </a:r>
          </a:p>
          <a:p>
            <a:pPr marL="742950" lvl="1" indent="-285750">
              <a:buFont typeface="Wingdings" panose="05000000000000000000" pitchFamily="2" charset="2"/>
              <a:buChar char="ü"/>
            </a:pPr>
            <a:r>
              <a:rPr lang="en-US" dirty="0"/>
              <a:t>Ensure sufficient back-up is attached or included in the comments.  If an external auditor reviews this transaction, will the auditor have sufficient information to conclude this expenditure is accurate and allowable?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special projects, the Project Director is responsible for verifying and approving the allowability of all expenses, including transfers of expense.</a:t>
            </a:r>
          </a:p>
          <a:p>
            <a:pPr marL="742950" lvl="1"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3581437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Approving a TOE</a:t>
            </a:r>
          </a:p>
        </p:txBody>
      </p:sp>
      <p:sp>
        <p:nvSpPr>
          <p:cNvPr id="4" name="Content Placeholder 3"/>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A048413C-F6FA-A80C-D2DA-03B273477D0B}"/>
              </a:ext>
            </a:extLst>
          </p:cNvPr>
          <p:cNvSpPr txBox="1"/>
          <p:nvPr/>
        </p:nvSpPr>
        <p:spPr>
          <a:xfrm>
            <a:off x="1097280" y="1975574"/>
            <a:ext cx="9997440" cy="646331"/>
          </a:xfrm>
          <a:prstGeom prst="rect">
            <a:avLst/>
          </a:prstGeom>
          <a:noFill/>
        </p:spPr>
        <p:txBody>
          <a:bodyPr wrap="square" rtlCol="0">
            <a:spAutoFit/>
          </a:bodyPr>
          <a:lstStyle/>
          <a:p>
            <a:r>
              <a:rPr lang="en-US" dirty="0"/>
              <a:t>When you are ready to approve, click the “Sign” button toward the bottom of the form, then click the “Route Forward” button at the top of the form. </a:t>
            </a:r>
          </a:p>
        </p:txBody>
      </p:sp>
      <p:pic>
        <p:nvPicPr>
          <p:cNvPr id="7" name="Picture 6">
            <a:extLst>
              <a:ext uri="{FF2B5EF4-FFF2-40B4-BE49-F238E27FC236}">
                <a16:creationId xmlns:a16="http://schemas.microsoft.com/office/drawing/2014/main" id="{5D9D7DA0-3D93-90CE-864D-1B7AF82DFC3D}"/>
              </a:ext>
            </a:extLst>
          </p:cNvPr>
          <p:cNvPicPr>
            <a:picLocks noChangeAspect="1"/>
          </p:cNvPicPr>
          <p:nvPr/>
        </p:nvPicPr>
        <p:blipFill>
          <a:blip r:embed="rId2"/>
          <a:stretch>
            <a:fillRect/>
          </a:stretch>
        </p:blipFill>
        <p:spPr>
          <a:xfrm>
            <a:off x="3412194" y="2831955"/>
            <a:ext cx="5428571" cy="3390476"/>
          </a:xfrm>
          <a:prstGeom prst="rect">
            <a:avLst/>
          </a:prstGeom>
        </p:spPr>
      </p:pic>
    </p:spTree>
    <p:extLst>
      <p:ext uri="{BB962C8B-B14F-4D97-AF65-F5344CB8AC3E}">
        <p14:creationId xmlns:p14="http://schemas.microsoft.com/office/powerpoint/2010/main" val="2033762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Approving a TOE</a:t>
            </a:r>
          </a:p>
        </p:txBody>
      </p:sp>
      <p:sp>
        <p:nvSpPr>
          <p:cNvPr id="4" name="Content Placeholder 3"/>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BE6EA9AE-4526-45A7-63A2-6BF598A622EE}"/>
              </a:ext>
            </a:extLst>
          </p:cNvPr>
          <p:cNvSpPr txBox="1"/>
          <p:nvPr/>
        </p:nvSpPr>
        <p:spPr>
          <a:xfrm>
            <a:off x="1097280" y="2047164"/>
            <a:ext cx="999744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At the District Office, </a:t>
            </a:r>
          </a:p>
          <a:p>
            <a:pPr marL="742950" lvl="1" indent="-285750">
              <a:buFont typeface="Courier New" panose="02070309020205020404" pitchFamily="49" charset="0"/>
              <a:buChar char="o"/>
            </a:pPr>
            <a:r>
              <a:rPr lang="en-US" dirty="0"/>
              <a:t>All TOEs in Fund 11, 13 or Auxiliary Funds are normally reviewed by Gina Huegli (Budget Analyst).  The final Fiscal Approver is Adam O’Connor (AVC Fiscal Services).</a:t>
            </a:r>
          </a:p>
          <a:p>
            <a:pPr marL="742950" lvl="1" indent="-285750">
              <a:buFont typeface="Courier New" panose="02070309020205020404" pitchFamily="49" charset="0"/>
              <a:buChar char="o"/>
            </a:pPr>
            <a:r>
              <a:rPr lang="en-US" dirty="0"/>
              <a:t>All TOEs in Fund 12, 33, or 74 are normally reviewed by the assigned Resource Development Coordinator and the assigned Accounting staff.  The final Fiscal Approver is Jason Bui (Senior Accounting Analyst) or Erika Almaraz (Director of Accounting).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payroll transfers of expense affecting Federal Projects, District Accounting staff revise the effort certificate if needed and send it to the Project Director for signature.  If applicable, District Accounting staff would attach the revised effort certificate to the TOE.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Once approved by the Fiscal Approver, TOEs are posted overnight.</a:t>
            </a:r>
          </a:p>
        </p:txBody>
      </p:sp>
    </p:spTree>
    <p:extLst>
      <p:ext uri="{BB962C8B-B14F-4D97-AF65-F5344CB8AC3E}">
        <p14:creationId xmlns:p14="http://schemas.microsoft.com/office/powerpoint/2010/main" val="2523287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84C58E9-A896-7D23-2AF8-872CB98CC09A}"/>
              </a:ext>
            </a:extLst>
          </p:cNvPr>
          <p:cNvSpPr>
            <a:spLocks noGrp="1"/>
          </p:cNvSpPr>
          <p:nvPr>
            <p:ph type="ctrTitle"/>
          </p:nvPr>
        </p:nvSpPr>
        <p:spPr>
          <a:xfrm>
            <a:off x="1097280" y="758952"/>
            <a:ext cx="10058400" cy="3892168"/>
          </a:xfrm>
        </p:spPr>
        <p:txBody>
          <a:bodyPr>
            <a:normAutofit/>
          </a:bodyPr>
          <a:lstStyle/>
          <a:p>
            <a:r>
              <a:rPr lang="en-US" dirty="0">
                <a:solidFill>
                  <a:srgbClr val="FFFFFF"/>
                </a:solidFill>
              </a:rPr>
              <a:t>Lookup a TOE</a:t>
            </a:r>
          </a:p>
        </p:txBody>
      </p:sp>
      <p:sp>
        <p:nvSpPr>
          <p:cNvPr id="3" name="Subtitle 2">
            <a:extLst>
              <a:ext uri="{FF2B5EF4-FFF2-40B4-BE49-F238E27FC236}">
                <a16:creationId xmlns:a16="http://schemas.microsoft.com/office/drawing/2014/main" id="{A4CDE669-5548-5E4D-3E36-6907F0FBAEFA}"/>
              </a:ext>
            </a:extLst>
          </p:cNvPr>
          <p:cNvSpPr>
            <a:spLocks noGrp="1"/>
          </p:cNvSpPr>
          <p:nvPr>
            <p:ph type="subTitle" idx="1"/>
          </p:nvPr>
        </p:nvSpPr>
        <p:spPr>
          <a:xfrm>
            <a:off x="1100051" y="5225240"/>
            <a:ext cx="10058400" cy="1143000"/>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3844216138"/>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16256" y="287339"/>
            <a:ext cx="9559490" cy="872506"/>
          </a:xfrm>
        </p:spPr>
        <p:txBody>
          <a:bodyPr>
            <a:normAutofit/>
          </a:bodyPr>
          <a:lstStyle/>
          <a:p>
            <a:r>
              <a:rPr lang="en-US" dirty="0"/>
              <a:t>Lookup the Status of TOE in-progress</a:t>
            </a:r>
          </a:p>
        </p:txBody>
      </p:sp>
      <p:sp>
        <p:nvSpPr>
          <p:cNvPr id="4" name="Content Placeholder 3"/>
          <p:cNvSpPr>
            <a:spLocks noGrp="1"/>
          </p:cNvSpPr>
          <p:nvPr>
            <p:ph idx="4294967295"/>
          </p:nvPr>
        </p:nvSpPr>
        <p:spPr>
          <a:xfrm>
            <a:off x="2133600" y="1846263"/>
            <a:ext cx="10058400" cy="4022725"/>
          </a:xfrm>
        </p:spPr>
        <p:txBody>
          <a:bodyPr>
            <a:normAutofit/>
          </a:bodyPr>
          <a:lstStyle/>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75612464-EE23-1887-0E2D-1E472615BFC3}"/>
              </a:ext>
            </a:extLst>
          </p:cNvPr>
          <p:cNvPicPr>
            <a:picLocks noChangeAspect="1"/>
          </p:cNvPicPr>
          <p:nvPr/>
        </p:nvPicPr>
        <p:blipFill rotWithShape="1">
          <a:blip r:embed="rId2"/>
          <a:srcRect t="7636" r="22092" b="5941"/>
          <a:stretch/>
        </p:blipFill>
        <p:spPr>
          <a:xfrm>
            <a:off x="1377214" y="1159844"/>
            <a:ext cx="9498531" cy="4908885"/>
          </a:xfrm>
          <a:prstGeom prst="rect">
            <a:avLst/>
          </a:prstGeom>
        </p:spPr>
      </p:pic>
    </p:spTree>
    <p:extLst>
      <p:ext uri="{BB962C8B-B14F-4D97-AF65-F5344CB8AC3E}">
        <p14:creationId xmlns:p14="http://schemas.microsoft.com/office/powerpoint/2010/main" val="48935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Lookup a Completed TOE</a:t>
            </a:r>
          </a:p>
        </p:txBody>
      </p:sp>
      <p:sp>
        <p:nvSpPr>
          <p:cNvPr id="4" name="Content Placeholder 3"/>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0338A0F7-44A0-AAAA-11B1-BDDE31D326AD}"/>
              </a:ext>
            </a:extLst>
          </p:cNvPr>
          <p:cNvPicPr>
            <a:picLocks noChangeAspect="1"/>
          </p:cNvPicPr>
          <p:nvPr/>
        </p:nvPicPr>
        <p:blipFill>
          <a:blip r:embed="rId2"/>
          <a:stretch>
            <a:fillRect/>
          </a:stretch>
        </p:blipFill>
        <p:spPr>
          <a:xfrm>
            <a:off x="1924571" y="2148047"/>
            <a:ext cx="8342857" cy="2561905"/>
          </a:xfrm>
          <a:prstGeom prst="rect">
            <a:avLst/>
          </a:prstGeom>
        </p:spPr>
      </p:pic>
    </p:spTree>
    <p:extLst>
      <p:ext uri="{BB962C8B-B14F-4D97-AF65-F5344CB8AC3E}">
        <p14:creationId xmlns:p14="http://schemas.microsoft.com/office/powerpoint/2010/main" val="475656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Lookup a Completed TOE</a:t>
            </a:r>
          </a:p>
        </p:txBody>
      </p:sp>
      <p:sp>
        <p:nvSpPr>
          <p:cNvPr id="4" name="Content Placeholder 3"/>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F98880EC-F393-456A-666B-DCB8A8E716F0}"/>
              </a:ext>
            </a:extLst>
          </p:cNvPr>
          <p:cNvPicPr>
            <a:picLocks noChangeAspect="1"/>
          </p:cNvPicPr>
          <p:nvPr/>
        </p:nvPicPr>
        <p:blipFill>
          <a:blip r:embed="rId2"/>
          <a:stretch>
            <a:fillRect/>
          </a:stretch>
        </p:blipFill>
        <p:spPr>
          <a:xfrm>
            <a:off x="3110285" y="1957571"/>
            <a:ext cx="5971429" cy="2942857"/>
          </a:xfrm>
          <a:prstGeom prst="rect">
            <a:avLst/>
          </a:prstGeom>
        </p:spPr>
      </p:pic>
    </p:spTree>
    <p:extLst>
      <p:ext uri="{BB962C8B-B14F-4D97-AF65-F5344CB8AC3E}">
        <p14:creationId xmlns:p14="http://schemas.microsoft.com/office/powerpoint/2010/main" val="1291924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Lookup a Completed TOE</a:t>
            </a:r>
          </a:p>
        </p:txBody>
      </p:sp>
      <p:sp>
        <p:nvSpPr>
          <p:cNvPr id="4" name="Content Placeholder 3"/>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35CDFAA8-C7D9-6F2C-307D-1C730D2A626D}"/>
              </a:ext>
            </a:extLst>
          </p:cNvPr>
          <p:cNvPicPr>
            <a:picLocks noChangeAspect="1"/>
          </p:cNvPicPr>
          <p:nvPr/>
        </p:nvPicPr>
        <p:blipFill>
          <a:blip r:embed="rId2"/>
          <a:stretch>
            <a:fillRect/>
          </a:stretch>
        </p:blipFill>
        <p:spPr>
          <a:xfrm>
            <a:off x="781714" y="2524238"/>
            <a:ext cx="10628571" cy="1809524"/>
          </a:xfrm>
          <a:prstGeom prst="rect">
            <a:avLst/>
          </a:prstGeom>
        </p:spPr>
      </p:pic>
    </p:spTree>
    <p:extLst>
      <p:ext uri="{BB962C8B-B14F-4D97-AF65-F5344CB8AC3E}">
        <p14:creationId xmlns:p14="http://schemas.microsoft.com/office/powerpoint/2010/main" val="3107190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Cost Principles for Federal Programs</a:t>
            </a:r>
          </a:p>
        </p:txBody>
      </p:sp>
      <p:sp>
        <p:nvSpPr>
          <p:cNvPr id="4" name="Content Placeholder 3"/>
          <p:cNvSpPr>
            <a:spLocks noGrp="1"/>
          </p:cNvSpPr>
          <p:nvPr>
            <p:ph idx="1"/>
          </p:nvPr>
        </p:nvSpPr>
        <p:spPr/>
        <p:txBody>
          <a:bodyPr/>
          <a:lstStyle/>
          <a:p>
            <a:pPr marL="0" indent="0">
              <a:buNone/>
            </a:pPr>
            <a:r>
              <a:rPr lang="en-US" dirty="0">
                <a:solidFill>
                  <a:schemeClr val="tx1"/>
                </a:solidFill>
              </a:rPr>
              <a:t>Expenditures charged, or transferred, to a federal program must meet all of the following cost principles under the OMB Uniform Guidance.</a:t>
            </a:r>
          </a:p>
          <a:p>
            <a:pPr>
              <a:buFont typeface="Wingdings" panose="05000000000000000000" pitchFamily="2" charset="2"/>
              <a:buChar char="§"/>
            </a:pPr>
            <a:r>
              <a:rPr lang="en-US" dirty="0">
                <a:solidFill>
                  <a:schemeClr val="tx1"/>
                </a:solidFill>
              </a:rPr>
              <a:t>  Be necessary and reasonable for the performance of the Federal award</a:t>
            </a:r>
          </a:p>
          <a:p>
            <a:pPr>
              <a:buFont typeface="Wingdings" panose="05000000000000000000" pitchFamily="2" charset="2"/>
              <a:buChar char="§"/>
            </a:pPr>
            <a:r>
              <a:rPr lang="en-US" dirty="0">
                <a:solidFill>
                  <a:schemeClr val="tx1"/>
                </a:solidFill>
              </a:rPr>
              <a:t>  Be allocable.  A cost is allocable to a particular Federal award if the goods or services involved are chargeable or assignable to that Federal award in accordance with relative benefits received.</a:t>
            </a:r>
          </a:p>
          <a:p>
            <a:pPr>
              <a:buFont typeface="Wingdings" panose="05000000000000000000" pitchFamily="2" charset="2"/>
              <a:buChar char="§"/>
            </a:pPr>
            <a:r>
              <a:rPr lang="en-US" dirty="0">
                <a:solidFill>
                  <a:schemeClr val="tx1"/>
                </a:solidFill>
              </a:rPr>
              <a:t>  Be accorded consistent treatment</a:t>
            </a:r>
          </a:p>
          <a:p>
            <a:endParaRPr lang="en-US" b="1" u="sng" dirty="0">
              <a:solidFill>
                <a:schemeClr val="tx1"/>
              </a:solidFill>
            </a:endParaRPr>
          </a:p>
          <a:p>
            <a:r>
              <a:rPr lang="en-US" b="1" u="sng" dirty="0">
                <a:solidFill>
                  <a:srgbClr val="FF0000"/>
                </a:solidFill>
              </a:rPr>
              <a:t>POLICY</a:t>
            </a:r>
            <a:r>
              <a:rPr lang="en-US" dirty="0">
                <a:solidFill>
                  <a:schemeClr val="tx1"/>
                </a:solidFill>
              </a:rPr>
              <a:t>:  An expenditure cannot be partially charged to a Federal award unless there is documented justification for the percentage distribution and the distribution method is reasonable. </a:t>
            </a:r>
          </a:p>
          <a:p>
            <a:endParaRPr lang="en-US" dirty="0">
              <a:solidFill>
                <a:srgbClr val="FF0000"/>
              </a:solidFill>
            </a:endParaRPr>
          </a:p>
        </p:txBody>
      </p:sp>
    </p:spTree>
    <p:extLst>
      <p:ext uri="{BB962C8B-B14F-4D97-AF65-F5344CB8AC3E}">
        <p14:creationId xmlns:p14="http://schemas.microsoft.com/office/powerpoint/2010/main" val="385434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Lookup a Completed TOE</a:t>
            </a:r>
          </a:p>
        </p:txBody>
      </p:sp>
      <p:sp>
        <p:nvSpPr>
          <p:cNvPr id="4" name="Content Placeholder 3"/>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390C1934-38C3-FD93-9B96-295A2CE86167}"/>
              </a:ext>
            </a:extLst>
          </p:cNvPr>
          <p:cNvPicPr>
            <a:picLocks noChangeAspect="1"/>
          </p:cNvPicPr>
          <p:nvPr/>
        </p:nvPicPr>
        <p:blipFill rotWithShape="1">
          <a:blip r:embed="rId2"/>
          <a:srcRect b="61867"/>
          <a:stretch/>
        </p:blipFill>
        <p:spPr>
          <a:xfrm>
            <a:off x="1623720" y="2568321"/>
            <a:ext cx="9225769" cy="1376628"/>
          </a:xfrm>
          <a:prstGeom prst="rect">
            <a:avLst/>
          </a:prstGeom>
        </p:spPr>
      </p:pic>
      <p:sp>
        <p:nvSpPr>
          <p:cNvPr id="5" name="TextBox 4">
            <a:extLst>
              <a:ext uri="{FF2B5EF4-FFF2-40B4-BE49-F238E27FC236}">
                <a16:creationId xmlns:a16="http://schemas.microsoft.com/office/drawing/2014/main" id="{BE6EA9AE-4526-45A7-63A2-6BF598A622EE}"/>
              </a:ext>
            </a:extLst>
          </p:cNvPr>
          <p:cNvSpPr txBox="1"/>
          <p:nvPr/>
        </p:nvSpPr>
        <p:spPr>
          <a:xfrm>
            <a:off x="1097280" y="4084770"/>
            <a:ext cx="9997440" cy="369332"/>
          </a:xfrm>
          <a:prstGeom prst="rect">
            <a:avLst/>
          </a:prstGeom>
          <a:noFill/>
        </p:spPr>
        <p:txBody>
          <a:bodyPr wrap="square" rtlCol="0">
            <a:spAutoFit/>
          </a:bodyPr>
          <a:lstStyle/>
          <a:p>
            <a:r>
              <a:rPr lang="en-US" dirty="0"/>
              <a:t>Then, select “Documents”. </a:t>
            </a:r>
          </a:p>
        </p:txBody>
      </p:sp>
      <p:sp>
        <p:nvSpPr>
          <p:cNvPr id="9" name="TextBox 8">
            <a:extLst>
              <a:ext uri="{FF2B5EF4-FFF2-40B4-BE49-F238E27FC236}">
                <a16:creationId xmlns:a16="http://schemas.microsoft.com/office/drawing/2014/main" id="{A048413C-F6FA-A80C-D2DA-03B273477D0B}"/>
              </a:ext>
            </a:extLst>
          </p:cNvPr>
          <p:cNvSpPr txBox="1"/>
          <p:nvPr/>
        </p:nvSpPr>
        <p:spPr>
          <a:xfrm>
            <a:off x="1097280" y="2023447"/>
            <a:ext cx="9997440" cy="646331"/>
          </a:xfrm>
          <a:prstGeom prst="rect">
            <a:avLst/>
          </a:prstGeom>
          <a:noFill/>
        </p:spPr>
        <p:txBody>
          <a:bodyPr wrap="square" rtlCol="0">
            <a:spAutoFit/>
          </a:bodyPr>
          <a:lstStyle/>
          <a:p>
            <a:r>
              <a:rPr lang="en-US" dirty="0"/>
              <a:t>TOE forms can be viewed through Self Service.  Under Employment, select “Employee </a:t>
            </a:r>
            <a:r>
              <a:rPr lang="en-US" dirty="0" err="1"/>
              <a:t>eForms</a:t>
            </a:r>
            <a:r>
              <a:rPr lang="en-US" dirty="0"/>
              <a:t>”.  Then, select “Experience”.</a:t>
            </a:r>
          </a:p>
        </p:txBody>
      </p:sp>
      <p:pic>
        <p:nvPicPr>
          <p:cNvPr id="6" name="Picture 5">
            <a:extLst>
              <a:ext uri="{FF2B5EF4-FFF2-40B4-BE49-F238E27FC236}">
                <a16:creationId xmlns:a16="http://schemas.microsoft.com/office/drawing/2014/main" id="{DDE6A880-2311-A0E4-A4C8-44D7BBF47CFA}"/>
              </a:ext>
            </a:extLst>
          </p:cNvPr>
          <p:cNvPicPr>
            <a:picLocks noChangeAspect="1"/>
          </p:cNvPicPr>
          <p:nvPr/>
        </p:nvPicPr>
        <p:blipFill>
          <a:blip r:embed="rId3"/>
          <a:stretch>
            <a:fillRect/>
          </a:stretch>
        </p:blipFill>
        <p:spPr>
          <a:xfrm>
            <a:off x="4393146" y="4593923"/>
            <a:ext cx="3466667" cy="1571429"/>
          </a:xfrm>
          <a:prstGeom prst="rect">
            <a:avLst/>
          </a:prstGeom>
        </p:spPr>
      </p:pic>
    </p:spTree>
    <p:extLst>
      <p:ext uri="{BB962C8B-B14F-4D97-AF65-F5344CB8AC3E}">
        <p14:creationId xmlns:p14="http://schemas.microsoft.com/office/powerpoint/2010/main" val="2175040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Lookup a Completed TOE</a:t>
            </a:r>
          </a:p>
        </p:txBody>
      </p:sp>
      <p:sp>
        <p:nvSpPr>
          <p:cNvPr id="4" name="Content Placeholder 3"/>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B5901CCC-EB9C-6545-676D-7A11D5D79C8A}"/>
              </a:ext>
            </a:extLst>
          </p:cNvPr>
          <p:cNvPicPr>
            <a:picLocks noChangeAspect="1"/>
          </p:cNvPicPr>
          <p:nvPr/>
        </p:nvPicPr>
        <p:blipFill>
          <a:blip r:embed="rId2"/>
          <a:stretch>
            <a:fillRect/>
          </a:stretch>
        </p:blipFill>
        <p:spPr>
          <a:xfrm>
            <a:off x="0" y="1870244"/>
            <a:ext cx="12192000" cy="3117512"/>
          </a:xfrm>
          <a:prstGeom prst="rect">
            <a:avLst/>
          </a:prstGeom>
        </p:spPr>
      </p:pic>
    </p:spTree>
    <p:extLst>
      <p:ext uri="{BB962C8B-B14F-4D97-AF65-F5344CB8AC3E}">
        <p14:creationId xmlns:p14="http://schemas.microsoft.com/office/powerpoint/2010/main" val="4048334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84C58E9-A896-7D23-2AF8-872CB98CC09A}"/>
              </a:ext>
            </a:extLst>
          </p:cNvPr>
          <p:cNvSpPr>
            <a:spLocks noGrp="1"/>
          </p:cNvSpPr>
          <p:nvPr>
            <p:ph type="ctrTitle"/>
          </p:nvPr>
        </p:nvSpPr>
        <p:spPr>
          <a:xfrm>
            <a:off x="1097280" y="758952"/>
            <a:ext cx="10058400" cy="3892168"/>
          </a:xfrm>
        </p:spPr>
        <p:txBody>
          <a:bodyPr>
            <a:normAutofit/>
          </a:bodyPr>
          <a:lstStyle/>
          <a:p>
            <a:r>
              <a:rPr lang="en-US" dirty="0">
                <a:solidFill>
                  <a:srgbClr val="FFFFFF"/>
                </a:solidFill>
              </a:rPr>
              <a:t>Fiscal Year-End Deadlines</a:t>
            </a:r>
          </a:p>
        </p:txBody>
      </p:sp>
      <p:sp>
        <p:nvSpPr>
          <p:cNvPr id="3" name="Subtitle 2">
            <a:extLst>
              <a:ext uri="{FF2B5EF4-FFF2-40B4-BE49-F238E27FC236}">
                <a16:creationId xmlns:a16="http://schemas.microsoft.com/office/drawing/2014/main" id="{A4CDE669-5548-5E4D-3E36-6907F0FBAEFA}"/>
              </a:ext>
            </a:extLst>
          </p:cNvPr>
          <p:cNvSpPr>
            <a:spLocks noGrp="1"/>
          </p:cNvSpPr>
          <p:nvPr>
            <p:ph type="subTitle" idx="1"/>
          </p:nvPr>
        </p:nvSpPr>
        <p:spPr>
          <a:xfrm>
            <a:off x="1100051" y="5225240"/>
            <a:ext cx="10058400" cy="1143000"/>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1204804542"/>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Fiscal Year End Deadlines</a:t>
            </a:r>
          </a:p>
        </p:txBody>
      </p:sp>
      <p:sp>
        <p:nvSpPr>
          <p:cNvPr id="4" name="Content Placeholder 3"/>
          <p:cNvSpPr>
            <a:spLocks noGrp="1"/>
          </p:cNvSpPr>
          <p:nvPr>
            <p:ph idx="1"/>
          </p:nvPr>
        </p:nvSpPr>
        <p:spPr/>
        <p:txBody>
          <a:bodyPr/>
          <a:lstStyle/>
          <a:p>
            <a:pPr marL="0" indent="0">
              <a:buNone/>
            </a:pPr>
            <a:r>
              <a:rPr lang="en-US" dirty="0"/>
              <a:t>The Fiscal Year End Calendar is sent out through District Announcements.</a:t>
            </a:r>
          </a:p>
          <a:p>
            <a:pPr marL="0" indent="0">
              <a:buNone/>
            </a:pPr>
            <a:r>
              <a:rPr lang="en-US" dirty="0"/>
              <a:t>The calendar is also available on Fiscal Services’ webpage.</a:t>
            </a:r>
          </a:p>
          <a:p>
            <a:pPr marL="0" indent="0">
              <a:buNone/>
            </a:pPr>
            <a:r>
              <a:rPr lang="en-US" dirty="0">
                <a:hlinkClick r:id="rId2"/>
              </a:rPr>
              <a:t>https://rsccd.edu/Departments/Fiscal-Services/Pages/Fiscal-Services-Department-Forms.aspx</a:t>
            </a: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B82F8BD3-911A-42C7-B801-B011AAEA7487}"/>
              </a:ext>
            </a:extLst>
          </p:cNvPr>
          <p:cNvPicPr>
            <a:picLocks noChangeAspect="1"/>
          </p:cNvPicPr>
          <p:nvPr/>
        </p:nvPicPr>
        <p:blipFill>
          <a:blip r:embed="rId3"/>
          <a:stretch>
            <a:fillRect/>
          </a:stretch>
        </p:blipFill>
        <p:spPr>
          <a:xfrm>
            <a:off x="2007432" y="3160147"/>
            <a:ext cx="8238095" cy="3076190"/>
          </a:xfrm>
          <a:prstGeom prst="rect">
            <a:avLst/>
          </a:prstGeom>
        </p:spPr>
      </p:pic>
    </p:spTree>
    <p:extLst>
      <p:ext uri="{BB962C8B-B14F-4D97-AF65-F5344CB8AC3E}">
        <p14:creationId xmlns:p14="http://schemas.microsoft.com/office/powerpoint/2010/main" val="3974080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Questions?</a:t>
            </a:r>
          </a:p>
        </p:txBody>
      </p:sp>
      <p:pic>
        <p:nvPicPr>
          <p:cNvPr id="6" name="Graphic 5" descr="Question mark">
            <a:extLst>
              <a:ext uri="{FF2B5EF4-FFF2-40B4-BE49-F238E27FC236}">
                <a16:creationId xmlns:a16="http://schemas.microsoft.com/office/drawing/2014/main" id="{622DCC37-4F76-87F1-8BB7-892BA6B98A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163529"/>
            <a:ext cx="4001315" cy="4001315"/>
          </a:xfrm>
          <a:prstGeom prst="rect">
            <a:avLst/>
          </a:prstGeom>
        </p:spPr>
      </p:pic>
      <p:cxnSp>
        <p:nvCxnSpPr>
          <p:cNvPr id="17" name="Straight Connector 16">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09782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20E70DA-8DAA-B482-C109-3B7C323EFBC4}"/>
              </a:ext>
            </a:extLst>
          </p:cNvPr>
          <p:cNvSpPr>
            <a:spLocks noGrp="1"/>
          </p:cNvSpPr>
          <p:nvPr>
            <p:ph type="ctrTitle"/>
          </p:nvPr>
        </p:nvSpPr>
        <p:spPr>
          <a:xfrm>
            <a:off x="1097280" y="758952"/>
            <a:ext cx="10058400" cy="3892168"/>
          </a:xfrm>
        </p:spPr>
        <p:txBody>
          <a:bodyPr>
            <a:normAutofit/>
          </a:bodyPr>
          <a:lstStyle/>
          <a:p>
            <a:r>
              <a:rPr lang="en-US">
                <a:solidFill>
                  <a:srgbClr val="FFFFFF"/>
                </a:solidFill>
              </a:rPr>
              <a:t>Accessing the TOE Form</a:t>
            </a:r>
          </a:p>
        </p:txBody>
      </p:sp>
      <p:sp>
        <p:nvSpPr>
          <p:cNvPr id="3" name="Subtitle 2">
            <a:extLst>
              <a:ext uri="{FF2B5EF4-FFF2-40B4-BE49-F238E27FC236}">
                <a16:creationId xmlns:a16="http://schemas.microsoft.com/office/drawing/2014/main" id="{870CE933-3137-9F82-3863-F52FD54D3C1B}"/>
              </a:ext>
            </a:extLst>
          </p:cNvPr>
          <p:cNvSpPr>
            <a:spLocks noGrp="1"/>
          </p:cNvSpPr>
          <p:nvPr>
            <p:ph type="subTitle" idx="1"/>
          </p:nvPr>
        </p:nvSpPr>
        <p:spPr>
          <a:xfrm>
            <a:off x="1100051" y="5225240"/>
            <a:ext cx="10058400" cy="1143000"/>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101421814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1450757"/>
          </a:xfrm>
        </p:spPr>
        <p:txBody>
          <a:bodyPr>
            <a:normAutofit/>
          </a:bodyPr>
          <a:lstStyle/>
          <a:p>
            <a:r>
              <a:rPr lang="en-US" dirty="0"/>
              <a:t>Accessing the TOE Form</a:t>
            </a:r>
          </a:p>
        </p:txBody>
      </p:sp>
      <p:sp>
        <p:nvSpPr>
          <p:cNvPr id="4" name="Content Placeholder 3"/>
          <p:cNvSpPr>
            <a:spLocks noGrp="1"/>
          </p:cNvSpPr>
          <p:nvPr>
            <p:ph idx="1"/>
          </p:nvPr>
        </p:nvSpPr>
        <p:spPr>
          <a:xfrm>
            <a:off x="1097279" y="1845734"/>
            <a:ext cx="6454987" cy="4023360"/>
          </a:xfrm>
        </p:spPr>
        <p:txBody>
          <a:bodyPr>
            <a:normAutofit/>
          </a:bodyPr>
          <a:lstStyle/>
          <a:p>
            <a:endParaRPr lang="en-US" dirty="0"/>
          </a:p>
          <a:p>
            <a:r>
              <a:rPr lang="en-US" dirty="0"/>
              <a:t>The TOE form is available through Self Service.  Under Employment, select “Employee </a:t>
            </a:r>
            <a:r>
              <a:rPr lang="en-US" dirty="0" err="1"/>
              <a:t>eForms</a:t>
            </a:r>
            <a:r>
              <a:rPr lang="en-US" dirty="0"/>
              <a:t>”.</a:t>
            </a:r>
          </a:p>
        </p:txBody>
      </p:sp>
      <p:pic>
        <p:nvPicPr>
          <p:cNvPr id="7" name="Picture 6">
            <a:extLst>
              <a:ext uri="{FF2B5EF4-FFF2-40B4-BE49-F238E27FC236}">
                <a16:creationId xmlns:a16="http://schemas.microsoft.com/office/drawing/2014/main" id="{2ECA7D4A-F076-740D-6A47-525A6E043661}"/>
              </a:ext>
            </a:extLst>
          </p:cNvPr>
          <p:cNvPicPr>
            <a:picLocks noChangeAspect="1"/>
          </p:cNvPicPr>
          <p:nvPr/>
        </p:nvPicPr>
        <p:blipFill rotWithShape="1">
          <a:blip r:embed="rId2"/>
          <a:srcRect r="39709"/>
          <a:stretch/>
        </p:blipFill>
        <p:spPr>
          <a:xfrm>
            <a:off x="7192370" y="1834429"/>
            <a:ext cx="3963309" cy="4387947"/>
          </a:xfrm>
          <a:prstGeom prst="rect">
            <a:avLst/>
          </a:prstGeom>
        </p:spPr>
      </p:pic>
    </p:spTree>
    <p:extLst>
      <p:ext uri="{BB962C8B-B14F-4D97-AF65-F5344CB8AC3E}">
        <p14:creationId xmlns:p14="http://schemas.microsoft.com/office/powerpoint/2010/main" val="99011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Accessing the TOE Form</a:t>
            </a:r>
          </a:p>
        </p:txBody>
      </p:sp>
      <p:sp>
        <p:nvSpPr>
          <p:cNvPr id="4" name="Content Placeholder 3"/>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390C1934-38C3-FD93-9B96-295A2CE86167}"/>
              </a:ext>
            </a:extLst>
          </p:cNvPr>
          <p:cNvPicPr>
            <a:picLocks noChangeAspect="1"/>
          </p:cNvPicPr>
          <p:nvPr/>
        </p:nvPicPr>
        <p:blipFill>
          <a:blip r:embed="rId2"/>
          <a:stretch>
            <a:fillRect/>
          </a:stretch>
        </p:blipFill>
        <p:spPr>
          <a:xfrm>
            <a:off x="1623722" y="2052372"/>
            <a:ext cx="9225769" cy="3610084"/>
          </a:xfrm>
          <a:prstGeom prst="rect">
            <a:avLst/>
          </a:prstGeom>
        </p:spPr>
      </p:pic>
    </p:spTree>
    <p:extLst>
      <p:ext uri="{BB962C8B-B14F-4D97-AF65-F5344CB8AC3E}">
        <p14:creationId xmlns:p14="http://schemas.microsoft.com/office/powerpoint/2010/main" val="2715755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Accessing the TOE Form</a:t>
            </a:r>
          </a:p>
        </p:txBody>
      </p:sp>
      <p:sp>
        <p:nvSpPr>
          <p:cNvPr id="4" name="Content Placeholder 3"/>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E8E3285E-FD2E-CF0D-A6DC-DE47845BAC81}"/>
              </a:ext>
            </a:extLst>
          </p:cNvPr>
          <p:cNvPicPr>
            <a:picLocks noChangeAspect="1"/>
          </p:cNvPicPr>
          <p:nvPr/>
        </p:nvPicPr>
        <p:blipFill>
          <a:blip r:embed="rId2"/>
          <a:stretch>
            <a:fillRect/>
          </a:stretch>
        </p:blipFill>
        <p:spPr>
          <a:xfrm>
            <a:off x="2864575" y="2291754"/>
            <a:ext cx="6523809" cy="3685714"/>
          </a:xfrm>
          <a:prstGeom prst="rect">
            <a:avLst/>
          </a:prstGeom>
        </p:spPr>
      </p:pic>
    </p:spTree>
    <p:extLst>
      <p:ext uri="{BB962C8B-B14F-4D97-AF65-F5344CB8AC3E}">
        <p14:creationId xmlns:p14="http://schemas.microsoft.com/office/powerpoint/2010/main" val="2196344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Accessing the TOE Form</a:t>
            </a:r>
          </a:p>
        </p:txBody>
      </p:sp>
      <p:sp>
        <p:nvSpPr>
          <p:cNvPr id="4" name="Content Placeholder 3"/>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48D2677D-DE56-0F11-AD4F-303E03FA718A}"/>
              </a:ext>
            </a:extLst>
          </p:cNvPr>
          <p:cNvPicPr>
            <a:picLocks noChangeAspect="1"/>
          </p:cNvPicPr>
          <p:nvPr/>
        </p:nvPicPr>
        <p:blipFill rotWithShape="1">
          <a:blip r:embed="rId2"/>
          <a:srcRect b="30282"/>
          <a:stretch/>
        </p:blipFill>
        <p:spPr>
          <a:xfrm>
            <a:off x="611516" y="2033443"/>
            <a:ext cx="11323809" cy="3944025"/>
          </a:xfrm>
          <a:prstGeom prst="rect">
            <a:avLst/>
          </a:prstGeom>
        </p:spPr>
      </p:pic>
    </p:spTree>
    <p:extLst>
      <p:ext uri="{BB962C8B-B14F-4D97-AF65-F5344CB8AC3E}">
        <p14:creationId xmlns:p14="http://schemas.microsoft.com/office/powerpoint/2010/main" val="169141968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A3110DDE25A74AAA7E7F75EA891A55" ma:contentTypeVersion="2" ma:contentTypeDescription="Create a new document." ma:contentTypeScope="" ma:versionID="698e9ec78d5c034aaeeb7a82b5b1ea25">
  <xsd:schema xmlns:xsd="http://www.w3.org/2001/XMLSchema" xmlns:xs="http://www.w3.org/2001/XMLSchema" xmlns:p="http://schemas.microsoft.com/office/2006/metadata/properties" xmlns:ns1="http://schemas.microsoft.com/sharepoint/v3" xmlns:ns2="20894882-773f-4ca4-8f88-a7623eb85067" targetNamespace="http://schemas.microsoft.com/office/2006/metadata/properties" ma:root="true" ma:fieldsID="9cac506260a152b80958b4f6b1044214" ns1:_="" ns2:_="">
    <xsd:import namespace="http://schemas.microsoft.com/sharepoint/v3"/>
    <xsd:import namespace="20894882-773f-4ca4-8f88-a7623eb85067"/>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0894882-773f-4ca4-8f88-a7623eb85067"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20894882-773f-4ca4-8f88-a7623eb85067">65525KZWNX2R-115-308</_dlc_DocId>
    <_dlc_DocIdUrl xmlns="20894882-773f-4ca4-8f88-a7623eb85067">
      <Url>https://rsccd.edu/Departments/Fiscal-Services/_layouts/15/DocIdRedir.aspx?ID=65525KZWNX2R-115-308</Url>
      <Description>65525KZWNX2R-115-308</Description>
    </_dlc_DocIdUrl>
  </documentManagement>
</p:properties>
</file>

<file path=customXml/itemProps1.xml><?xml version="1.0" encoding="utf-8"?>
<ds:datastoreItem xmlns:ds="http://schemas.openxmlformats.org/officeDocument/2006/customXml" ds:itemID="{F2C93C94-CCAB-4FAD-A799-54A792E37BC5}"/>
</file>

<file path=customXml/itemProps2.xml><?xml version="1.0" encoding="utf-8"?>
<ds:datastoreItem xmlns:ds="http://schemas.openxmlformats.org/officeDocument/2006/customXml" ds:itemID="{6F820EEE-9657-48D4-AC31-1DB4B1853938}"/>
</file>

<file path=customXml/itemProps3.xml><?xml version="1.0" encoding="utf-8"?>
<ds:datastoreItem xmlns:ds="http://schemas.openxmlformats.org/officeDocument/2006/customXml" ds:itemID="{703FDB73-9326-4155-A69B-02353D7FEF15}"/>
</file>

<file path=customXml/itemProps4.xml><?xml version="1.0" encoding="utf-8"?>
<ds:datastoreItem xmlns:ds="http://schemas.openxmlformats.org/officeDocument/2006/customXml" ds:itemID="{46D7A36E-CBC9-4DB0-8D1F-C09A8820D5EC}"/>
</file>

<file path=docProps/app.xml><?xml version="1.0" encoding="utf-8"?>
<Properties xmlns="http://schemas.openxmlformats.org/officeDocument/2006/extended-properties" xmlns:vt="http://schemas.openxmlformats.org/officeDocument/2006/docPropsVTypes">
  <Template>Retrospect</Template>
  <TotalTime>2833</TotalTime>
  <Words>1554</Words>
  <Application>Microsoft Office PowerPoint</Application>
  <PresentationFormat>Widescreen</PresentationFormat>
  <Paragraphs>186</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Courier New</vt:lpstr>
      <vt:lpstr>Wingdings</vt:lpstr>
      <vt:lpstr>Retrospect</vt:lpstr>
      <vt:lpstr>Transfer of Expenditure (TOE) Training</vt:lpstr>
      <vt:lpstr>Agenda</vt:lpstr>
      <vt:lpstr>Purpose of a Transfer of Expenditure</vt:lpstr>
      <vt:lpstr>Cost Principles for Federal Programs</vt:lpstr>
      <vt:lpstr>Accessing the TOE Form</vt:lpstr>
      <vt:lpstr>Accessing the TOE Form</vt:lpstr>
      <vt:lpstr>Accessing the TOE Form</vt:lpstr>
      <vt:lpstr>Accessing the TOE Form</vt:lpstr>
      <vt:lpstr>Accessing the TOE Form</vt:lpstr>
      <vt:lpstr>Voucher Example</vt:lpstr>
      <vt:lpstr>PowerPoint Presentation</vt:lpstr>
      <vt:lpstr>PowerPoint Presentation</vt:lpstr>
      <vt:lpstr>PowerPoint Presentation</vt:lpstr>
      <vt:lpstr>PowerPoint Presentation</vt:lpstr>
      <vt:lpstr>Payroll Example</vt:lpstr>
      <vt:lpstr>Preparing a TOE Form – Payroll Example</vt:lpstr>
      <vt:lpstr>Preparing a TOE Form – Payroll Example</vt:lpstr>
      <vt:lpstr>Preparing a TOE Form – Payroll Example</vt:lpstr>
      <vt:lpstr>Preparing a TOE Form – Payroll Example</vt:lpstr>
      <vt:lpstr>Preparing a TOE Form – Payroll Example</vt:lpstr>
      <vt:lpstr>PowerPoint Presentation</vt:lpstr>
      <vt:lpstr>PowerPoint Presentation</vt:lpstr>
      <vt:lpstr>PowerPoint Presentation</vt:lpstr>
      <vt:lpstr>PowerPoint Presentation</vt:lpstr>
      <vt:lpstr>PowerPoint Presentation</vt:lpstr>
      <vt:lpstr> Fringe Benefits Matrix</vt:lpstr>
      <vt:lpstr>Fringe Benefits Matrix</vt:lpstr>
      <vt:lpstr>Using the Fringe Benefits Matrix</vt:lpstr>
      <vt:lpstr>Approving TOEs</vt:lpstr>
      <vt:lpstr>Approving a TOE</vt:lpstr>
      <vt:lpstr>Approving a TOE</vt:lpstr>
      <vt:lpstr>Approving a TOE</vt:lpstr>
      <vt:lpstr>Approving a TOE</vt:lpstr>
      <vt:lpstr>Approving a TOE</vt:lpstr>
      <vt:lpstr>Lookup a TOE</vt:lpstr>
      <vt:lpstr>Lookup the Status of TOE in-progress</vt:lpstr>
      <vt:lpstr>Lookup a Completed TOE</vt:lpstr>
      <vt:lpstr>Lookup a Completed TOE</vt:lpstr>
      <vt:lpstr>Lookup a Completed TOE</vt:lpstr>
      <vt:lpstr>Lookup a Completed TOE</vt:lpstr>
      <vt:lpstr>Lookup a Completed TOE</vt:lpstr>
      <vt:lpstr>Fiscal Year-End Deadlines</vt:lpstr>
      <vt:lpstr>Fiscal Year End Deadlines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Ledger Training</dc:title>
  <dc:creator>Almaraz, Erika</dc:creator>
  <cp:lastModifiedBy>Almaraz, Erika</cp:lastModifiedBy>
  <cp:revision>146</cp:revision>
  <cp:lastPrinted>2019-12-10T19:57:12Z</cp:lastPrinted>
  <dcterms:created xsi:type="dcterms:W3CDTF">2019-09-27T21:00:55Z</dcterms:created>
  <dcterms:modified xsi:type="dcterms:W3CDTF">2024-05-07T17:10:05Z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0x010100DCA3110DDE25A74AAA7E7F75EA891A55</vt:lpwstr>
  </property>
  <property fmtid="{D5CDD505-2E9C-101B-9397-08002B2CF9AE}" pid="3" name="_dlc_DocIdItemGuid">
    <vt:lpwstr>713ebd00-4ee0-40e7-bc24-39a214c22656</vt:lpwstr>
  </property>
</Properties>
</file>