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style16.xml" ContentType="application/vnd.ms-office.chartstyle+xml"/>
  <Override PartName="/ppt/charts/chart16.xml" ContentType="application/vnd.openxmlformats-officedocument.drawingml.chart+xml"/>
  <Override PartName="/ppt/theme/theme1.xml" ContentType="application/vnd.openxmlformats-officedocument.theme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colors15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heme/themeOverride12.xml" ContentType="application/vnd.openxmlformats-officedocument.themeOverride+xml"/>
  <Override PartName="/ppt/charts/chart6.xml" ContentType="application/vnd.openxmlformats-officedocument.drawingml.chart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theme/themeOverride8.xml" ContentType="application/vnd.openxmlformats-officedocument.themeOverrid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style14.xml" ContentType="application/vnd.ms-office.chartstyl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olors13.xml" ContentType="application/vnd.ms-office.chartcolorstyle+xml"/>
  <Override PartName="/ppt/charts/style13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style7.xml" ContentType="application/vnd.ms-office.chart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style8.xml" ContentType="application/vnd.ms-office.chartstyle+xml"/>
  <Override PartName="/ppt/theme/themeOverride5.xml" ContentType="application/vnd.openxmlformats-officedocument.themeOverride+xml"/>
  <Override PartName="/ppt/charts/colors8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7" r:id="rId1"/>
  </p:sldMasterIdLst>
  <p:notesMasterIdLst>
    <p:notesMasterId r:id="rId43"/>
  </p:notesMasterIdLst>
  <p:handoutMasterIdLst>
    <p:handoutMasterId r:id="rId44"/>
  </p:handoutMasterIdLst>
  <p:sldIdLst>
    <p:sldId id="339" r:id="rId2"/>
    <p:sldId id="340" r:id="rId3"/>
    <p:sldId id="382" r:id="rId4"/>
    <p:sldId id="341" r:id="rId5"/>
    <p:sldId id="383" r:id="rId6"/>
    <p:sldId id="365" r:id="rId7"/>
    <p:sldId id="362" r:id="rId8"/>
    <p:sldId id="366" r:id="rId9"/>
    <p:sldId id="367" r:id="rId10"/>
    <p:sldId id="368" r:id="rId11"/>
    <p:sldId id="369" r:id="rId12"/>
    <p:sldId id="370" r:id="rId13"/>
    <p:sldId id="373" r:id="rId14"/>
    <p:sldId id="371" r:id="rId15"/>
    <p:sldId id="374" r:id="rId16"/>
    <p:sldId id="375" r:id="rId17"/>
    <p:sldId id="376" r:id="rId18"/>
    <p:sldId id="378" r:id="rId19"/>
    <p:sldId id="379" r:id="rId20"/>
    <p:sldId id="380" r:id="rId21"/>
    <p:sldId id="381" r:id="rId22"/>
    <p:sldId id="377" r:id="rId23"/>
    <p:sldId id="372" r:id="rId24"/>
    <p:sldId id="384" r:id="rId25"/>
    <p:sldId id="385" r:id="rId26"/>
    <p:sldId id="389" r:id="rId27"/>
    <p:sldId id="391" r:id="rId28"/>
    <p:sldId id="392" r:id="rId29"/>
    <p:sldId id="390" r:id="rId30"/>
    <p:sldId id="388" r:id="rId31"/>
    <p:sldId id="386" r:id="rId32"/>
    <p:sldId id="398" r:id="rId33"/>
    <p:sldId id="397" r:id="rId34"/>
    <p:sldId id="396" r:id="rId35"/>
    <p:sldId id="395" r:id="rId36"/>
    <p:sldId id="394" r:id="rId37"/>
    <p:sldId id="393" r:id="rId38"/>
    <p:sldId id="387" r:id="rId39"/>
    <p:sldId id="399" r:id="rId40"/>
    <p:sldId id="400" r:id="rId41"/>
    <p:sldId id="401" r:id="rId42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3"/>
    <a:srgbClr val="005F7D"/>
    <a:srgbClr val="1F14AC"/>
    <a:srgbClr val="2D06BA"/>
    <a:srgbClr val="2C0CB4"/>
    <a:srgbClr val="ED7D31"/>
    <a:srgbClr val="8784C7"/>
    <a:srgbClr val="DF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9767" autoAdjust="0"/>
  </p:normalViewPr>
  <p:slideViewPr>
    <p:cSldViewPr>
      <p:cViewPr varScale="1">
        <p:scale>
          <a:sx n="115" d="100"/>
          <a:sy n="115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av20279\Desktop\Scorecard%202017\2017%20Scorecard%20Presentatio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av20279\Desktop\Scorecard%202017\2017%20Scorecard%20Presentation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av20279\Desktop\Scorecard%202017\2017%20Scorecard%20Presentation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av20279\Desktop\Scorecard%202017\2017%20Scorecard%20Present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'Combined Profile'!$C$1</c:f>
              <c:strCache>
                <c:ptCount val="1"/>
                <c:pt idx="0">
                  <c:v>SAC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Profile'!$A$12:$A$20</c:f>
              <c:strCache>
                <c:ptCount val="9"/>
                <c:pt idx="0">
                  <c:v>Hispanic</c:v>
                </c:pt>
                <c:pt idx="1">
                  <c:v>White</c:v>
                </c:pt>
                <c:pt idx="2">
                  <c:v>Unknown Ethnicity</c:v>
                </c:pt>
                <c:pt idx="3">
                  <c:v>Asian</c:v>
                </c:pt>
                <c:pt idx="4">
                  <c:v>African-American</c:v>
                </c:pt>
                <c:pt idx="5">
                  <c:v>Two or More Races</c:v>
                </c:pt>
                <c:pt idx="6">
                  <c:v>Filipino</c:v>
                </c:pt>
                <c:pt idx="7">
                  <c:v>Pacific Islander</c:v>
                </c:pt>
                <c:pt idx="8">
                  <c:v>American Indian/Alaska Native</c:v>
                </c:pt>
              </c:strCache>
            </c:strRef>
          </c:cat>
          <c:val>
            <c:numRef>
              <c:f>'Combined Profile'!$C$12:$C$20</c:f>
              <c:numCache>
                <c:formatCode>0.0%</c:formatCode>
                <c:ptCount val="9"/>
                <c:pt idx="0">
                  <c:v>0.51</c:v>
                </c:pt>
                <c:pt idx="1">
                  <c:v>0.158</c:v>
                </c:pt>
                <c:pt idx="2">
                  <c:v>0.222</c:v>
                </c:pt>
                <c:pt idx="3">
                  <c:v>7.5999999999999998E-2</c:v>
                </c:pt>
                <c:pt idx="4">
                  <c:v>1.2E-2</c:v>
                </c:pt>
                <c:pt idx="5">
                  <c:v>0.01</c:v>
                </c:pt>
                <c:pt idx="6">
                  <c:v>7.0000000000000001E-3</c:v>
                </c:pt>
                <c:pt idx="7">
                  <c:v>2E-3</c:v>
                </c:pt>
                <c:pt idx="8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5-465E-B95E-EE7EBCD25AAB}"/>
            </c:ext>
          </c:extLst>
        </c:ser>
        <c:ser>
          <c:idx val="0"/>
          <c:order val="1"/>
          <c:tx>
            <c:strRef>
              <c:f>'Combined Profile'!$B$1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Profile'!$A$12:$A$20</c:f>
              <c:strCache>
                <c:ptCount val="9"/>
                <c:pt idx="0">
                  <c:v>Hispanic</c:v>
                </c:pt>
                <c:pt idx="1">
                  <c:v>White</c:v>
                </c:pt>
                <c:pt idx="2">
                  <c:v>Unknown Ethnicity</c:v>
                </c:pt>
                <c:pt idx="3">
                  <c:v>Asian</c:v>
                </c:pt>
                <c:pt idx="4">
                  <c:v>African-American</c:v>
                </c:pt>
                <c:pt idx="5">
                  <c:v>Two or More Races</c:v>
                </c:pt>
                <c:pt idx="6">
                  <c:v>Filipino</c:v>
                </c:pt>
                <c:pt idx="7">
                  <c:v>Pacific Islander</c:v>
                </c:pt>
                <c:pt idx="8">
                  <c:v>American Indian/Alaska Native</c:v>
                </c:pt>
              </c:strCache>
            </c:strRef>
          </c:cat>
          <c:val>
            <c:numRef>
              <c:f>'Combined Profile'!$B$12:$B$20</c:f>
              <c:numCache>
                <c:formatCode>0.0%</c:formatCode>
                <c:ptCount val="9"/>
                <c:pt idx="0">
                  <c:v>0.42699999999999999</c:v>
                </c:pt>
                <c:pt idx="1">
                  <c:v>0.27300000000000002</c:v>
                </c:pt>
                <c:pt idx="2">
                  <c:v>4.7E-2</c:v>
                </c:pt>
                <c:pt idx="3">
                  <c:v>0.115</c:v>
                </c:pt>
                <c:pt idx="4">
                  <c:v>6.4000000000000001E-2</c:v>
                </c:pt>
                <c:pt idx="5">
                  <c:v>3.6999999999999998E-2</c:v>
                </c:pt>
                <c:pt idx="6">
                  <c:v>2.8000000000000001E-2</c:v>
                </c:pt>
                <c:pt idx="7">
                  <c:v>4.0000000000000001E-3</c:v>
                </c:pt>
                <c:pt idx="8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5-465E-B95E-EE7EBCD25AAB}"/>
            </c:ext>
          </c:extLst>
        </c:ser>
        <c:ser>
          <c:idx val="2"/>
          <c:order val="2"/>
          <c:tx>
            <c:strRef>
              <c:f>'Combined Profile'!$D$1</c:f>
              <c:strCache>
                <c:ptCount val="1"/>
                <c:pt idx="0">
                  <c:v>SCC</c:v>
                </c:pt>
              </c:strCache>
            </c:strRef>
          </c:tx>
          <c:spPr>
            <a:solidFill>
              <a:srgbClr val="007DC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Profile'!$A$12:$A$20</c:f>
              <c:strCache>
                <c:ptCount val="9"/>
                <c:pt idx="0">
                  <c:v>Hispanic</c:v>
                </c:pt>
                <c:pt idx="1">
                  <c:v>White</c:v>
                </c:pt>
                <c:pt idx="2">
                  <c:v>Unknown Ethnicity</c:v>
                </c:pt>
                <c:pt idx="3">
                  <c:v>Asian</c:v>
                </c:pt>
                <c:pt idx="4">
                  <c:v>African-American</c:v>
                </c:pt>
                <c:pt idx="5">
                  <c:v>Two or More Races</c:v>
                </c:pt>
                <c:pt idx="6">
                  <c:v>Filipino</c:v>
                </c:pt>
                <c:pt idx="7">
                  <c:v>Pacific Islander</c:v>
                </c:pt>
                <c:pt idx="8">
                  <c:v>American Indian/Alaska Native</c:v>
                </c:pt>
              </c:strCache>
            </c:strRef>
          </c:cat>
          <c:val>
            <c:numRef>
              <c:f>'Combined Profile'!$D$12:$D$20</c:f>
              <c:numCache>
                <c:formatCode>0.0%</c:formatCode>
                <c:ptCount val="9"/>
                <c:pt idx="0">
                  <c:v>0.44</c:v>
                </c:pt>
                <c:pt idx="1">
                  <c:v>0.27200000000000002</c:v>
                </c:pt>
                <c:pt idx="2">
                  <c:v>0.16900000000000001</c:v>
                </c:pt>
                <c:pt idx="3">
                  <c:v>6.3E-2</c:v>
                </c:pt>
                <c:pt idx="4">
                  <c:v>1.4E-2</c:v>
                </c:pt>
                <c:pt idx="5">
                  <c:v>2.7E-2</c:v>
                </c:pt>
                <c:pt idx="6">
                  <c:v>1.0999999999999999E-2</c:v>
                </c:pt>
                <c:pt idx="7">
                  <c:v>3.0000000000000001E-3</c:v>
                </c:pt>
                <c:pt idx="8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5-465E-B95E-EE7EBCD25A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3818752"/>
        <c:axId val="363814832"/>
      </c:barChart>
      <c:catAx>
        <c:axId val="36381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63814832"/>
        <c:crosses val="autoZero"/>
        <c:auto val="1"/>
        <c:lblAlgn val="ctr"/>
        <c:lblOffset val="100"/>
        <c:noMultiLvlLbl val="0"/>
      </c:catAx>
      <c:valAx>
        <c:axId val="3638148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638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0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(Final!$D$5,Final!$F$5,Final!$H$5,Final!$J$5,Final!$L$5)</c:f>
              <c:numCache>
                <c:formatCode>0.0%</c:formatCode>
                <c:ptCount val="5"/>
                <c:pt idx="0">
                  <c:v>0.49199999999999999</c:v>
                </c:pt>
                <c:pt idx="1">
                  <c:v>0.48599999999999999</c:v>
                </c:pt>
                <c:pt idx="2">
                  <c:v>0.47499999999999998</c:v>
                </c:pt>
                <c:pt idx="3">
                  <c:v>0.47299999999999998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B-4850-A590-A885D7B3C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366256"/>
        <c:axId val="358358808"/>
      </c:areaChart>
      <c:barChart>
        <c:barDir val="col"/>
        <c:grouping val="clustered"/>
        <c:varyColors val="0"/>
        <c:ser>
          <c:idx val="2"/>
          <c:order val="1"/>
          <c:tx>
            <c:strRef>
              <c:f>Final!$B$28</c:f>
              <c:strCache>
                <c:ptCount val="1"/>
                <c:pt idx="0">
                  <c:v>Unprepared</c:v>
                </c:pt>
              </c:strCache>
            </c:strRef>
          </c:tx>
          <c:spPr>
            <a:solidFill>
              <a:srgbClr val="FCE4E7"/>
            </a:solidFill>
            <a:ln>
              <a:solidFill>
                <a:srgbClr val="F395A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(Final!$D$28,Final!$F$28,Final!$H$28,Final!$J$28,Final!$L$28)</c:f>
              <c:numCache>
                <c:formatCode>0.0%</c:formatCode>
                <c:ptCount val="5"/>
                <c:pt idx="0">
                  <c:v>0.376</c:v>
                </c:pt>
                <c:pt idx="1">
                  <c:v>0.378</c:v>
                </c:pt>
                <c:pt idx="2">
                  <c:v>0.35599999999999998</c:v>
                </c:pt>
                <c:pt idx="3">
                  <c:v>0.35399999999999998</c:v>
                </c:pt>
                <c:pt idx="4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B-4850-A590-A885D7B3CA44}"/>
            </c:ext>
          </c:extLst>
        </c:ser>
        <c:ser>
          <c:idx val="0"/>
          <c:order val="2"/>
          <c:tx>
            <c:strRef>
              <c:f>Final!$B$26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E31936"/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(Final!$D$26,Final!$F$26,Final!$H$26,Final!$J$26,Final!$L$26)</c:f>
              <c:numCache>
                <c:formatCode>0.0%</c:formatCode>
                <c:ptCount val="5"/>
                <c:pt idx="0">
                  <c:v>0.48499999999999999</c:v>
                </c:pt>
                <c:pt idx="1">
                  <c:v>0.46600000000000003</c:v>
                </c:pt>
                <c:pt idx="2">
                  <c:v>0.44400000000000001</c:v>
                </c:pt>
                <c:pt idx="3">
                  <c:v>0.45200000000000001</c:v>
                </c:pt>
                <c:pt idx="4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B-4850-A590-A885D7B3CA44}"/>
            </c:ext>
          </c:extLst>
        </c:ser>
        <c:ser>
          <c:idx val="1"/>
          <c:order val="3"/>
          <c:tx>
            <c:strRef>
              <c:f>Final!$B$27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rgbClr val="F395A2"/>
            </a:solidFill>
            <a:ln>
              <a:solidFill>
                <a:srgbClr val="F395A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(Final!$D$27,Final!$F$27,Final!$H$27,Final!$J$27,Final!$L$27)</c:f>
              <c:numCache>
                <c:formatCode>0.0%</c:formatCode>
                <c:ptCount val="5"/>
                <c:pt idx="0">
                  <c:v>0.70899999999999996</c:v>
                </c:pt>
                <c:pt idx="1">
                  <c:v>0.68200000000000005</c:v>
                </c:pt>
                <c:pt idx="2">
                  <c:v>0.68</c:v>
                </c:pt>
                <c:pt idx="3">
                  <c:v>0.67300000000000004</c:v>
                </c:pt>
                <c:pt idx="4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DB-4850-A590-A885D7B3C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366256"/>
        <c:axId val="358358808"/>
      </c:barChart>
      <c:catAx>
        <c:axId val="35836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58808"/>
        <c:crosses val="autoZero"/>
        <c:auto val="1"/>
        <c:lblAlgn val="ctr"/>
        <c:lblOffset val="100"/>
        <c:noMultiLvlLbl val="0"/>
      </c:catAx>
      <c:valAx>
        <c:axId val="358358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6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SAC Overall Completion by Demographic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'Completion by Demographic'!$B$3:$C$3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E31936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Demographic'!$C$20:$C$29</c:f>
              <c:numCache>
                <c:formatCode>0.00%</c:formatCode>
                <c:ptCount val="10"/>
                <c:pt idx="0">
                  <c:v>0.48499999999999999</c:v>
                </c:pt>
                <c:pt idx="1">
                  <c:v>0.49199999999999999</c:v>
                </c:pt>
                <c:pt idx="2">
                  <c:v>0.47699999999999998</c:v>
                </c:pt>
                <c:pt idx="3">
                  <c:v>0.45900000000000002</c:v>
                </c:pt>
                <c:pt idx="4">
                  <c:v>0.38500000000000001</c:v>
                </c:pt>
                <c:pt idx="5">
                  <c:v>0.66600000000000004</c:v>
                </c:pt>
                <c:pt idx="6">
                  <c:v>0.46200000000000002</c:v>
                </c:pt>
                <c:pt idx="7">
                  <c:v>0.40600000000000003</c:v>
                </c:pt>
                <c:pt idx="8">
                  <c:v>0.35299999999999998</c:v>
                </c:pt>
                <c:pt idx="9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6-4EC7-826B-1CA889654D3C}"/>
            </c:ext>
          </c:extLst>
        </c:ser>
        <c:ser>
          <c:idx val="1"/>
          <c:order val="2"/>
          <c:tx>
            <c:strRef>
              <c:f>'Completion by Demographic'!$E$3:$F$3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EA5268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Demographic'!$F$20:$F$29</c:f>
              <c:numCache>
                <c:formatCode>0.00%</c:formatCode>
                <c:ptCount val="10"/>
                <c:pt idx="0">
                  <c:v>0.46600000000000003</c:v>
                </c:pt>
                <c:pt idx="1">
                  <c:v>0.47499999999999998</c:v>
                </c:pt>
                <c:pt idx="2">
                  <c:v>0.45700000000000002</c:v>
                </c:pt>
                <c:pt idx="3">
                  <c:v>0.54200000000000004</c:v>
                </c:pt>
                <c:pt idx="4">
                  <c:v>0.41699999999999998</c:v>
                </c:pt>
                <c:pt idx="5">
                  <c:v>0.64400000000000002</c:v>
                </c:pt>
                <c:pt idx="6">
                  <c:v>0.6</c:v>
                </c:pt>
                <c:pt idx="7">
                  <c:v>0.40100000000000002</c:v>
                </c:pt>
                <c:pt idx="8">
                  <c:v>0.38500000000000001</c:v>
                </c:pt>
                <c:pt idx="9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6-4EC7-826B-1CA889654D3C}"/>
            </c:ext>
          </c:extLst>
        </c:ser>
        <c:ser>
          <c:idx val="2"/>
          <c:order val="4"/>
          <c:tx>
            <c:strRef>
              <c:f>'Completion by Demographic'!$H$3:$I$3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F18C9A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Demographic'!$I$20:$I$29</c:f>
              <c:numCache>
                <c:formatCode>0.00%</c:formatCode>
                <c:ptCount val="10"/>
                <c:pt idx="0">
                  <c:v>0.44400000000000001</c:v>
                </c:pt>
                <c:pt idx="1">
                  <c:v>0.432</c:v>
                </c:pt>
                <c:pt idx="2">
                  <c:v>0.45500000000000002</c:v>
                </c:pt>
                <c:pt idx="3">
                  <c:v>0.41</c:v>
                </c:pt>
                <c:pt idx="4">
                  <c:v>0.438</c:v>
                </c:pt>
                <c:pt idx="5">
                  <c:v>0.64800000000000002</c:v>
                </c:pt>
                <c:pt idx="6">
                  <c:v>0.46400000000000002</c:v>
                </c:pt>
                <c:pt idx="7">
                  <c:v>0.39100000000000001</c:v>
                </c:pt>
                <c:pt idx="8">
                  <c:v>0.38100000000000001</c:v>
                </c:pt>
                <c:pt idx="9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6-4EC7-826B-1CA889654D3C}"/>
            </c:ext>
          </c:extLst>
        </c:ser>
        <c:ser>
          <c:idx val="3"/>
          <c:order val="6"/>
          <c:tx>
            <c:strRef>
              <c:f>'Completion by Demographic'!$K$3:$L$3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8C5CC"/>
            </a:solidFill>
            <a:ln w="25400"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Demographic'!$L$20:$L$29</c:f>
              <c:numCache>
                <c:formatCode>0.00%</c:formatCode>
                <c:ptCount val="10"/>
                <c:pt idx="0">
                  <c:v>0.45200000000000001</c:v>
                </c:pt>
                <c:pt idx="1">
                  <c:v>0.45900000000000002</c:v>
                </c:pt>
                <c:pt idx="2">
                  <c:v>0.44400000000000001</c:v>
                </c:pt>
                <c:pt idx="3">
                  <c:v>0.55600000000000005</c:v>
                </c:pt>
                <c:pt idx="4">
                  <c:v>0.5</c:v>
                </c:pt>
                <c:pt idx="5">
                  <c:v>0.53900000000000003</c:v>
                </c:pt>
                <c:pt idx="6">
                  <c:v>0.6</c:v>
                </c:pt>
                <c:pt idx="7">
                  <c:v>0.40600000000000003</c:v>
                </c:pt>
                <c:pt idx="8">
                  <c:v>0.45500000000000002</c:v>
                </c:pt>
                <c:pt idx="9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36-4EC7-826B-1CA889654D3C}"/>
            </c:ext>
          </c:extLst>
        </c:ser>
        <c:ser>
          <c:idx val="4"/>
          <c:order val="8"/>
          <c:tx>
            <c:strRef>
              <c:f>'Completion by Demographic'!$N$3:$O$3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E31936">
                <a:alpha val="0"/>
              </a:srgbClr>
            </a:solidFill>
            <a:ln w="9525">
              <a:solidFill>
                <a:srgbClr val="E31936"/>
              </a:solidFill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Demographic'!$O$20:$O$29</c:f>
              <c:numCache>
                <c:formatCode>0.00%</c:formatCode>
                <c:ptCount val="10"/>
                <c:pt idx="0">
                  <c:v>0.44400000000000001</c:v>
                </c:pt>
                <c:pt idx="1">
                  <c:v>0.441</c:v>
                </c:pt>
                <c:pt idx="2">
                  <c:v>0.44600000000000001</c:v>
                </c:pt>
                <c:pt idx="3">
                  <c:v>0.26300000000000001</c:v>
                </c:pt>
                <c:pt idx="4">
                  <c:v>0.33300000000000002</c:v>
                </c:pt>
                <c:pt idx="5">
                  <c:v>0.52600000000000002</c:v>
                </c:pt>
                <c:pt idx="6">
                  <c:v>0.4</c:v>
                </c:pt>
                <c:pt idx="7">
                  <c:v>0.39500000000000002</c:v>
                </c:pt>
                <c:pt idx="8">
                  <c:v>0.66700000000000004</c:v>
                </c:pt>
                <c:pt idx="9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36-4EC7-826B-1CA88965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5623664"/>
        <c:axId val="655625744"/>
      </c:barChart>
      <c:scatterChart>
        <c:scatterStyle val="lineMarker"/>
        <c:varyColors val="0"/>
        <c:ser>
          <c:idx val="9"/>
          <c:order val="9"/>
          <c:tx>
            <c:v>2015-2016 Statewide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15875">
                <a:noFill/>
              </a:ln>
              <a:effectLst/>
            </c:spPr>
          </c:marker>
          <c:errBars>
            <c:errDir val="x"/>
            <c:errBarType val="both"/>
            <c:errValType val="fixedVal"/>
            <c:noEndCap val="1"/>
            <c:val val="0.4"/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yVal>
            <c:numRef>
              <c:f>'Completion by Demographic'!$P$20:$P$29</c:f>
              <c:numCache>
                <c:formatCode>0.00%</c:formatCode>
                <c:ptCount val="10"/>
                <c:pt idx="0">
                  <c:v>0.48</c:v>
                </c:pt>
                <c:pt idx="1">
                  <c:v>0.495</c:v>
                </c:pt>
                <c:pt idx="2">
                  <c:v>0.46400000000000002</c:v>
                </c:pt>
                <c:pt idx="3">
                  <c:v>0.36199999999999999</c:v>
                </c:pt>
                <c:pt idx="4">
                  <c:v>0.38400000000000001</c:v>
                </c:pt>
                <c:pt idx="5">
                  <c:v>0.65100000000000002</c:v>
                </c:pt>
                <c:pt idx="6">
                  <c:v>0.56899999999999995</c:v>
                </c:pt>
                <c:pt idx="7">
                  <c:v>0.41099999999999998</c:v>
                </c:pt>
                <c:pt idx="8">
                  <c:v>0.42599999999999999</c:v>
                </c:pt>
                <c:pt idx="9">
                  <c:v>0.53500000000000003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F36-4EC7-826B-1CA88965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623664"/>
        <c:axId val="655625744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1"/>
                <c:tx>
                  <c:v>2005-2006 Average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94000"/>
                      </a:schemeClr>
                    </a:solidFill>
                    <a:ln w="9525">
                      <a:solidFill>
                        <a:schemeClr val="accent2">
                          <a:tint val="94000"/>
                        </a:schemeClr>
                      </a:solidFill>
                    </a:ln>
                    <a:effectLst/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'Completion by Demographic'!$D$20:$D$29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0.49199999999999999</c:v>
                      </c:pt>
                      <c:pt idx="1">
                        <c:v>0.501</c:v>
                      </c:pt>
                      <c:pt idx="2">
                        <c:v>0.48199999999999998</c:v>
                      </c:pt>
                      <c:pt idx="3">
                        <c:v>0.39200000000000002</c:v>
                      </c:pt>
                      <c:pt idx="4">
                        <c:v>0.38700000000000001</c:v>
                      </c:pt>
                      <c:pt idx="5">
                        <c:v>0.66400000000000003</c:v>
                      </c:pt>
                      <c:pt idx="6">
                        <c:v>0.50700000000000001</c:v>
                      </c:pt>
                      <c:pt idx="7">
                        <c:v>0.39600000000000002</c:v>
                      </c:pt>
                      <c:pt idx="8">
                        <c:v>0.41799999999999998</c:v>
                      </c:pt>
                      <c:pt idx="9">
                        <c:v>0.53600000000000003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5F36-4EC7-826B-1CA889654D3C}"/>
                  </c:ext>
                </c:extLst>
              </c15:ser>
            </c15:filteredScatterSeries>
            <c15:filteredScatterSeries>
              <c15:ser>
                <c:idx val="6"/>
                <c:order val="3"/>
                <c:tx>
                  <c:v>2006-2007 Average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81000"/>
                      </a:schemeClr>
                    </a:solidFill>
                    <a:ln w="9525">
                      <a:solidFill>
                        <a:schemeClr val="accent2">
                          <a:tint val="81000"/>
                        </a:schemeClr>
                      </a:solidFill>
                    </a:ln>
                    <a:effectLst/>
                  </c:spPr>
                </c:marker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'Completion by Demographic'!$G$20:$G$29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0.48599999999999999</c:v>
                      </c:pt>
                      <c:pt idx="1">
                        <c:v>0.496</c:v>
                      </c:pt>
                      <c:pt idx="2">
                        <c:v>0.47499999999999998</c:v>
                      </c:pt>
                      <c:pt idx="3">
                        <c:v>0.38400000000000001</c:v>
                      </c:pt>
                      <c:pt idx="4">
                        <c:v>0.38600000000000001</c:v>
                      </c:pt>
                      <c:pt idx="5">
                        <c:v>0.65600000000000003</c:v>
                      </c:pt>
                      <c:pt idx="6">
                        <c:v>0.51800000000000002</c:v>
                      </c:pt>
                      <c:pt idx="7">
                        <c:v>0.39500000000000002</c:v>
                      </c:pt>
                      <c:pt idx="8">
                        <c:v>0.436</c:v>
                      </c:pt>
                      <c:pt idx="9">
                        <c:v>0.53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F36-4EC7-826B-1CA889654D3C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v>2007-2008 Average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69000"/>
                      </a:schemeClr>
                    </a:solidFill>
                    <a:ln w="9525">
                      <a:solidFill>
                        <a:schemeClr val="accent2">
                          <a:tint val="69000"/>
                        </a:schemeClr>
                      </a:solidFill>
                    </a:ln>
                    <a:effectLst/>
                  </c:spPr>
                </c:marker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'Completion by Demographic'!$J$20:$J$29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0.47499999999999998</c:v>
                      </c:pt>
                      <c:pt idx="1">
                        <c:v>0.48799999999999999</c:v>
                      </c:pt>
                      <c:pt idx="2">
                        <c:v>0.46</c:v>
                      </c:pt>
                      <c:pt idx="3">
                        <c:v>0.38</c:v>
                      </c:pt>
                      <c:pt idx="4">
                        <c:v>0.34699999999999998</c:v>
                      </c:pt>
                      <c:pt idx="5">
                        <c:v>0.65</c:v>
                      </c:pt>
                      <c:pt idx="6">
                        <c:v>0.52100000000000002</c:v>
                      </c:pt>
                      <c:pt idx="7">
                        <c:v>0.39</c:v>
                      </c:pt>
                      <c:pt idx="8">
                        <c:v>0.41599999999999998</c:v>
                      </c:pt>
                      <c:pt idx="9">
                        <c:v>0.51800000000000002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F36-4EC7-826B-1CA889654D3C}"/>
                  </c:ext>
                </c:extLst>
              </c15:ser>
            </c15:filteredScatterSeries>
            <c15:filteredScatterSeries>
              <c15:ser>
                <c:idx val="8"/>
                <c:order val="7"/>
                <c:tx>
                  <c:v>2008-2009 Average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56000"/>
                      </a:schemeClr>
                    </a:solidFill>
                    <a:ln w="9525">
                      <a:solidFill>
                        <a:schemeClr val="accent2">
                          <a:tint val="56000"/>
                        </a:schemeClr>
                      </a:solidFill>
                    </a:ln>
                    <a:effectLst/>
                  </c:spPr>
                </c:marker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'Completion by Demographic'!$M$20:$M$29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0.47299999999999998</c:v>
                      </c:pt>
                      <c:pt idx="1">
                        <c:v>0.48899999999999999</c:v>
                      </c:pt>
                      <c:pt idx="2">
                        <c:v>0.45600000000000002</c:v>
                      </c:pt>
                      <c:pt idx="3">
                        <c:v>0.35699999999999998</c:v>
                      </c:pt>
                      <c:pt idx="4">
                        <c:v>0.41599999999999998</c:v>
                      </c:pt>
                      <c:pt idx="5">
                        <c:v>0.63800000000000001</c:v>
                      </c:pt>
                      <c:pt idx="6">
                        <c:v>0.53800000000000003</c:v>
                      </c:pt>
                      <c:pt idx="7">
                        <c:v>0.39900000000000002</c:v>
                      </c:pt>
                      <c:pt idx="8">
                        <c:v>0.39300000000000002</c:v>
                      </c:pt>
                      <c:pt idx="9">
                        <c:v>0.51500000000000001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F36-4EC7-826B-1CA889654D3C}"/>
                  </c:ext>
                </c:extLst>
              </c15:ser>
            </c15:filteredScatterSeries>
          </c:ext>
        </c:extLst>
      </c:scatterChart>
      <c:catAx>
        <c:axId val="65562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625744"/>
        <c:crosses val="autoZero"/>
        <c:auto val="1"/>
        <c:lblAlgn val="ctr"/>
        <c:lblOffset val="100"/>
        <c:noMultiLvlLbl val="0"/>
      </c:catAx>
      <c:valAx>
        <c:axId val="655625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62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0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(Final!$D$5,Final!$F$5,Final!$H$5,Final!$J$5,Final!$L$5)</c:f>
              <c:numCache>
                <c:formatCode>0.0%</c:formatCode>
                <c:ptCount val="5"/>
                <c:pt idx="0">
                  <c:v>0.49199999999999999</c:v>
                </c:pt>
                <c:pt idx="1">
                  <c:v>0.48599999999999999</c:v>
                </c:pt>
                <c:pt idx="2">
                  <c:v>0.47499999999999998</c:v>
                </c:pt>
                <c:pt idx="3">
                  <c:v>0.47299999999999998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E-43D1-8992-847072A21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359592"/>
        <c:axId val="358365080"/>
      </c:areaChart>
      <c:barChart>
        <c:barDir val="col"/>
        <c:grouping val="clustered"/>
        <c:varyColors val="0"/>
        <c:ser>
          <c:idx val="2"/>
          <c:order val="1"/>
          <c:tx>
            <c:strRef>
              <c:f>Final!$B$49</c:f>
              <c:strCache>
                <c:ptCount val="1"/>
                <c:pt idx="0">
                  <c:v>Unprepared</c:v>
                </c:pt>
              </c:strCache>
            </c:strRef>
          </c:tx>
          <c:spPr>
            <a:solidFill>
              <a:srgbClr val="C9ECFF"/>
            </a:solidFill>
            <a:ln>
              <a:solidFill>
                <a:srgbClr val="57C3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(Final!$D$49,Final!$F$49,Final!$H$49,Final!$J$49,Final!$L$49)</c:f>
              <c:numCache>
                <c:formatCode>0.0%</c:formatCode>
                <c:ptCount val="5"/>
                <c:pt idx="0">
                  <c:v>0.44700000000000001</c:v>
                </c:pt>
                <c:pt idx="1">
                  <c:v>0.439</c:v>
                </c:pt>
                <c:pt idx="2">
                  <c:v>0.39300000000000002</c:v>
                </c:pt>
                <c:pt idx="3">
                  <c:v>0.42599999999999999</c:v>
                </c:pt>
                <c:pt idx="4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E-43D1-8992-847072A21AFF}"/>
            </c:ext>
          </c:extLst>
        </c:ser>
        <c:ser>
          <c:idx val="0"/>
          <c:order val="2"/>
          <c:tx>
            <c:strRef>
              <c:f>Final!$B$47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7DC3"/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(Final!$D$47,Final!$F$47,Final!$H$47,Final!$J$47,Final!$L$47)</c:f>
              <c:numCache>
                <c:formatCode>0.0%</c:formatCode>
                <c:ptCount val="5"/>
                <c:pt idx="0">
                  <c:v>0.56999999999999995</c:v>
                </c:pt>
                <c:pt idx="1">
                  <c:v>0.55600000000000005</c:v>
                </c:pt>
                <c:pt idx="2">
                  <c:v>0.52200000000000002</c:v>
                </c:pt>
                <c:pt idx="3">
                  <c:v>0.55000000000000004</c:v>
                </c:pt>
                <c:pt idx="4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E-43D1-8992-847072A21AFF}"/>
            </c:ext>
          </c:extLst>
        </c:ser>
        <c:ser>
          <c:idx val="1"/>
          <c:order val="3"/>
          <c:tx>
            <c:strRef>
              <c:f>Final!$B$48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rgbClr val="57C3FF"/>
            </a:solidFill>
            <a:ln>
              <a:solidFill>
                <a:srgbClr val="57C3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(Final!$D$48,Final!$F$48,Final!$H$48,Final!$J$48,Final!$L$48)</c:f>
              <c:numCache>
                <c:formatCode>0.0%</c:formatCode>
                <c:ptCount val="5"/>
                <c:pt idx="0">
                  <c:v>0.73799999999999999</c:v>
                </c:pt>
                <c:pt idx="1">
                  <c:v>0.72799999999999998</c:v>
                </c:pt>
                <c:pt idx="2">
                  <c:v>0.71599999999999997</c:v>
                </c:pt>
                <c:pt idx="3">
                  <c:v>0.71</c:v>
                </c:pt>
                <c:pt idx="4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E-43D1-8992-847072A21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359592"/>
        <c:axId val="358365080"/>
      </c:barChart>
      <c:catAx>
        <c:axId val="35835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65080"/>
        <c:crosses val="autoZero"/>
        <c:auto val="1"/>
        <c:lblAlgn val="ctr"/>
        <c:lblOffset val="100"/>
        <c:noMultiLvlLbl val="0"/>
      </c:catAx>
      <c:valAx>
        <c:axId val="358365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5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SCC Overall Completion by Demographic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'Completion by Demographic'!$B$3:$C$3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007DC3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Demographic'!$C$35:$C$44</c:f>
              <c:numCache>
                <c:formatCode>0.00%</c:formatCode>
                <c:ptCount val="10"/>
                <c:pt idx="0">
                  <c:v>0.56999999999999995</c:v>
                </c:pt>
                <c:pt idx="1">
                  <c:v>0.59</c:v>
                </c:pt>
                <c:pt idx="2">
                  <c:v>0.55000000000000004</c:v>
                </c:pt>
                <c:pt idx="3">
                  <c:v>0.63600000000000001</c:v>
                </c:pt>
                <c:pt idx="4">
                  <c:v>0.35299999999999998</c:v>
                </c:pt>
                <c:pt idx="5">
                  <c:v>0.73199999999999998</c:v>
                </c:pt>
                <c:pt idx="6">
                  <c:v>0.40899999999999997</c:v>
                </c:pt>
                <c:pt idx="7">
                  <c:v>0.47599999999999998</c:v>
                </c:pt>
                <c:pt idx="8">
                  <c:v>0.63600000000000001</c:v>
                </c:pt>
                <c:pt idx="9">
                  <c:v>0.58799999999999997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1-464A-92AF-D80F6865BF9B}"/>
            </c:ext>
          </c:extLst>
        </c:ser>
        <c:ser>
          <c:idx val="1"/>
          <c:order val="1"/>
          <c:tx>
            <c:strRef>
              <c:f>'Completion by Demographic'!$E$3:$F$3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3F9DD2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Demographic'!$F$35:$F$44</c:f>
              <c:numCache>
                <c:formatCode>0.00%</c:formatCode>
                <c:ptCount val="10"/>
                <c:pt idx="0">
                  <c:v>0.55600000000000005</c:v>
                </c:pt>
                <c:pt idx="1">
                  <c:v>0.57599999999999996</c:v>
                </c:pt>
                <c:pt idx="2">
                  <c:v>0.53400000000000003</c:v>
                </c:pt>
                <c:pt idx="3">
                  <c:v>0.36399999999999999</c:v>
                </c:pt>
                <c:pt idx="4">
                  <c:v>0.56299999999999994</c:v>
                </c:pt>
                <c:pt idx="5">
                  <c:v>0.69199999999999995</c:v>
                </c:pt>
                <c:pt idx="6">
                  <c:v>0.58599999999999997</c:v>
                </c:pt>
                <c:pt idx="7">
                  <c:v>0.45200000000000001</c:v>
                </c:pt>
                <c:pt idx="8">
                  <c:v>0.66700000000000004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1-464A-92AF-D80F6865BF9B}"/>
            </c:ext>
          </c:extLst>
        </c:ser>
        <c:ser>
          <c:idx val="2"/>
          <c:order val="2"/>
          <c:tx>
            <c:strRef>
              <c:f>'Completion by Demographic'!$H$3:$I$3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7FBEE1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Demographic'!$I$35:$I$44</c:f>
              <c:numCache>
                <c:formatCode>0.00%</c:formatCode>
                <c:ptCount val="10"/>
                <c:pt idx="0">
                  <c:v>0.52200000000000002</c:v>
                </c:pt>
                <c:pt idx="1">
                  <c:v>0.54500000000000004</c:v>
                </c:pt>
                <c:pt idx="2">
                  <c:v>0.501</c:v>
                </c:pt>
                <c:pt idx="3">
                  <c:v>0.53800000000000003</c:v>
                </c:pt>
                <c:pt idx="4">
                  <c:v>0.222</c:v>
                </c:pt>
                <c:pt idx="5">
                  <c:v>0.70599999999999996</c:v>
                </c:pt>
                <c:pt idx="6">
                  <c:v>0.73099999999999998</c:v>
                </c:pt>
                <c:pt idx="7">
                  <c:v>0.42099999999999999</c:v>
                </c:pt>
                <c:pt idx="8">
                  <c:v>0.38500000000000001</c:v>
                </c:pt>
                <c:pt idx="9">
                  <c:v>0.57199999999999995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41-464A-92AF-D80F6865BF9B}"/>
            </c:ext>
          </c:extLst>
        </c:ser>
        <c:ser>
          <c:idx val="3"/>
          <c:order val="3"/>
          <c:tx>
            <c:strRef>
              <c:f>'Completion by Demographic'!$K$3:$L$3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BFDEF0"/>
            </a:solidFill>
            <a:ln>
              <a:noFill/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Demographic'!$L$35:$L$44</c:f>
              <c:numCache>
                <c:formatCode>0.00%</c:formatCode>
                <c:ptCount val="10"/>
                <c:pt idx="0">
                  <c:v>0.55000000000000004</c:v>
                </c:pt>
                <c:pt idx="1">
                  <c:v>0.57199999999999995</c:v>
                </c:pt>
                <c:pt idx="2">
                  <c:v>0.52800000000000002</c:v>
                </c:pt>
                <c:pt idx="3">
                  <c:v>0.308</c:v>
                </c:pt>
                <c:pt idx="4">
                  <c:v>0.33300000000000002</c:v>
                </c:pt>
                <c:pt idx="5">
                  <c:v>0.67900000000000005</c:v>
                </c:pt>
                <c:pt idx="6">
                  <c:v>0.75</c:v>
                </c:pt>
                <c:pt idx="7">
                  <c:v>0.49299999999999999</c:v>
                </c:pt>
                <c:pt idx="8">
                  <c:v>0.25</c:v>
                </c:pt>
                <c:pt idx="9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41-464A-92AF-D80F6865BF9B}"/>
            </c:ext>
          </c:extLst>
        </c:ser>
        <c:ser>
          <c:idx val="4"/>
          <c:order val="4"/>
          <c:tx>
            <c:strRef>
              <c:f>'Completion by Demographic'!$N$3:$O$3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007DC3">
                <a:alpha val="0"/>
              </a:srgbClr>
            </a:solidFill>
            <a:ln>
              <a:solidFill>
                <a:srgbClr val="007DC3"/>
              </a:solidFill>
            </a:ln>
            <a:effectLst/>
          </c:spPr>
          <c:invertIfNegative val="0"/>
          <c:cat>
            <c:strRef>
              <c:f>'Completion by Demographic'!$A$5:$A$14</c:f>
              <c:strCache>
                <c:ptCount val="10"/>
                <c:pt idx="0">
                  <c:v>All</c:v>
                </c:pt>
                <c:pt idx="1">
                  <c:v>Female</c:v>
                </c:pt>
                <c:pt idx="2">
                  <c:v>Male</c:v>
                </c:pt>
                <c:pt idx="3">
                  <c:v>African American</c:v>
                </c:pt>
                <c:pt idx="4">
                  <c:v>American Indian/Alaska Native</c:v>
                </c:pt>
                <c:pt idx="5">
                  <c:v>Asian</c:v>
                </c:pt>
                <c:pt idx="6">
                  <c:v>Filipino</c:v>
                </c:pt>
                <c:pt idx="7">
                  <c:v>Hispanic</c:v>
                </c:pt>
                <c:pt idx="8">
                  <c:v>Pacific Islander</c:v>
                </c:pt>
                <c:pt idx="9">
                  <c:v>White</c:v>
                </c:pt>
              </c:strCache>
            </c:strRef>
          </c:cat>
          <c:val>
            <c:numRef>
              <c:f>'Completion by Demographic'!$O$35:$O$44</c:f>
              <c:numCache>
                <c:formatCode>0.00%</c:formatCode>
                <c:ptCount val="10"/>
                <c:pt idx="0">
                  <c:v>0.54400000000000004</c:v>
                </c:pt>
                <c:pt idx="1">
                  <c:v>0.55900000000000005</c:v>
                </c:pt>
                <c:pt idx="2">
                  <c:v>0.53</c:v>
                </c:pt>
                <c:pt idx="3">
                  <c:v>0.5</c:v>
                </c:pt>
                <c:pt idx="4">
                  <c:v>0.25</c:v>
                </c:pt>
                <c:pt idx="5">
                  <c:v>0.73599999999999999</c:v>
                </c:pt>
                <c:pt idx="6">
                  <c:v>0.92300000000000004</c:v>
                </c:pt>
                <c:pt idx="7">
                  <c:v>0.44</c:v>
                </c:pt>
                <c:pt idx="8">
                  <c:v>0.4</c:v>
                </c:pt>
                <c:pt idx="9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41-464A-92AF-D80F6865B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5623664"/>
        <c:axId val="655625744"/>
      </c:barChart>
      <c:scatterChart>
        <c:scatterStyle val="lineMarker"/>
        <c:varyColors val="0"/>
        <c:ser>
          <c:idx val="5"/>
          <c:order val="5"/>
          <c:tx>
            <c:v>2015-2016 Statewide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fixedVal"/>
            <c:noEndCap val="1"/>
            <c:val val="0.4"/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'Completion by Demographic'!$P$35:$P$44</c:f>
              <c:numCache>
                <c:formatCode>0.00%</c:formatCode>
                <c:ptCount val="10"/>
                <c:pt idx="0">
                  <c:v>0.48</c:v>
                </c:pt>
                <c:pt idx="1">
                  <c:v>0.495</c:v>
                </c:pt>
                <c:pt idx="2">
                  <c:v>0.46400000000000002</c:v>
                </c:pt>
                <c:pt idx="3">
                  <c:v>0.36199999999999999</c:v>
                </c:pt>
                <c:pt idx="4">
                  <c:v>0.38400000000000001</c:v>
                </c:pt>
                <c:pt idx="5">
                  <c:v>0.65100000000000002</c:v>
                </c:pt>
                <c:pt idx="6">
                  <c:v>0.56899999999999995</c:v>
                </c:pt>
                <c:pt idx="7">
                  <c:v>0.41099999999999998</c:v>
                </c:pt>
                <c:pt idx="8">
                  <c:v>0.42599999999999999</c:v>
                </c:pt>
                <c:pt idx="9">
                  <c:v>0.53500000000000003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C41-464A-92AF-D80F6865B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623664"/>
        <c:axId val="655625744"/>
      </c:scatterChart>
      <c:catAx>
        <c:axId val="65562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625744"/>
        <c:crosses val="autoZero"/>
        <c:auto val="1"/>
        <c:lblAlgn val="ctr"/>
        <c:lblOffset val="100"/>
        <c:noMultiLvlLbl val="0"/>
      </c:catAx>
      <c:valAx>
        <c:axId val="655625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62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Career Development &amp; College Preparation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(Final!$D$22,Final!$F$22,Final!$H$22,Final!$J$22,Final!$L$22)</c:f>
              <c:numCache>
                <c:formatCode>0.0%</c:formatCode>
                <c:ptCount val="5"/>
                <c:pt idx="0">
                  <c:v>0.11899999999999999</c:v>
                </c:pt>
                <c:pt idx="1">
                  <c:v>9.1999999999999998E-2</c:v>
                </c:pt>
                <c:pt idx="2">
                  <c:v>8.4000000000000005E-2</c:v>
                </c:pt>
                <c:pt idx="3">
                  <c:v>0.126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F-4686-B75A-4A1FF16A8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815224"/>
        <c:axId val="363814440"/>
      </c:areaChart>
      <c:barChart>
        <c:barDir val="col"/>
        <c:grouping val="clustered"/>
        <c:varyColors val="0"/>
        <c:ser>
          <c:idx val="0"/>
          <c:order val="0"/>
          <c:tx>
            <c:strRef>
              <c:f>Final!$A$43</c:f>
              <c:strCache>
                <c:ptCount val="1"/>
                <c:pt idx="0">
                  <c:v>CDCP</c:v>
                </c:pt>
              </c:strCache>
            </c:strRef>
          </c:tx>
          <c:spPr>
            <a:solidFill>
              <a:srgbClr val="E3193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F-4686-B75A-4A1FF16A88E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F-4686-B75A-4A1FF16A88E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6F-4686-B75A-4A1FF16A8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(Final!$D$43,Final!$F$43,Final!$H$43,Final!$J$43,Final!$L$43)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0.154</c:v>
                </c:pt>
                <c:pt idx="4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6F-4686-B75A-4A1FF16A8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815224"/>
        <c:axId val="363814440"/>
      </c:barChart>
      <c:catAx>
        <c:axId val="36381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4440"/>
        <c:crosses val="autoZero"/>
        <c:auto val="1"/>
        <c:lblAlgn val="ctr"/>
        <c:lblOffset val="100"/>
        <c:noMultiLvlLbl val="0"/>
      </c:catAx>
      <c:valAx>
        <c:axId val="36381444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Career</a:t>
            </a:r>
            <a:r>
              <a:rPr lang="en-US" sz="2400" baseline="0" dirty="0"/>
              <a:t> Development &amp; College Preparation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elete val="1"/>
          </c:dLbls>
          <c:val>
            <c:numRef>
              <c:f>(Final!$D$22,Final!$F$22,Final!$H$22,Final!$J$22,Final!$L$22)</c:f>
              <c:numCache>
                <c:formatCode>0.0%</c:formatCode>
                <c:ptCount val="5"/>
                <c:pt idx="0">
                  <c:v>0.11899999999999999</c:v>
                </c:pt>
                <c:pt idx="1">
                  <c:v>9.1999999999999998E-2</c:v>
                </c:pt>
                <c:pt idx="2">
                  <c:v>8.4000000000000005E-2</c:v>
                </c:pt>
                <c:pt idx="3">
                  <c:v>0.126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E-497D-AFDD-E9F0A54F7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63815616"/>
        <c:axId val="363813656"/>
      </c:areaChart>
      <c:barChart>
        <c:barDir val="col"/>
        <c:grouping val="clustered"/>
        <c:varyColors val="0"/>
        <c:ser>
          <c:idx val="0"/>
          <c:order val="0"/>
          <c:tx>
            <c:strRef>
              <c:f>Final!$A$64</c:f>
              <c:strCache>
                <c:ptCount val="1"/>
                <c:pt idx="0">
                  <c:v>CDCP</c:v>
                </c:pt>
              </c:strCache>
            </c:strRef>
          </c:tx>
          <c:spPr>
            <a:solidFill>
              <a:srgbClr val="007DC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8E-497D-AFDD-E9F0A54F77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8E-497D-AFDD-E9F0A54F77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8E-497D-AFDD-E9F0A54F7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(Final!$D$64,Final!$F$64,Final!$H$64,Final!$J$64,Final!$L$64)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0.14599999999999999</c:v>
                </c:pt>
                <c:pt idx="4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E-497D-AFDD-E9F0A54F7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63815616"/>
        <c:axId val="363813656"/>
      </c:barChart>
      <c:catAx>
        <c:axId val="3638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3656"/>
        <c:crosses val="autoZero"/>
        <c:auto val="1"/>
        <c:lblAlgn val="ctr"/>
        <c:lblOffset val="100"/>
        <c:noMultiLvlLbl val="0"/>
      </c:catAx>
      <c:valAx>
        <c:axId val="363813656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Career Technical 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(Final!$D$21,Final!$F$21,Final!$H$21,Final!$J$21,Final!$L$21)</c:f>
              <c:numCache>
                <c:formatCode>0.0%</c:formatCode>
                <c:ptCount val="5"/>
                <c:pt idx="0">
                  <c:v>0.51300000000000001</c:v>
                </c:pt>
                <c:pt idx="1">
                  <c:v>0.505</c:v>
                </c:pt>
                <c:pt idx="2">
                  <c:v>0.501</c:v>
                </c:pt>
                <c:pt idx="3">
                  <c:v>0.51500000000000001</c:v>
                </c:pt>
                <c:pt idx="4">
                  <c:v>0.53900000000000003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C-4D1F-AADB-6A914B35F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815224"/>
        <c:axId val="363814440"/>
      </c:areaChart>
      <c:barChart>
        <c:barDir val="col"/>
        <c:grouping val="clustered"/>
        <c:varyColors val="0"/>
        <c:ser>
          <c:idx val="0"/>
          <c:order val="0"/>
          <c:tx>
            <c:strRef>
              <c:f>Final!$A$42</c:f>
              <c:strCache>
                <c:ptCount val="1"/>
                <c:pt idx="0">
                  <c:v>CTE</c:v>
                </c:pt>
              </c:strCache>
            </c:strRef>
          </c:tx>
          <c:spPr>
            <a:solidFill>
              <a:srgbClr val="E31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(Final!$D$42,Final!$F$42,Final!$H$42,Final!$J$42,Final!$L$42)</c:f>
              <c:numCache>
                <c:formatCode>0.0%</c:formatCode>
                <c:ptCount val="5"/>
                <c:pt idx="0">
                  <c:v>0.47599999999999998</c:v>
                </c:pt>
                <c:pt idx="1">
                  <c:v>0.48</c:v>
                </c:pt>
                <c:pt idx="2">
                  <c:v>0.48299999999999998</c:v>
                </c:pt>
                <c:pt idx="3">
                  <c:v>0.48599999999999999</c:v>
                </c:pt>
                <c:pt idx="4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C-4D1F-AADB-6A914B35F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815224"/>
        <c:axId val="363814440"/>
      </c:barChart>
      <c:catAx>
        <c:axId val="36381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4440"/>
        <c:crosses val="autoZero"/>
        <c:auto val="1"/>
        <c:lblAlgn val="ctr"/>
        <c:lblOffset val="100"/>
        <c:noMultiLvlLbl val="0"/>
      </c:catAx>
      <c:valAx>
        <c:axId val="3638144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Career Technical 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(Final!$D$21,Final!$F$21,Final!$H$21,Final!$J$21,Final!$L$21)</c:f>
              <c:numCache>
                <c:formatCode>0.0%</c:formatCode>
                <c:ptCount val="5"/>
                <c:pt idx="0">
                  <c:v>0.51300000000000001</c:v>
                </c:pt>
                <c:pt idx="1">
                  <c:v>0.505</c:v>
                </c:pt>
                <c:pt idx="2">
                  <c:v>0.501</c:v>
                </c:pt>
                <c:pt idx="3">
                  <c:v>0.51500000000000001</c:v>
                </c:pt>
                <c:pt idx="4">
                  <c:v>0.53900000000000003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3-4539-997E-DD06C7693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815616"/>
        <c:axId val="363813656"/>
      </c:areaChart>
      <c:barChart>
        <c:barDir val="col"/>
        <c:grouping val="clustered"/>
        <c:varyColors val="0"/>
        <c:ser>
          <c:idx val="0"/>
          <c:order val="0"/>
          <c:tx>
            <c:strRef>
              <c:f>Final!$A$63</c:f>
              <c:strCache>
                <c:ptCount val="1"/>
                <c:pt idx="0">
                  <c:v>CTE</c:v>
                </c:pt>
              </c:strCache>
            </c:strRef>
          </c:tx>
          <c:spPr>
            <a:solidFill>
              <a:srgbClr val="00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(Final!$D$63,Final!$F$63,Final!$H$63,Final!$J$63,Final!$L$63)</c:f>
              <c:numCache>
                <c:formatCode>0.0%</c:formatCode>
                <c:ptCount val="5"/>
                <c:pt idx="0">
                  <c:v>0.62</c:v>
                </c:pt>
                <c:pt idx="1">
                  <c:v>0.54</c:v>
                </c:pt>
                <c:pt idx="2">
                  <c:v>0.49199999999999999</c:v>
                </c:pt>
                <c:pt idx="3">
                  <c:v>0.51</c:v>
                </c:pt>
                <c:pt idx="4">
                  <c:v>0.502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3-4539-997E-DD06C7693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3815616"/>
        <c:axId val="363813656"/>
      </c:barChart>
      <c:catAx>
        <c:axId val="3638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3656"/>
        <c:crosses val="autoZero"/>
        <c:auto val="1"/>
        <c:lblAlgn val="ctr"/>
        <c:lblOffset val="100"/>
        <c:noMultiLvlLbl val="0"/>
      </c:catAx>
      <c:valAx>
        <c:axId val="363813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</a:rPr>
              <a:t>SAC Remedial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Final!$C$24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Final!$A$35:$A$37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Final!$D$35:$D$37</c:f>
              <c:numCache>
                <c:formatCode>0.0%</c:formatCode>
                <c:ptCount val="3"/>
                <c:pt idx="0">
                  <c:v>0.36299999999999999</c:v>
                </c:pt>
                <c:pt idx="1">
                  <c:v>0.39900000000000002</c:v>
                </c:pt>
                <c:pt idx="2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70B-B61E-4A02B161E1E2}"/>
            </c:ext>
          </c:extLst>
        </c:ser>
        <c:ser>
          <c:idx val="1"/>
          <c:order val="1"/>
          <c:tx>
            <c:strRef>
              <c:f>Final!$E$24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Final!$A$35:$A$37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Final!$F$35:$F$37</c:f>
              <c:numCache>
                <c:formatCode>0.0%</c:formatCode>
                <c:ptCount val="3"/>
                <c:pt idx="0">
                  <c:v>0.38600000000000001</c:v>
                </c:pt>
                <c:pt idx="1">
                  <c:v>0.436</c:v>
                </c:pt>
                <c:pt idx="2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70B-B61E-4A02B161E1E2}"/>
            </c:ext>
          </c:extLst>
        </c:ser>
        <c:ser>
          <c:idx val="2"/>
          <c:order val="2"/>
          <c:tx>
            <c:strRef>
              <c:f>Final!$G$24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Final!$A$35:$A$37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Final!$H$35:$H$37</c:f>
              <c:numCache>
                <c:formatCode>0.0%</c:formatCode>
                <c:ptCount val="3"/>
                <c:pt idx="0">
                  <c:v>0.38</c:v>
                </c:pt>
                <c:pt idx="1">
                  <c:v>0.41</c:v>
                </c:pt>
                <c:pt idx="2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70B-B61E-4A02B161E1E2}"/>
            </c:ext>
          </c:extLst>
        </c:ser>
        <c:ser>
          <c:idx val="3"/>
          <c:order val="3"/>
          <c:tx>
            <c:strRef>
              <c:f>Final!$I$24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Final!$A$35:$A$37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Final!$J$35:$J$37</c:f>
              <c:numCache>
                <c:formatCode>0.0%</c:formatCode>
                <c:ptCount val="3"/>
                <c:pt idx="0">
                  <c:v>0.38500000000000001</c:v>
                </c:pt>
                <c:pt idx="1">
                  <c:v>0.35799999999999998</c:v>
                </c:pt>
                <c:pt idx="2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0-470B-B61E-4A02B161E1E2}"/>
            </c:ext>
          </c:extLst>
        </c:ser>
        <c:ser>
          <c:idx val="4"/>
          <c:order val="4"/>
          <c:tx>
            <c:strRef>
              <c:f>Final!$K$24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Final!$A$35:$A$37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Final!$L$35:$L$37</c:f>
              <c:numCache>
                <c:formatCode>0.0%</c:formatCode>
                <c:ptCount val="3"/>
                <c:pt idx="0">
                  <c:v>0.41099999999999998</c:v>
                </c:pt>
                <c:pt idx="1">
                  <c:v>0.36499999999999999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F0-470B-B61E-4A02B161E1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161168"/>
        <c:axId val="363161560"/>
      </c:barChart>
      <c:catAx>
        <c:axId val="3631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1560"/>
        <c:crosses val="autoZero"/>
        <c:auto val="1"/>
        <c:lblAlgn val="ctr"/>
        <c:lblOffset val="100"/>
        <c:noMultiLvlLbl val="0"/>
      </c:catAx>
      <c:valAx>
        <c:axId val="363161560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7DC3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7DC3"/>
                </a:solidFill>
              </a:rPr>
              <a:t>SCC Remedial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7DC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Final!$C$45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Final!$A$56:$A$58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Final!$D$56:$D$58</c:f>
              <c:numCache>
                <c:formatCode>0.0%</c:formatCode>
                <c:ptCount val="3"/>
                <c:pt idx="0">
                  <c:v>0.45100000000000001</c:v>
                </c:pt>
                <c:pt idx="1">
                  <c:v>0.41399999999999998</c:v>
                </c:pt>
                <c:pt idx="2">
                  <c:v>0.69099999999999995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D-49E5-9B33-D24B0869CBE9}"/>
            </c:ext>
          </c:extLst>
        </c:ser>
        <c:ser>
          <c:idx val="1"/>
          <c:order val="1"/>
          <c:tx>
            <c:strRef>
              <c:f>Final!$E$45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Final!$A$56:$A$58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Final!$F$56:$F$58</c:f>
              <c:numCache>
                <c:formatCode>0.0%</c:formatCode>
                <c:ptCount val="3"/>
                <c:pt idx="0">
                  <c:v>0.48799999999999999</c:v>
                </c:pt>
                <c:pt idx="1">
                  <c:v>0.41</c:v>
                </c:pt>
                <c:pt idx="2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D-49E5-9B33-D24B0869CBE9}"/>
            </c:ext>
          </c:extLst>
        </c:ser>
        <c:ser>
          <c:idx val="2"/>
          <c:order val="2"/>
          <c:tx>
            <c:strRef>
              <c:f>Final!$G$45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Final!$A$56:$A$58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Final!$H$56:$H$58</c:f>
              <c:numCache>
                <c:formatCode>0.0%</c:formatCode>
                <c:ptCount val="3"/>
                <c:pt idx="0">
                  <c:v>0.43099999999999999</c:v>
                </c:pt>
                <c:pt idx="1">
                  <c:v>0.38</c:v>
                </c:pt>
                <c:pt idx="2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D-49E5-9B33-D24B0869CBE9}"/>
            </c:ext>
          </c:extLst>
        </c:ser>
        <c:ser>
          <c:idx val="3"/>
          <c:order val="3"/>
          <c:tx>
            <c:strRef>
              <c:f>Final!$I$45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Final!$A$56:$A$58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Final!$J$56:$J$58</c:f>
              <c:numCache>
                <c:formatCode>0.0%</c:formatCode>
                <c:ptCount val="3"/>
                <c:pt idx="0">
                  <c:v>0.48199999999999998</c:v>
                </c:pt>
                <c:pt idx="1">
                  <c:v>0.39500000000000002</c:v>
                </c:pt>
                <c:pt idx="2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D-49E5-9B33-D24B0869CBE9}"/>
            </c:ext>
          </c:extLst>
        </c:ser>
        <c:ser>
          <c:idx val="4"/>
          <c:order val="4"/>
          <c:tx>
            <c:strRef>
              <c:f>Final!$K$45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Final!$A$56:$A$58</c:f>
              <c:strCache>
                <c:ptCount val="3"/>
                <c:pt idx="0">
                  <c:v>English</c:v>
                </c:pt>
                <c:pt idx="1">
                  <c:v>Math</c:v>
                </c:pt>
                <c:pt idx="2">
                  <c:v>ESL</c:v>
                </c:pt>
              </c:strCache>
            </c:strRef>
          </c:cat>
          <c:val>
            <c:numRef>
              <c:f>Final!$L$56:$L$58</c:f>
              <c:numCache>
                <c:formatCode>0.0%</c:formatCode>
                <c:ptCount val="3"/>
                <c:pt idx="0">
                  <c:v>0.502</c:v>
                </c:pt>
                <c:pt idx="1">
                  <c:v>0.45700000000000002</c:v>
                </c:pt>
                <c:pt idx="2">
                  <c:v>0.70799999999999996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D-49E5-9B33-D24B0869CB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162736"/>
        <c:axId val="363163128"/>
      </c:barChart>
      <c:catAx>
        <c:axId val="3631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3128"/>
        <c:crosses val="autoZero"/>
        <c:auto val="1"/>
        <c:lblAlgn val="ctr"/>
        <c:lblOffset val="100"/>
        <c:noMultiLvlLbl val="0"/>
      </c:catAx>
      <c:valAx>
        <c:axId val="36316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Transfer-Level</a:t>
            </a:r>
            <a:r>
              <a:rPr lang="en-US" sz="2400" baseline="0" dirty="0"/>
              <a:t> English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Final!$B$38</c:f>
              <c:strCache>
                <c:ptCount val="1"/>
                <c:pt idx="0">
                  <c:v>1-Year</c:v>
                </c:pt>
              </c:strCache>
            </c:strRef>
          </c:tx>
          <c:spPr>
            <a:solidFill>
              <a:srgbClr val="F395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(Final!$C$3,Final!$E$3,Final!$G$3,Final!$I$3,Final!$K$3)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(Final!$D$38,Final!$F$38,Final!$H$38,Final!$J$38,Final!$L$38)</c:f>
              <c:numCache>
                <c:formatCode>0.0%</c:formatCode>
                <c:ptCount val="5"/>
                <c:pt idx="0">
                  <c:v>0.29899999999999999</c:v>
                </c:pt>
                <c:pt idx="1">
                  <c:v>0.31900000000000001</c:v>
                </c:pt>
                <c:pt idx="2">
                  <c:v>0.32</c:v>
                </c:pt>
                <c:pt idx="3">
                  <c:v>0.34699999999999998</c:v>
                </c:pt>
                <c:pt idx="4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9-4AA6-A09D-4BE3160955B7}"/>
            </c:ext>
          </c:extLst>
        </c:ser>
        <c:ser>
          <c:idx val="1"/>
          <c:order val="1"/>
          <c:tx>
            <c:strRef>
              <c:f>Final!$B$39</c:f>
              <c:strCache>
                <c:ptCount val="1"/>
                <c:pt idx="0">
                  <c:v>2-Year</c:v>
                </c:pt>
              </c:strCache>
            </c:strRef>
          </c:tx>
          <c:spPr>
            <a:solidFill>
              <a:srgbClr val="E319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(Final!$C$3,Final!$E$3,Final!$G$3,Final!$I$3,Final!$K$3)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(Final!$D$39,Final!$F$39,Final!$H$39,Final!$J$39,Final!$L$39)</c:f>
              <c:numCache>
                <c:formatCode>0.0%</c:formatCode>
                <c:ptCount val="5"/>
                <c:pt idx="0">
                  <c:v>0.46300000000000002</c:v>
                </c:pt>
                <c:pt idx="1">
                  <c:v>0.46200000000000002</c:v>
                </c:pt>
                <c:pt idx="2">
                  <c:v>0.503</c:v>
                </c:pt>
                <c:pt idx="3">
                  <c:v>0.52200000000000002</c:v>
                </c:pt>
                <c:pt idx="4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9-4AA6-A09D-4BE3160955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156072"/>
        <c:axId val="363816400"/>
      </c:barChart>
      <c:catAx>
        <c:axId val="36315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6400"/>
        <c:crosses val="autoZero"/>
        <c:auto val="1"/>
        <c:lblAlgn val="ctr"/>
        <c:lblOffset val="100"/>
        <c:noMultiLvlLbl val="0"/>
      </c:catAx>
      <c:valAx>
        <c:axId val="3638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5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Transfer-Level</a:t>
            </a:r>
            <a:r>
              <a:rPr lang="en-US" sz="2400" baseline="0" dirty="0"/>
              <a:t> English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Final!$B$59</c:f>
              <c:strCache>
                <c:ptCount val="1"/>
                <c:pt idx="0">
                  <c:v>1-Year</c:v>
                </c:pt>
              </c:strCache>
            </c:strRef>
          </c:tx>
          <c:spPr>
            <a:solidFill>
              <a:srgbClr val="7FBE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(Final!$C$3,Final!$E$3,Final!$G$3,Final!$I$3,Final!$K$3)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(Final!$D$59,Final!$F$59,Final!$H$59,Final!$J$59,Final!$L$59)</c:f>
              <c:numCache>
                <c:formatCode>0.0%</c:formatCode>
                <c:ptCount val="5"/>
                <c:pt idx="0">
                  <c:v>0.57799999999999996</c:v>
                </c:pt>
                <c:pt idx="1">
                  <c:v>0.55800000000000005</c:v>
                </c:pt>
                <c:pt idx="2">
                  <c:v>0.59099999999999997</c:v>
                </c:pt>
                <c:pt idx="3">
                  <c:v>0.60399999999999998</c:v>
                </c:pt>
                <c:pt idx="4">
                  <c:v>0.61499999999999999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3-473F-A753-702305343323}"/>
            </c:ext>
          </c:extLst>
        </c:ser>
        <c:ser>
          <c:idx val="1"/>
          <c:order val="1"/>
          <c:tx>
            <c:strRef>
              <c:f>Final!$B$60</c:f>
              <c:strCache>
                <c:ptCount val="1"/>
                <c:pt idx="0">
                  <c:v>2-Year</c:v>
                </c:pt>
              </c:strCache>
            </c:strRef>
          </c:tx>
          <c:spPr>
            <a:solidFill>
              <a:srgbClr val="00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(Final!$C$3,Final!$E$3,Final!$G$3,Final!$I$3,Final!$K$3)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(Final!$D$60,Final!$F$60,Final!$H$60,Final!$J$60,Final!$L$60)</c:f>
              <c:numCache>
                <c:formatCode>0.0%</c:formatCode>
                <c:ptCount val="5"/>
                <c:pt idx="0">
                  <c:v>0.70199999999999996</c:v>
                </c:pt>
                <c:pt idx="1">
                  <c:v>0.71499999999999997</c:v>
                </c:pt>
                <c:pt idx="2">
                  <c:v>0.72299999999999998</c:v>
                </c:pt>
                <c:pt idx="3">
                  <c:v>0.73199999999999998</c:v>
                </c:pt>
                <c:pt idx="4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3-473F-A753-7023053433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156072"/>
        <c:axId val="363816400"/>
      </c:barChart>
      <c:catAx>
        <c:axId val="36315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16400"/>
        <c:crosses val="autoZero"/>
        <c:auto val="1"/>
        <c:lblAlgn val="ctr"/>
        <c:lblOffset val="100"/>
        <c:noMultiLvlLbl val="0"/>
      </c:catAx>
      <c:valAx>
        <c:axId val="3638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5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Persistence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3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(Final!$D$8,Final!$F$8,Final!$H$8,Final!$J$8,Final!$L$8)</c:f>
              <c:numCache>
                <c:formatCode>0.0%</c:formatCode>
                <c:ptCount val="5"/>
                <c:pt idx="0">
                  <c:v>0.70399999999999996</c:v>
                </c:pt>
                <c:pt idx="1">
                  <c:v>0.70499999999999996</c:v>
                </c:pt>
                <c:pt idx="2">
                  <c:v>0.71599999999999997</c:v>
                </c:pt>
                <c:pt idx="3">
                  <c:v>0.73199999999999998</c:v>
                </c:pt>
                <c:pt idx="4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B-44CC-87D0-89BAD5D22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360376"/>
        <c:axId val="358364296"/>
      </c:areaChart>
      <c:barChart>
        <c:barDir val="col"/>
        <c:grouping val="clustered"/>
        <c:varyColors val="0"/>
        <c:ser>
          <c:idx val="2"/>
          <c:order val="0"/>
          <c:tx>
            <c:strRef>
              <c:f>Final!$B$31</c:f>
              <c:strCache>
                <c:ptCount val="1"/>
                <c:pt idx="0">
                  <c:v>Unprepared</c:v>
                </c:pt>
              </c:strCache>
            </c:strRef>
          </c:tx>
          <c:spPr>
            <a:solidFill>
              <a:srgbClr val="FCE4E7"/>
            </a:solidFill>
            <a:ln>
              <a:solidFill>
                <a:srgbClr val="F395A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(Final!$D$31,Final!$F$31,Final!$H$31,Final!$J$31,Final!$L$31)</c:f>
              <c:numCache>
                <c:formatCode>0.0%</c:formatCode>
                <c:ptCount val="5"/>
                <c:pt idx="0">
                  <c:v>0.73599999999999999</c:v>
                </c:pt>
                <c:pt idx="1">
                  <c:v>0.73299999999999998</c:v>
                </c:pt>
                <c:pt idx="2">
                  <c:v>0.74199999999999999</c:v>
                </c:pt>
                <c:pt idx="3">
                  <c:v>0.74299999999999999</c:v>
                </c:pt>
                <c:pt idx="4">
                  <c:v>0.74399999999999999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B-44CC-87D0-89BAD5D22580}"/>
            </c:ext>
          </c:extLst>
        </c:ser>
        <c:ser>
          <c:idx val="0"/>
          <c:order val="1"/>
          <c:tx>
            <c:strRef>
              <c:f>Final!$B$29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E31936"/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(Final!$D$29,Final!$F$29,Final!$H$29,Final!$J$29,Final!$L$29)</c:f>
              <c:numCache>
                <c:formatCode>0.0%</c:formatCode>
                <c:ptCount val="5"/>
                <c:pt idx="0">
                  <c:v>0.754</c:v>
                </c:pt>
                <c:pt idx="1">
                  <c:v>0.746</c:v>
                </c:pt>
                <c:pt idx="2">
                  <c:v>0.755</c:v>
                </c:pt>
                <c:pt idx="3">
                  <c:v>0.75700000000000001</c:v>
                </c:pt>
                <c:pt idx="4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B-44CC-87D0-89BAD5D22580}"/>
            </c:ext>
          </c:extLst>
        </c:ser>
        <c:ser>
          <c:idx val="1"/>
          <c:order val="2"/>
          <c:tx>
            <c:strRef>
              <c:f>Final!$B$30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rgbClr val="F395A2"/>
            </a:solidFill>
            <a:ln>
              <a:solidFill>
                <a:srgbClr val="F395A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(Final!$D$30,Final!$F$30,Final!$H$30,Final!$J$30,Final!$L$30)</c:f>
              <c:numCache>
                <c:formatCode>0.0%</c:formatCode>
                <c:ptCount val="5"/>
                <c:pt idx="0">
                  <c:v>0.79200000000000004</c:v>
                </c:pt>
                <c:pt idx="1">
                  <c:v>0.77700000000000002</c:v>
                </c:pt>
                <c:pt idx="2">
                  <c:v>0.79200000000000004</c:v>
                </c:pt>
                <c:pt idx="3">
                  <c:v>0.78900000000000003</c:v>
                </c:pt>
                <c:pt idx="4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B-44CC-87D0-89BAD5D22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360376"/>
        <c:axId val="358364296"/>
      </c:barChart>
      <c:catAx>
        <c:axId val="35836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64296"/>
        <c:crosses val="autoZero"/>
        <c:auto val="1"/>
        <c:lblAlgn val="ctr"/>
        <c:lblOffset val="100"/>
        <c:noMultiLvlLbl val="0"/>
      </c:catAx>
      <c:valAx>
        <c:axId val="3583642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6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Persistence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3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(Final!$D$8,Final!$F$8,Final!$H$8,Final!$J$8,Final!$L$8)</c:f>
              <c:numCache>
                <c:formatCode>0.0%</c:formatCode>
                <c:ptCount val="5"/>
                <c:pt idx="0">
                  <c:v>0.70399999999999996</c:v>
                </c:pt>
                <c:pt idx="1">
                  <c:v>0.70499999999999996</c:v>
                </c:pt>
                <c:pt idx="2">
                  <c:v>0.71599999999999997</c:v>
                </c:pt>
                <c:pt idx="3">
                  <c:v>0.73199999999999998</c:v>
                </c:pt>
                <c:pt idx="4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6-41E1-B53E-FCD3CBF78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361944"/>
        <c:axId val="358362728"/>
      </c:areaChart>
      <c:barChart>
        <c:barDir val="col"/>
        <c:grouping val="clustered"/>
        <c:varyColors val="0"/>
        <c:ser>
          <c:idx val="2"/>
          <c:order val="0"/>
          <c:tx>
            <c:strRef>
              <c:f>Final!$B$52</c:f>
              <c:strCache>
                <c:ptCount val="1"/>
                <c:pt idx="0">
                  <c:v>Unprepared</c:v>
                </c:pt>
              </c:strCache>
            </c:strRef>
          </c:tx>
          <c:spPr>
            <a:solidFill>
              <a:srgbClr val="C9ECFF"/>
            </a:solidFill>
            <a:ln>
              <a:solidFill>
                <a:srgbClr val="57C3FF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56-41E1-B53E-FCD3CBF786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(Final!$D$52,Final!$F$52,Final!$H$52,Final!$J$52,Final!$L$52)</c:f>
              <c:numCache>
                <c:formatCode>0.0%</c:formatCode>
                <c:ptCount val="5"/>
                <c:pt idx="0">
                  <c:v>0.76100000000000001</c:v>
                </c:pt>
                <c:pt idx="1">
                  <c:v>0.76</c:v>
                </c:pt>
                <c:pt idx="2">
                  <c:v>0.78400000000000003</c:v>
                </c:pt>
                <c:pt idx="3">
                  <c:v>0.76800000000000002</c:v>
                </c:pt>
                <c:pt idx="4">
                  <c:v>0.79700000000000004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6-41E1-B53E-FCD3CBF786F6}"/>
            </c:ext>
          </c:extLst>
        </c:ser>
        <c:ser>
          <c:idx val="0"/>
          <c:order val="1"/>
          <c:tx>
            <c:strRef>
              <c:f>Final!$B$50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7DC3"/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(Final!$D$50,Final!$F$50,Final!$H$50,Final!$J$50,Final!$L$50)</c:f>
              <c:numCache>
                <c:formatCode>0.0%</c:formatCode>
                <c:ptCount val="5"/>
                <c:pt idx="0">
                  <c:v>0.749</c:v>
                </c:pt>
                <c:pt idx="1">
                  <c:v>0.76400000000000001</c:v>
                </c:pt>
                <c:pt idx="2">
                  <c:v>0.78600000000000003</c:v>
                </c:pt>
                <c:pt idx="3">
                  <c:v>0.78</c:v>
                </c:pt>
                <c:pt idx="4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56-41E1-B53E-FCD3CBF786F6}"/>
            </c:ext>
          </c:extLst>
        </c:ser>
        <c:ser>
          <c:idx val="1"/>
          <c:order val="2"/>
          <c:tx>
            <c:strRef>
              <c:f>Final!$B$51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rgbClr val="57C3FF"/>
            </a:solidFill>
            <a:ln>
              <a:solidFill>
                <a:srgbClr val="57C3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(Final!$D$51,Final!$F$51,Final!$H$51,Final!$J$51,Final!$L$51)</c:f>
              <c:numCache>
                <c:formatCode>0.0%</c:formatCode>
                <c:ptCount val="5"/>
                <c:pt idx="0">
                  <c:v>0.73399999999999999</c:v>
                </c:pt>
                <c:pt idx="1">
                  <c:v>0.77</c:v>
                </c:pt>
                <c:pt idx="2">
                  <c:v>0.78900000000000003</c:v>
                </c:pt>
                <c:pt idx="3">
                  <c:v>0.79500000000000004</c:v>
                </c:pt>
                <c:pt idx="4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56-41E1-B53E-FCD3CBF78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361944"/>
        <c:axId val="358362728"/>
      </c:barChart>
      <c:catAx>
        <c:axId val="35836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62728"/>
        <c:crosses val="autoZero"/>
        <c:auto val="1"/>
        <c:lblAlgn val="ctr"/>
        <c:lblOffset val="100"/>
        <c:noMultiLvlLbl val="0"/>
      </c:catAx>
      <c:valAx>
        <c:axId val="35836272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36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30 Units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3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(Final!$D$11,Final!$F$11,Final!$H$11,Final!$J$11,Final!$L$11)</c:f>
              <c:numCache>
                <c:formatCode>0.0%</c:formatCode>
                <c:ptCount val="5"/>
                <c:pt idx="0">
                  <c:v>0.66300000000000003</c:v>
                </c:pt>
                <c:pt idx="1">
                  <c:v>0.66500000000000004</c:v>
                </c:pt>
                <c:pt idx="2">
                  <c:v>0.66500000000000004</c:v>
                </c:pt>
                <c:pt idx="3">
                  <c:v>0.67500000000000004</c:v>
                </c:pt>
                <c:pt idx="4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6-4641-920B-4C871CA9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159600"/>
        <c:axId val="363160776"/>
      </c:areaChart>
      <c:barChart>
        <c:barDir val="col"/>
        <c:grouping val="clustered"/>
        <c:varyColors val="0"/>
        <c:ser>
          <c:idx val="2"/>
          <c:order val="0"/>
          <c:tx>
            <c:strRef>
              <c:f>Final!$B$34</c:f>
              <c:strCache>
                <c:ptCount val="1"/>
                <c:pt idx="0">
                  <c:v>Unprepared</c:v>
                </c:pt>
              </c:strCache>
            </c:strRef>
          </c:tx>
          <c:spPr>
            <a:solidFill>
              <a:srgbClr val="FCE4E7"/>
            </a:solidFill>
            <a:ln>
              <a:solidFill>
                <a:srgbClr val="F395A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(Final!$D$34,Final!$F$34,Final!$H$34,Final!$J$34,Final!$L$34)</c:f>
              <c:numCache>
                <c:formatCode>0.0%</c:formatCode>
                <c:ptCount val="5"/>
                <c:pt idx="0">
                  <c:v>0.65800000000000003</c:v>
                </c:pt>
                <c:pt idx="1">
                  <c:v>0.64800000000000002</c:v>
                </c:pt>
                <c:pt idx="2">
                  <c:v>0.63400000000000001</c:v>
                </c:pt>
                <c:pt idx="3">
                  <c:v>0.63500000000000001</c:v>
                </c:pt>
                <c:pt idx="4">
                  <c:v>0.629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6-4641-920B-4C871CA99753}"/>
            </c:ext>
          </c:extLst>
        </c:ser>
        <c:ser>
          <c:idx val="0"/>
          <c:order val="1"/>
          <c:tx>
            <c:strRef>
              <c:f>Final!$B$32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E31936"/>
            </a:solidFill>
            <a:ln>
              <a:solidFill>
                <a:srgbClr val="E319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(Final!$D$32,Final!$F$32,Final!$H$32,Final!$J$32,Final!$L$32)</c:f>
              <c:numCache>
                <c:formatCode>0.0%</c:formatCode>
                <c:ptCount val="5"/>
                <c:pt idx="0">
                  <c:v>0.70399999999999996</c:v>
                </c:pt>
                <c:pt idx="1">
                  <c:v>0.68500000000000005</c:v>
                </c:pt>
                <c:pt idx="2">
                  <c:v>0.66500000000000004</c:v>
                </c:pt>
                <c:pt idx="3">
                  <c:v>0.68500000000000005</c:v>
                </c:pt>
                <c:pt idx="4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6-4641-920B-4C871CA99753}"/>
            </c:ext>
          </c:extLst>
        </c:ser>
        <c:ser>
          <c:idx val="1"/>
          <c:order val="2"/>
          <c:tx>
            <c:strRef>
              <c:f>Final!$B$33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rgbClr val="F395A2"/>
            </a:solidFill>
            <a:ln>
              <a:solidFill>
                <a:srgbClr val="F395A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(Final!$C$24,Final!$E$24,Final!$G$24,Final!$I$24,Final!$K$24)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(Final!$D$33,Final!$F$33,Final!$H$33,Final!$J$33,Final!$L$33)</c:f>
              <c:numCache>
                <c:formatCode>0.0%</c:formatCode>
                <c:ptCount val="5"/>
                <c:pt idx="0">
                  <c:v>0.79700000000000004</c:v>
                </c:pt>
                <c:pt idx="1">
                  <c:v>0.77700000000000002</c:v>
                </c:pt>
                <c:pt idx="2">
                  <c:v>0.748</c:v>
                </c:pt>
                <c:pt idx="3">
                  <c:v>0.79700000000000004</c:v>
                </c:pt>
                <c:pt idx="4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6-4641-920B-4C871CA9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59600"/>
        <c:axId val="363160776"/>
      </c:barChart>
      <c:catAx>
        <c:axId val="36315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0776"/>
        <c:crosses val="autoZero"/>
        <c:auto val="1"/>
        <c:lblAlgn val="ctr"/>
        <c:lblOffset val="100"/>
        <c:noMultiLvlLbl val="0"/>
      </c:catAx>
      <c:valAx>
        <c:axId val="363160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5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30 Units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3"/>
          <c:tx>
            <c:v>State</c:v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val>
            <c:numRef>
              <c:f>(Final!$D$11,Final!$F$11,Final!$H$11,Final!$J$11,Final!$L$11)</c:f>
              <c:numCache>
                <c:formatCode>0.0%</c:formatCode>
                <c:ptCount val="5"/>
                <c:pt idx="0">
                  <c:v>0.66300000000000003</c:v>
                </c:pt>
                <c:pt idx="1">
                  <c:v>0.66500000000000004</c:v>
                </c:pt>
                <c:pt idx="2">
                  <c:v>0.66500000000000004</c:v>
                </c:pt>
                <c:pt idx="3">
                  <c:v>0.67500000000000004</c:v>
                </c:pt>
                <c:pt idx="4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5-4422-919A-63DF8E48B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160384"/>
        <c:axId val="363161952"/>
      </c:areaChart>
      <c:barChart>
        <c:barDir val="col"/>
        <c:grouping val="clustered"/>
        <c:varyColors val="0"/>
        <c:ser>
          <c:idx val="2"/>
          <c:order val="0"/>
          <c:tx>
            <c:strRef>
              <c:f>Final!$B$55</c:f>
              <c:strCache>
                <c:ptCount val="1"/>
                <c:pt idx="0">
                  <c:v>Unprepared</c:v>
                </c:pt>
              </c:strCache>
            </c:strRef>
          </c:tx>
          <c:spPr>
            <a:solidFill>
              <a:srgbClr val="C9ECFF"/>
            </a:solidFill>
            <a:ln>
              <a:solidFill>
                <a:srgbClr val="57C3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(Final!$D$55,Final!$F$55,Final!$H$55,Final!$J$55,Final!$L$55)</c:f>
              <c:numCache>
                <c:formatCode>0.0%</c:formatCode>
                <c:ptCount val="5"/>
                <c:pt idx="0">
                  <c:v>0.67900000000000005</c:v>
                </c:pt>
                <c:pt idx="1">
                  <c:v>0.69199999999999995</c:v>
                </c:pt>
                <c:pt idx="2">
                  <c:v>0.68600000000000005</c:v>
                </c:pt>
                <c:pt idx="3">
                  <c:v>0.69799999999999995</c:v>
                </c:pt>
                <c:pt idx="4">
                  <c:v>0.67400000000000004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5-4422-919A-63DF8E48BBF8}"/>
            </c:ext>
          </c:extLst>
        </c:ser>
        <c:ser>
          <c:idx val="0"/>
          <c:order val="1"/>
          <c:tx>
            <c:strRef>
              <c:f>Final!$B$53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7DC3"/>
            </a:solidFill>
            <a:ln>
              <a:solidFill>
                <a:srgbClr val="007D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(Final!$D$53,Final!$F$53,Final!$H$53,Final!$J$53,Final!$L$53)</c:f>
              <c:numCache>
                <c:formatCode>0.0%</c:formatCode>
                <c:ptCount val="5"/>
                <c:pt idx="0">
                  <c:v>0.71599999999999997</c:v>
                </c:pt>
                <c:pt idx="1">
                  <c:v>0.72499999999999998</c:v>
                </c:pt>
                <c:pt idx="2">
                  <c:v>0.72399999999999998</c:v>
                </c:pt>
                <c:pt idx="3">
                  <c:v>0.72499999999999998</c:v>
                </c:pt>
                <c:pt idx="4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5-4422-919A-63DF8E48BBF8}"/>
            </c:ext>
          </c:extLst>
        </c:ser>
        <c:ser>
          <c:idx val="1"/>
          <c:order val="2"/>
          <c:tx>
            <c:strRef>
              <c:f>Final!$B$54</c:f>
              <c:strCache>
                <c:ptCount val="1"/>
                <c:pt idx="0">
                  <c:v>Prepared</c:v>
                </c:pt>
              </c:strCache>
            </c:strRef>
          </c:tx>
          <c:spPr>
            <a:solidFill>
              <a:srgbClr val="57C3FF"/>
            </a:solidFill>
            <a:ln>
              <a:solidFill>
                <a:srgbClr val="57C3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(Final!$C$45,Final!$E$45,Final!$G$45,Final!$I$45,Final!$K$45)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(Final!$D$54,Final!$F$54,Final!$H$54,Final!$J$54,Final!$L$54)</c:f>
              <c:numCache>
                <c:formatCode>0.0%</c:formatCode>
                <c:ptCount val="5"/>
                <c:pt idx="0">
                  <c:v>0.76600000000000001</c:v>
                </c:pt>
                <c:pt idx="1">
                  <c:v>0.77500000000000002</c:v>
                </c:pt>
                <c:pt idx="2">
                  <c:v>0.78</c:v>
                </c:pt>
                <c:pt idx="3">
                  <c:v>0.76</c:v>
                </c:pt>
                <c:pt idx="4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5-4422-919A-63DF8E48B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60384"/>
        <c:axId val="363161952"/>
      </c:barChart>
      <c:catAx>
        <c:axId val="3631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1952"/>
        <c:crosses val="autoZero"/>
        <c:auto val="1"/>
        <c:lblAlgn val="ctr"/>
        <c:lblOffset val="100"/>
        <c:noMultiLvlLbl val="0"/>
      </c:catAx>
      <c:valAx>
        <c:axId val="3631619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6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CB20D-B3A9-44B6-BC44-0CA6DEB789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026E5-E535-45F6-B970-5F6FFD3FA92F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</a:rPr>
            <a:t>Successful Course Completion</a:t>
          </a:r>
        </a:p>
      </dgm:t>
    </dgm:pt>
    <dgm:pt modelId="{F4E7C763-2190-409D-96FF-4F4B1B574DC7}" type="parTrans" cxnId="{7B248F19-BBA9-4BF6-BAAC-486B8DD9D591}">
      <dgm:prSet/>
      <dgm:spPr/>
      <dgm:t>
        <a:bodyPr/>
        <a:lstStyle/>
        <a:p>
          <a:endParaRPr lang="en-US"/>
        </a:p>
      </dgm:t>
    </dgm:pt>
    <dgm:pt modelId="{0F06CD94-2C1A-4856-A2A2-8D911269D8B1}" type="sibTrans" cxnId="{7B248F19-BBA9-4BF6-BAAC-486B8DD9D591}">
      <dgm:prSet/>
      <dgm:spPr/>
      <dgm:t>
        <a:bodyPr/>
        <a:lstStyle/>
        <a:p>
          <a:endParaRPr lang="en-US"/>
        </a:p>
      </dgm:t>
    </dgm:pt>
    <dgm:pt modelId="{08430E4F-1E3E-4439-ACF2-0E77334747BB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</a:rPr>
            <a:t>Student Retention and Persistence</a:t>
          </a:r>
          <a:endParaRPr lang="en-US" sz="1400" b="1" dirty="0">
            <a:solidFill>
              <a:schemeClr val="bg1"/>
            </a:solidFill>
          </a:endParaRPr>
        </a:p>
      </dgm:t>
    </dgm:pt>
    <dgm:pt modelId="{1370E84F-54F2-4498-B28B-0C5A48726C7D}" type="parTrans" cxnId="{C314FB2B-DDCE-4CD0-96A7-FE0218D8EDF8}">
      <dgm:prSet/>
      <dgm:spPr/>
      <dgm:t>
        <a:bodyPr/>
        <a:lstStyle/>
        <a:p>
          <a:endParaRPr lang="en-US"/>
        </a:p>
      </dgm:t>
    </dgm:pt>
    <dgm:pt modelId="{CCD1A16C-BAE9-4C64-A385-FAF8DD2978F9}" type="sibTrans" cxnId="{C314FB2B-DDCE-4CD0-96A7-FE0218D8EDF8}">
      <dgm:prSet/>
      <dgm:spPr/>
      <dgm:t>
        <a:bodyPr/>
        <a:lstStyle/>
        <a:p>
          <a:endParaRPr lang="en-US"/>
        </a:p>
      </dgm:t>
    </dgm:pt>
    <dgm:pt modelId="{D77EAFDC-B0A3-47C5-9FBD-77A66E957E10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</a:rPr>
            <a:t>Special Initiatives</a:t>
          </a:r>
        </a:p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Participation and Impact</a:t>
          </a:r>
          <a:endParaRPr lang="en-US" sz="1200" b="1" dirty="0">
            <a:solidFill>
              <a:schemeClr val="bg1"/>
            </a:solidFill>
          </a:endParaRPr>
        </a:p>
      </dgm:t>
    </dgm:pt>
    <dgm:pt modelId="{0B67325A-DC61-464B-BD66-6B03B4852365}" type="parTrans" cxnId="{4C6C2ED7-8A88-48D8-8676-8E33DCB42869}">
      <dgm:prSet/>
      <dgm:spPr/>
      <dgm:t>
        <a:bodyPr/>
        <a:lstStyle/>
        <a:p>
          <a:endParaRPr lang="en-US"/>
        </a:p>
      </dgm:t>
    </dgm:pt>
    <dgm:pt modelId="{3A710A93-8D5F-4ABC-9FBB-DA0C7EE5018C}" type="sibTrans" cxnId="{4C6C2ED7-8A88-48D8-8676-8E33DCB42869}">
      <dgm:prSet/>
      <dgm:spPr/>
      <dgm:t>
        <a:bodyPr/>
        <a:lstStyle/>
        <a:p>
          <a:endParaRPr lang="en-US"/>
        </a:p>
      </dgm:t>
    </dgm:pt>
    <dgm:pt modelId="{7B10E190-DBCF-4CD4-A8BC-F46408212FCD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</a:rPr>
            <a:t>Student Academic Outcomes</a:t>
          </a:r>
        </a:p>
      </dgm:t>
    </dgm:pt>
    <dgm:pt modelId="{6381DDB2-E051-48D2-9C76-061A91BC64BF}" type="parTrans" cxnId="{BB78914F-8493-42E8-AE90-B2C3B3597A08}">
      <dgm:prSet/>
      <dgm:spPr/>
      <dgm:t>
        <a:bodyPr/>
        <a:lstStyle/>
        <a:p>
          <a:endParaRPr lang="en-US"/>
        </a:p>
      </dgm:t>
    </dgm:pt>
    <dgm:pt modelId="{0B50F8D3-8CAF-4B69-90FC-D19FA6D1861D}" type="sibTrans" cxnId="{BB78914F-8493-42E8-AE90-B2C3B3597A08}">
      <dgm:prSet/>
      <dgm:spPr/>
      <dgm:t>
        <a:bodyPr/>
        <a:lstStyle/>
        <a:p>
          <a:endParaRPr lang="en-US"/>
        </a:p>
      </dgm:t>
    </dgm:pt>
    <dgm:pt modelId="{144D10B9-A351-46DF-8ADE-637CDB88D171}">
      <dgm:prSet phldrT="[Text]" custT="1"/>
      <dgm:spPr>
        <a:solidFill>
          <a:srgbClr val="C00000"/>
        </a:solidFill>
      </dgm:spPr>
      <dgm:t>
        <a:bodyPr/>
        <a:lstStyle/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by Demographic</a:t>
          </a:r>
          <a:endParaRPr lang="en-US" sz="1200" b="1" dirty="0">
            <a:solidFill>
              <a:schemeClr val="bg1"/>
            </a:solidFill>
          </a:endParaRPr>
        </a:p>
      </dgm:t>
    </dgm:pt>
    <dgm:pt modelId="{2B2BD0DA-A3FA-4B47-A7BB-35FA68189591}" type="parTrans" cxnId="{639C4DA8-8B67-4292-AE32-22D83C342E80}">
      <dgm:prSet/>
      <dgm:spPr/>
      <dgm:t>
        <a:bodyPr/>
        <a:lstStyle/>
        <a:p>
          <a:endParaRPr lang="en-US"/>
        </a:p>
      </dgm:t>
    </dgm:pt>
    <dgm:pt modelId="{1ACA5DF8-8DBA-449E-8500-B7027B315251}" type="sibTrans" cxnId="{639C4DA8-8B67-4292-AE32-22D83C342E80}">
      <dgm:prSet/>
      <dgm:spPr/>
      <dgm:t>
        <a:bodyPr/>
        <a:lstStyle/>
        <a:p>
          <a:endParaRPr lang="en-US"/>
        </a:p>
      </dgm:t>
    </dgm:pt>
    <dgm:pt modelId="{ABE3B134-2587-443E-B855-41B967E079D7}">
      <dgm:prSet phldrT="[Text]" custT="1"/>
      <dgm:spPr>
        <a:solidFill>
          <a:srgbClr val="C00000"/>
        </a:solidFill>
      </dgm:spPr>
      <dgm:t>
        <a:bodyPr/>
        <a:lstStyle/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by Time of Day</a:t>
          </a:r>
          <a:endParaRPr lang="en-US" sz="1200" b="1" dirty="0">
            <a:solidFill>
              <a:schemeClr val="bg1"/>
            </a:solidFill>
          </a:endParaRPr>
        </a:p>
      </dgm:t>
    </dgm:pt>
    <dgm:pt modelId="{17F44A97-BC97-4538-B8CA-0EF0E5B8A3E1}" type="parTrans" cxnId="{3BAC189B-E999-46DB-A73A-E7E957934594}">
      <dgm:prSet/>
      <dgm:spPr/>
      <dgm:t>
        <a:bodyPr/>
        <a:lstStyle/>
        <a:p>
          <a:endParaRPr lang="en-US"/>
        </a:p>
      </dgm:t>
    </dgm:pt>
    <dgm:pt modelId="{456499D4-E20B-4BBA-8A2A-1F68F476FC51}" type="sibTrans" cxnId="{3BAC189B-E999-46DB-A73A-E7E957934594}">
      <dgm:prSet/>
      <dgm:spPr/>
      <dgm:t>
        <a:bodyPr/>
        <a:lstStyle/>
        <a:p>
          <a:endParaRPr lang="en-US"/>
        </a:p>
      </dgm:t>
    </dgm:pt>
    <dgm:pt modelId="{67E818C9-50C2-44DC-95FE-87946541DDE9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200" b="1" dirty="0" smtClean="0">
              <a:solidFill>
                <a:schemeClr val="bg1"/>
              </a:solidFill>
            </a:rPr>
            <a:t>by Discipline </a:t>
          </a:r>
          <a:endParaRPr lang="en-US" sz="1200" b="1" dirty="0">
            <a:solidFill>
              <a:schemeClr val="bg1"/>
            </a:solidFill>
          </a:endParaRPr>
        </a:p>
      </dgm:t>
    </dgm:pt>
    <dgm:pt modelId="{4A64FBD5-C1D7-4C2C-B8F7-A248EADB4834}" type="parTrans" cxnId="{8075E646-02E4-4A7A-98CD-6E1AA7DDD8E7}">
      <dgm:prSet/>
      <dgm:spPr/>
      <dgm:t>
        <a:bodyPr/>
        <a:lstStyle/>
        <a:p>
          <a:endParaRPr lang="en-US"/>
        </a:p>
      </dgm:t>
    </dgm:pt>
    <dgm:pt modelId="{11A51E55-4A5E-4DBB-B35E-0340D5C12A6E}" type="sibTrans" cxnId="{8075E646-02E4-4A7A-98CD-6E1AA7DDD8E7}">
      <dgm:prSet/>
      <dgm:spPr/>
      <dgm:t>
        <a:bodyPr/>
        <a:lstStyle/>
        <a:p>
          <a:endParaRPr lang="en-US"/>
        </a:p>
      </dgm:t>
    </dgm:pt>
    <dgm:pt modelId="{D5B0A80F-29B4-4E84-B749-04A8060C2AC4}">
      <dgm:prSet phldrT="[Text]" custT="1"/>
      <dgm:spPr>
        <a:solidFill>
          <a:srgbClr val="C00000"/>
        </a:solidFill>
      </dgm:spPr>
      <dgm:t>
        <a:bodyPr/>
        <a:lstStyle/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Course Completion</a:t>
          </a:r>
          <a:endParaRPr lang="en-US" sz="1200" b="1" dirty="0">
            <a:solidFill>
              <a:schemeClr val="bg1"/>
            </a:solidFill>
          </a:endParaRPr>
        </a:p>
      </dgm:t>
    </dgm:pt>
    <dgm:pt modelId="{170D5BA9-C4F7-46E2-8044-7574FB5CBCE6}" type="parTrans" cxnId="{44B26018-72C2-47DE-921A-C8A6F68D688A}">
      <dgm:prSet/>
      <dgm:spPr/>
      <dgm:t>
        <a:bodyPr/>
        <a:lstStyle/>
        <a:p>
          <a:endParaRPr lang="en-US"/>
        </a:p>
      </dgm:t>
    </dgm:pt>
    <dgm:pt modelId="{A459459C-3361-4BED-BA6A-069F2A1CB4AD}" type="sibTrans" cxnId="{44B26018-72C2-47DE-921A-C8A6F68D688A}">
      <dgm:prSet/>
      <dgm:spPr/>
      <dgm:t>
        <a:bodyPr/>
        <a:lstStyle/>
        <a:p>
          <a:endParaRPr lang="en-US"/>
        </a:p>
      </dgm:t>
    </dgm:pt>
    <dgm:pt modelId="{85150876-2273-4081-B7AC-B38F0F67D9EA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200" b="1" dirty="0" smtClean="0">
              <a:solidFill>
                <a:schemeClr val="bg1"/>
              </a:solidFill>
            </a:rPr>
            <a:t>by Demographic/Special Pop.</a:t>
          </a:r>
          <a:endParaRPr lang="en-US" sz="1200" b="1" dirty="0">
            <a:solidFill>
              <a:schemeClr val="bg1"/>
            </a:solidFill>
          </a:endParaRPr>
        </a:p>
      </dgm:t>
    </dgm:pt>
    <dgm:pt modelId="{BE8518FB-BE76-496F-B21C-DF6567ABCC85}" type="parTrans" cxnId="{4D6BCD6F-440B-4105-BBD9-D11816BC8783}">
      <dgm:prSet/>
      <dgm:spPr/>
      <dgm:t>
        <a:bodyPr/>
        <a:lstStyle/>
        <a:p>
          <a:endParaRPr lang="en-US"/>
        </a:p>
      </dgm:t>
    </dgm:pt>
    <dgm:pt modelId="{D4B4A43E-36BC-4D1F-A7D0-C7F62FC7D6A1}" type="sibTrans" cxnId="{4D6BCD6F-440B-4105-BBD9-D11816BC8783}">
      <dgm:prSet/>
      <dgm:spPr/>
      <dgm:t>
        <a:bodyPr/>
        <a:lstStyle/>
        <a:p>
          <a:endParaRPr lang="en-US"/>
        </a:p>
      </dgm:t>
    </dgm:pt>
    <dgm:pt modelId="{D1F3F817-F90B-42D3-8DE2-BD1E56805F09}">
      <dgm:prSet phldrT="[Text]" custT="1"/>
      <dgm:spPr>
        <a:solidFill>
          <a:srgbClr val="C00000"/>
        </a:solidFill>
      </dgm:spPr>
      <dgm:t>
        <a:bodyPr/>
        <a:lstStyle/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Persistence</a:t>
          </a:r>
          <a:endParaRPr lang="en-US" sz="1200" b="1" dirty="0">
            <a:solidFill>
              <a:schemeClr val="bg1"/>
            </a:solidFill>
          </a:endParaRPr>
        </a:p>
      </dgm:t>
    </dgm:pt>
    <dgm:pt modelId="{5EAFF619-3343-42CF-A4EC-249C1ED3CAA6}" type="parTrans" cxnId="{46FEC1C4-69C6-4FAC-AF4A-A79BCB8FE88C}">
      <dgm:prSet/>
      <dgm:spPr/>
      <dgm:t>
        <a:bodyPr/>
        <a:lstStyle/>
        <a:p>
          <a:endParaRPr lang="en-US"/>
        </a:p>
      </dgm:t>
    </dgm:pt>
    <dgm:pt modelId="{1E5B3F9E-0AAE-49F9-B5B5-76985312B9F7}" type="sibTrans" cxnId="{46FEC1C4-69C6-4FAC-AF4A-A79BCB8FE88C}">
      <dgm:prSet/>
      <dgm:spPr/>
      <dgm:t>
        <a:bodyPr/>
        <a:lstStyle/>
        <a:p>
          <a:endParaRPr lang="en-US"/>
        </a:p>
      </dgm:t>
    </dgm:pt>
    <dgm:pt modelId="{49347FF6-C6CE-43F5-B6B4-EC8374DE243B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Fall to Spring</a:t>
          </a:r>
          <a:endParaRPr lang="en-US" sz="1100" dirty="0">
            <a:solidFill>
              <a:schemeClr val="bg1"/>
            </a:solidFill>
          </a:endParaRPr>
        </a:p>
      </dgm:t>
    </dgm:pt>
    <dgm:pt modelId="{7AE45C02-5C75-4DF3-8DE3-2CDBF0F30E5F}" type="parTrans" cxnId="{9DC8986E-336B-4810-835D-B8A2778A3F67}">
      <dgm:prSet/>
      <dgm:spPr/>
      <dgm:t>
        <a:bodyPr/>
        <a:lstStyle/>
        <a:p>
          <a:endParaRPr lang="en-US"/>
        </a:p>
      </dgm:t>
    </dgm:pt>
    <dgm:pt modelId="{A1559D46-1E34-4289-B032-65C7B24EB2E8}" type="sibTrans" cxnId="{9DC8986E-336B-4810-835D-B8A2778A3F67}">
      <dgm:prSet/>
      <dgm:spPr/>
      <dgm:t>
        <a:bodyPr/>
        <a:lstStyle/>
        <a:p>
          <a:endParaRPr lang="en-US"/>
        </a:p>
      </dgm:t>
    </dgm:pt>
    <dgm:pt modelId="{621B87EF-70AD-4364-8607-8403A7ADA5C3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Fall to Fall</a:t>
          </a:r>
          <a:endParaRPr lang="en-US" sz="1100" dirty="0">
            <a:solidFill>
              <a:schemeClr val="bg1"/>
            </a:solidFill>
          </a:endParaRPr>
        </a:p>
      </dgm:t>
    </dgm:pt>
    <dgm:pt modelId="{F9617BCF-B28A-4D9C-8D2E-BE68C8718CBA}" type="parTrans" cxnId="{B108899E-6DD0-4C18-97F2-545A7E1E8850}">
      <dgm:prSet/>
      <dgm:spPr/>
      <dgm:t>
        <a:bodyPr/>
        <a:lstStyle/>
        <a:p>
          <a:endParaRPr lang="en-US"/>
        </a:p>
      </dgm:t>
    </dgm:pt>
    <dgm:pt modelId="{7FC09DBA-F9EE-409C-A184-EA1AB0380C35}" type="sibTrans" cxnId="{B108899E-6DD0-4C18-97F2-545A7E1E8850}">
      <dgm:prSet/>
      <dgm:spPr/>
      <dgm:t>
        <a:bodyPr/>
        <a:lstStyle/>
        <a:p>
          <a:endParaRPr lang="en-US"/>
        </a:p>
      </dgm:t>
    </dgm:pt>
    <dgm:pt modelId="{EDA028F8-AE3E-4878-9529-CB816CE6EABD}">
      <dgm:prSet phldrT="[Text]" custT="1"/>
      <dgm:spPr>
        <a:solidFill>
          <a:srgbClr val="C00000"/>
        </a:solidFill>
      </dgm:spPr>
      <dgm:t>
        <a:bodyPr/>
        <a:lstStyle/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by Special Population</a:t>
          </a:r>
          <a:endParaRPr lang="en-US" sz="1200" b="1" dirty="0">
            <a:solidFill>
              <a:schemeClr val="bg1"/>
            </a:solidFill>
          </a:endParaRPr>
        </a:p>
      </dgm:t>
    </dgm:pt>
    <dgm:pt modelId="{37C55913-2FB1-4E7A-B5AE-0CD705775189}" type="parTrans" cxnId="{5362E5CD-6C76-4135-A69B-5397E66B9FEF}">
      <dgm:prSet/>
      <dgm:spPr/>
      <dgm:t>
        <a:bodyPr/>
        <a:lstStyle/>
        <a:p>
          <a:endParaRPr lang="en-US"/>
        </a:p>
      </dgm:t>
    </dgm:pt>
    <dgm:pt modelId="{C4CC32E3-9ABC-44C2-895D-C4DABBCA9EE7}" type="sibTrans" cxnId="{5362E5CD-6C76-4135-A69B-5397E66B9FEF}">
      <dgm:prSet/>
      <dgm:spPr/>
      <dgm:t>
        <a:bodyPr/>
        <a:lstStyle/>
        <a:p>
          <a:endParaRPr lang="en-US"/>
        </a:p>
      </dgm:t>
    </dgm:pt>
    <dgm:pt modelId="{FB421838-21A0-4104-BA97-510837ADCCE1}">
      <dgm:prSet phldrT="[Text]" custT="1"/>
      <dgm:spPr>
        <a:solidFill>
          <a:srgbClr val="C00000"/>
        </a:solidFill>
      </dgm:spPr>
      <dgm:t>
        <a:bodyPr/>
        <a:lstStyle/>
        <a:p>
          <a:pPr marL="112713" indent="0" algn="l"/>
          <a:r>
            <a:rPr lang="en-US" sz="1200" b="1" dirty="0" smtClean="0">
              <a:solidFill>
                <a:schemeClr val="bg1"/>
              </a:solidFill>
            </a:rPr>
            <a:t>by Mode of Instruction</a:t>
          </a:r>
          <a:endParaRPr lang="en-US" sz="1200" b="1" dirty="0">
            <a:solidFill>
              <a:schemeClr val="bg1"/>
            </a:solidFill>
          </a:endParaRPr>
        </a:p>
      </dgm:t>
    </dgm:pt>
    <dgm:pt modelId="{423DB850-AEF2-429C-8912-FB1A254F4059}" type="parTrans" cxnId="{66D412E0-24CF-4DAC-A272-E5A9FBA89C1D}">
      <dgm:prSet/>
      <dgm:spPr/>
      <dgm:t>
        <a:bodyPr/>
        <a:lstStyle/>
        <a:p>
          <a:endParaRPr lang="en-US"/>
        </a:p>
      </dgm:t>
    </dgm:pt>
    <dgm:pt modelId="{8302F80F-5E2D-420F-B82C-017BA6EB9B98}" type="sibTrans" cxnId="{66D412E0-24CF-4DAC-A272-E5A9FBA89C1D}">
      <dgm:prSet/>
      <dgm:spPr/>
      <dgm:t>
        <a:bodyPr/>
        <a:lstStyle/>
        <a:p>
          <a:endParaRPr lang="en-US"/>
        </a:p>
      </dgm:t>
    </dgm:pt>
    <dgm:pt modelId="{D371CEED-3442-463F-92C0-8328A57A7CB5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Disabled Students</a:t>
          </a:r>
          <a:endParaRPr lang="en-US" sz="1100" dirty="0">
            <a:solidFill>
              <a:schemeClr val="bg1"/>
            </a:solidFill>
          </a:endParaRPr>
        </a:p>
      </dgm:t>
    </dgm:pt>
    <dgm:pt modelId="{5451B286-E8EB-4DFE-A7B6-5C63C91EA4EA}" type="parTrans" cxnId="{51F6F889-CE37-46F5-81B2-A2ADE1C1A794}">
      <dgm:prSet/>
      <dgm:spPr/>
      <dgm:t>
        <a:bodyPr/>
        <a:lstStyle/>
        <a:p>
          <a:endParaRPr lang="en-US"/>
        </a:p>
      </dgm:t>
    </dgm:pt>
    <dgm:pt modelId="{52FE077C-741A-45AC-ABD7-37DBF14FA2D0}" type="sibTrans" cxnId="{51F6F889-CE37-46F5-81B2-A2ADE1C1A794}">
      <dgm:prSet/>
      <dgm:spPr/>
      <dgm:t>
        <a:bodyPr/>
        <a:lstStyle/>
        <a:p>
          <a:endParaRPr lang="en-US"/>
        </a:p>
      </dgm:t>
    </dgm:pt>
    <dgm:pt modelId="{F3D3C90D-DC02-4BD6-9D11-913109D8DA4E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Foster Youth</a:t>
          </a:r>
          <a:endParaRPr lang="en-US" sz="1100" dirty="0">
            <a:solidFill>
              <a:schemeClr val="bg1"/>
            </a:solidFill>
          </a:endParaRPr>
        </a:p>
      </dgm:t>
    </dgm:pt>
    <dgm:pt modelId="{D5B01CE2-71A3-49A8-9175-26EABE25CC8A}" type="parTrans" cxnId="{FB5FB37D-2AC8-4370-8303-82FF6A0A84C0}">
      <dgm:prSet/>
      <dgm:spPr/>
      <dgm:t>
        <a:bodyPr/>
        <a:lstStyle/>
        <a:p>
          <a:endParaRPr lang="en-US"/>
        </a:p>
      </dgm:t>
    </dgm:pt>
    <dgm:pt modelId="{1DC4E95D-2C86-4D19-B162-7594E47F2E5F}" type="sibTrans" cxnId="{FB5FB37D-2AC8-4370-8303-82FF6A0A84C0}">
      <dgm:prSet/>
      <dgm:spPr/>
      <dgm:t>
        <a:bodyPr/>
        <a:lstStyle/>
        <a:p>
          <a:endParaRPr lang="en-US"/>
        </a:p>
      </dgm:t>
    </dgm:pt>
    <dgm:pt modelId="{96B58A70-0BD7-472A-A908-734BC96A3622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BOG Waiver Recipient</a:t>
          </a:r>
          <a:endParaRPr lang="en-US" sz="1100" dirty="0">
            <a:solidFill>
              <a:schemeClr val="bg1"/>
            </a:solidFill>
          </a:endParaRPr>
        </a:p>
      </dgm:t>
    </dgm:pt>
    <dgm:pt modelId="{6319CC59-A83F-4C96-9E62-55CF63BAC5CA}" type="parTrans" cxnId="{7E9F697C-745D-487D-B88D-42F544BF349A}">
      <dgm:prSet/>
      <dgm:spPr/>
      <dgm:t>
        <a:bodyPr/>
        <a:lstStyle/>
        <a:p>
          <a:endParaRPr lang="en-US"/>
        </a:p>
      </dgm:t>
    </dgm:pt>
    <dgm:pt modelId="{735FFF65-119C-43DC-9646-9A264EBBBE73}" type="sibTrans" cxnId="{7E9F697C-745D-487D-B88D-42F544BF349A}">
      <dgm:prSet/>
      <dgm:spPr/>
      <dgm:t>
        <a:bodyPr/>
        <a:lstStyle/>
        <a:p>
          <a:endParaRPr lang="en-US"/>
        </a:p>
      </dgm:t>
    </dgm:pt>
    <dgm:pt modelId="{43F7D358-1762-4B87-A996-B271BE806A86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Two-year Persistence</a:t>
          </a:r>
          <a:endParaRPr lang="en-US" sz="1100" dirty="0">
            <a:solidFill>
              <a:schemeClr val="bg1"/>
            </a:solidFill>
          </a:endParaRPr>
        </a:p>
      </dgm:t>
    </dgm:pt>
    <dgm:pt modelId="{507702A9-B540-4C96-BF78-9B45331C5047}" type="parTrans" cxnId="{89C19F71-1DF5-49B3-A3B9-AB433F0D1BA8}">
      <dgm:prSet/>
      <dgm:spPr/>
      <dgm:t>
        <a:bodyPr/>
        <a:lstStyle/>
        <a:p>
          <a:endParaRPr lang="en-US"/>
        </a:p>
      </dgm:t>
    </dgm:pt>
    <dgm:pt modelId="{09299C5B-0E45-45F8-9AEE-9D43D8A5CBBD}" type="sibTrans" cxnId="{89C19F71-1DF5-49B3-A3B9-AB433F0D1BA8}">
      <dgm:prSet/>
      <dgm:spPr/>
      <dgm:t>
        <a:bodyPr/>
        <a:lstStyle/>
        <a:p>
          <a:endParaRPr lang="en-US"/>
        </a:p>
      </dgm:t>
    </dgm:pt>
    <dgm:pt modelId="{450A0D80-F129-4D66-BB24-DF39E9745579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Veteran</a:t>
          </a:r>
          <a:endParaRPr lang="en-US" sz="1100" dirty="0">
            <a:solidFill>
              <a:schemeClr val="bg1"/>
            </a:solidFill>
          </a:endParaRPr>
        </a:p>
      </dgm:t>
    </dgm:pt>
    <dgm:pt modelId="{19D33AB3-1322-4D4D-9B37-67A30043BDCD}" type="parTrans" cxnId="{7F2833A6-4ECE-4A78-93CA-803E556FF6AB}">
      <dgm:prSet/>
      <dgm:spPr/>
      <dgm:t>
        <a:bodyPr/>
        <a:lstStyle/>
        <a:p>
          <a:endParaRPr lang="en-US"/>
        </a:p>
      </dgm:t>
    </dgm:pt>
    <dgm:pt modelId="{58474997-0DA8-4EAB-A658-D584B83C9597}" type="sibTrans" cxnId="{7F2833A6-4ECE-4A78-93CA-803E556FF6AB}">
      <dgm:prSet/>
      <dgm:spPr/>
      <dgm:t>
        <a:bodyPr/>
        <a:lstStyle/>
        <a:p>
          <a:endParaRPr lang="en-US"/>
        </a:p>
      </dgm:t>
    </dgm:pt>
    <dgm:pt modelId="{06D12B44-6A96-45DD-AC1F-191F68D8004A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Pell Grant Recipient</a:t>
          </a:r>
          <a:endParaRPr lang="en-US" sz="1100" dirty="0">
            <a:solidFill>
              <a:schemeClr val="bg1"/>
            </a:solidFill>
          </a:endParaRPr>
        </a:p>
      </dgm:t>
    </dgm:pt>
    <dgm:pt modelId="{80C471E0-3C61-4C94-AD3E-4659154BBDE0}" type="parTrans" cxnId="{B655A9BD-514D-4FD8-9620-8708671014BE}">
      <dgm:prSet/>
      <dgm:spPr/>
      <dgm:t>
        <a:bodyPr/>
        <a:lstStyle/>
        <a:p>
          <a:endParaRPr lang="en-US"/>
        </a:p>
      </dgm:t>
    </dgm:pt>
    <dgm:pt modelId="{019EC616-5F79-400F-BB28-006DC8A1091F}" type="sibTrans" cxnId="{B655A9BD-514D-4FD8-9620-8708671014BE}">
      <dgm:prSet/>
      <dgm:spPr/>
      <dgm:t>
        <a:bodyPr/>
        <a:lstStyle/>
        <a:p>
          <a:endParaRPr lang="en-US"/>
        </a:p>
      </dgm:t>
    </dgm:pt>
    <dgm:pt modelId="{00E292B0-6785-41E9-9084-5B65AE445A2A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200" b="1" dirty="0" smtClean="0">
              <a:solidFill>
                <a:schemeClr val="bg1"/>
              </a:solidFill>
            </a:rPr>
            <a:t>by Math/English sequence</a:t>
          </a:r>
          <a:endParaRPr lang="en-US" sz="1200" b="1" dirty="0">
            <a:solidFill>
              <a:schemeClr val="bg1"/>
            </a:solidFill>
          </a:endParaRPr>
        </a:p>
      </dgm:t>
    </dgm:pt>
    <dgm:pt modelId="{F11832B0-7BB9-4988-A50F-8740FF1B80DE}" type="parTrans" cxnId="{DE8E260D-2FF6-4B09-9CD5-872C0EDB7B5C}">
      <dgm:prSet/>
      <dgm:spPr/>
      <dgm:t>
        <a:bodyPr/>
        <a:lstStyle/>
        <a:p>
          <a:endParaRPr lang="en-US"/>
        </a:p>
      </dgm:t>
    </dgm:pt>
    <dgm:pt modelId="{F3013B1C-4384-463D-A704-BA14486907B1}" type="sibTrans" cxnId="{DE8E260D-2FF6-4B09-9CD5-872C0EDB7B5C}">
      <dgm:prSet/>
      <dgm:spPr/>
      <dgm:t>
        <a:bodyPr/>
        <a:lstStyle/>
        <a:p>
          <a:endParaRPr lang="en-US"/>
        </a:p>
      </dgm:t>
    </dgm:pt>
    <dgm:pt modelId="{DA91D1FE-947F-4F72-BED9-0229E19D27EE}">
      <dgm:prSet custT="1"/>
      <dgm:spPr/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</a:rPr>
            <a:t>Units Accumulated / GPA</a:t>
          </a:r>
        </a:p>
      </dgm:t>
    </dgm:pt>
    <dgm:pt modelId="{F331E735-9C44-45F9-94C8-2ED8E9F710DD}" type="sibTrans" cxnId="{4B2D609E-85BD-431D-AD93-5016208FC217}">
      <dgm:prSet/>
      <dgm:spPr/>
      <dgm:t>
        <a:bodyPr/>
        <a:lstStyle/>
        <a:p>
          <a:endParaRPr lang="en-US"/>
        </a:p>
      </dgm:t>
    </dgm:pt>
    <dgm:pt modelId="{35870AE4-7792-44C8-81E1-5EE1DE8860CA}" type="parTrans" cxnId="{4B2D609E-85BD-431D-AD93-5016208FC217}">
      <dgm:prSet/>
      <dgm:spPr/>
      <dgm:t>
        <a:bodyPr/>
        <a:lstStyle/>
        <a:p>
          <a:endParaRPr lang="en-US"/>
        </a:p>
      </dgm:t>
    </dgm:pt>
    <dgm:pt modelId="{39C8A28C-C308-4291-AA4C-B297B1E2C7F9}">
      <dgm:prSet custT="1"/>
      <dgm:spPr/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</a:rPr>
            <a:t>Awards</a:t>
          </a:r>
        </a:p>
      </dgm:t>
    </dgm:pt>
    <dgm:pt modelId="{F0291EC7-38F6-4FC6-8F33-1DFFD5D78979}" type="sibTrans" cxnId="{7868E53B-1C2F-4B62-9A1A-D22E816DBB26}">
      <dgm:prSet/>
      <dgm:spPr/>
      <dgm:t>
        <a:bodyPr/>
        <a:lstStyle/>
        <a:p>
          <a:endParaRPr lang="en-US"/>
        </a:p>
      </dgm:t>
    </dgm:pt>
    <dgm:pt modelId="{473847E4-86AF-4EAB-9D43-563034C3C9D6}" type="parTrans" cxnId="{7868E53B-1C2F-4B62-9A1A-D22E816DBB26}">
      <dgm:prSet/>
      <dgm:spPr/>
      <dgm:t>
        <a:bodyPr/>
        <a:lstStyle/>
        <a:p>
          <a:endParaRPr lang="en-US"/>
        </a:p>
      </dgm:t>
    </dgm:pt>
    <dgm:pt modelId="{516B099B-860A-4F6D-9A98-402AD68869A2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Degrees Awarded</a:t>
          </a:r>
          <a:endParaRPr lang="en-US" sz="1100" dirty="0">
            <a:solidFill>
              <a:schemeClr val="bg1"/>
            </a:solidFill>
          </a:endParaRPr>
        </a:p>
      </dgm:t>
    </dgm:pt>
    <dgm:pt modelId="{0FF83F24-7105-4DB7-B67C-8E2EA7B636A0}" type="sibTrans" cxnId="{EA81D1BE-786B-4D3C-A614-35E01EF1D80B}">
      <dgm:prSet/>
      <dgm:spPr/>
      <dgm:t>
        <a:bodyPr/>
        <a:lstStyle/>
        <a:p>
          <a:endParaRPr lang="en-US"/>
        </a:p>
      </dgm:t>
    </dgm:pt>
    <dgm:pt modelId="{D0FA6628-3407-4C36-8569-C2CA4BFF0898}" type="parTrans" cxnId="{EA81D1BE-786B-4D3C-A614-35E01EF1D80B}">
      <dgm:prSet/>
      <dgm:spPr/>
      <dgm:t>
        <a:bodyPr/>
        <a:lstStyle/>
        <a:p>
          <a:endParaRPr lang="en-US"/>
        </a:p>
      </dgm:t>
    </dgm:pt>
    <dgm:pt modelId="{9D39DE02-9289-49E5-A609-133E6006884A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Certificates Awarded</a:t>
          </a:r>
          <a:endParaRPr lang="en-US" sz="1100" dirty="0">
            <a:solidFill>
              <a:schemeClr val="bg1"/>
            </a:solidFill>
          </a:endParaRPr>
        </a:p>
      </dgm:t>
    </dgm:pt>
    <dgm:pt modelId="{9892084C-4BF9-4074-9571-3D7FF53AFCB7}" type="sibTrans" cxnId="{1AFE8DE2-B320-4977-B644-0BF1C33AD3DA}">
      <dgm:prSet/>
      <dgm:spPr/>
      <dgm:t>
        <a:bodyPr/>
        <a:lstStyle/>
        <a:p>
          <a:endParaRPr lang="en-US"/>
        </a:p>
      </dgm:t>
    </dgm:pt>
    <dgm:pt modelId="{D2CA054A-17FF-48F7-A935-F903E51794F3}" type="parTrans" cxnId="{1AFE8DE2-B320-4977-B644-0BF1C33AD3DA}">
      <dgm:prSet/>
      <dgm:spPr/>
      <dgm:t>
        <a:bodyPr/>
        <a:lstStyle/>
        <a:p>
          <a:endParaRPr lang="en-US"/>
        </a:p>
      </dgm:t>
    </dgm:pt>
    <dgm:pt modelId="{2D292FBA-2811-480D-A5FD-BF609D04B60B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Time-to-degree</a:t>
          </a:r>
          <a:endParaRPr lang="en-US" sz="1100" dirty="0">
            <a:solidFill>
              <a:schemeClr val="bg1"/>
            </a:solidFill>
          </a:endParaRPr>
        </a:p>
      </dgm:t>
    </dgm:pt>
    <dgm:pt modelId="{DF1FCD99-0495-4458-9F19-D42CA2968FA3}" type="sibTrans" cxnId="{DBF2F57F-398D-4207-90DA-F139E9A1CD1D}">
      <dgm:prSet/>
      <dgm:spPr/>
      <dgm:t>
        <a:bodyPr/>
        <a:lstStyle/>
        <a:p>
          <a:endParaRPr lang="en-US"/>
        </a:p>
      </dgm:t>
    </dgm:pt>
    <dgm:pt modelId="{A83A7EE5-E0F0-4C05-BFC5-FFD75F9FDF0C}" type="parTrans" cxnId="{DBF2F57F-398D-4207-90DA-F139E9A1CD1D}">
      <dgm:prSet/>
      <dgm:spPr/>
      <dgm:t>
        <a:bodyPr/>
        <a:lstStyle/>
        <a:p>
          <a:endParaRPr lang="en-US"/>
        </a:p>
      </dgm:t>
    </dgm:pt>
    <dgm:pt modelId="{CDBAD518-05C9-4482-B340-BC9530DE2D18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b="1" dirty="0" smtClean="0">
              <a:solidFill>
                <a:schemeClr val="bg1"/>
              </a:solidFill>
            </a:rPr>
            <a:t>Transfer				</a:t>
          </a:r>
          <a:endParaRPr lang="en-US" sz="1100" dirty="0">
            <a:solidFill>
              <a:schemeClr val="bg1"/>
            </a:solidFill>
          </a:endParaRPr>
        </a:p>
      </dgm:t>
    </dgm:pt>
    <dgm:pt modelId="{1D172828-AA8C-44C0-85F3-9FE5EA28964C}" type="sibTrans" cxnId="{4198B5E6-FBD1-4194-8C4E-A7670E8DB3CA}">
      <dgm:prSet/>
      <dgm:spPr/>
      <dgm:t>
        <a:bodyPr/>
        <a:lstStyle/>
        <a:p>
          <a:endParaRPr lang="en-US"/>
        </a:p>
      </dgm:t>
    </dgm:pt>
    <dgm:pt modelId="{2E461BD1-20F2-4619-B638-294196B94155}" type="parTrans" cxnId="{4198B5E6-FBD1-4194-8C4E-A7670E8DB3CA}">
      <dgm:prSet/>
      <dgm:spPr/>
      <dgm:t>
        <a:bodyPr/>
        <a:lstStyle/>
        <a:p>
          <a:endParaRPr lang="en-US"/>
        </a:p>
      </dgm:t>
    </dgm:pt>
    <dgm:pt modelId="{8E118D0A-816F-425B-9DF0-50EE0D5D1160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Transfer Volume</a:t>
          </a:r>
          <a:endParaRPr lang="en-US" sz="1100" dirty="0">
            <a:solidFill>
              <a:schemeClr val="bg1"/>
            </a:solidFill>
          </a:endParaRPr>
        </a:p>
      </dgm:t>
    </dgm:pt>
    <dgm:pt modelId="{2DAAF1EB-7A92-49E0-94E6-33C34858E7F8}" type="sibTrans" cxnId="{6E78EBF0-C764-4C27-943D-03FEB4A9AF98}">
      <dgm:prSet/>
      <dgm:spPr/>
      <dgm:t>
        <a:bodyPr/>
        <a:lstStyle/>
        <a:p>
          <a:endParaRPr lang="en-US"/>
        </a:p>
      </dgm:t>
    </dgm:pt>
    <dgm:pt modelId="{703C04CB-0743-48AC-ABBA-246E74762546}" type="parTrans" cxnId="{6E78EBF0-C764-4C27-943D-03FEB4A9AF98}">
      <dgm:prSet/>
      <dgm:spPr/>
      <dgm:t>
        <a:bodyPr/>
        <a:lstStyle/>
        <a:p>
          <a:endParaRPr lang="en-US"/>
        </a:p>
      </dgm:t>
    </dgm:pt>
    <dgm:pt modelId="{07A97544-28D3-45F2-8F38-3ADAEF72EED3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Top Transfer Institutions</a:t>
          </a:r>
          <a:endParaRPr lang="en-US" sz="1100" dirty="0">
            <a:solidFill>
              <a:schemeClr val="bg1"/>
            </a:solidFill>
          </a:endParaRPr>
        </a:p>
      </dgm:t>
    </dgm:pt>
    <dgm:pt modelId="{6771402D-4E09-4976-B098-F0BE12D6772C}" type="sibTrans" cxnId="{1A2F1260-AF57-4E86-874B-FB7CC3205751}">
      <dgm:prSet/>
      <dgm:spPr/>
      <dgm:t>
        <a:bodyPr/>
        <a:lstStyle/>
        <a:p>
          <a:endParaRPr lang="en-US"/>
        </a:p>
      </dgm:t>
    </dgm:pt>
    <dgm:pt modelId="{6BFAF6BE-C7C1-4E79-99B0-F0C134C5ED05}" type="parTrans" cxnId="{1A2F1260-AF57-4E86-874B-FB7CC3205751}">
      <dgm:prSet/>
      <dgm:spPr/>
      <dgm:t>
        <a:bodyPr/>
        <a:lstStyle/>
        <a:p>
          <a:endParaRPr lang="en-US"/>
        </a:p>
      </dgm:t>
    </dgm:pt>
    <dgm:pt modelId="{35398388-76AE-457C-9BED-300C31604191}">
      <dgm:prSet phldrT="[Text]" custT="1"/>
      <dgm:spPr>
        <a:solidFill>
          <a:srgbClr val="C00000"/>
        </a:solidFill>
      </dgm:spPr>
      <dgm:t>
        <a:bodyPr/>
        <a:lstStyle/>
        <a:p>
          <a:pPr marL="233363" indent="0" algn="l"/>
          <a:r>
            <a:rPr lang="en-US" sz="1100" dirty="0" smtClean="0">
              <a:solidFill>
                <a:schemeClr val="bg1"/>
              </a:solidFill>
            </a:rPr>
            <a:t>Transfer Ready Status</a:t>
          </a:r>
          <a:endParaRPr lang="en-US" sz="1100" dirty="0">
            <a:solidFill>
              <a:schemeClr val="bg1"/>
            </a:solidFill>
          </a:endParaRPr>
        </a:p>
      </dgm:t>
    </dgm:pt>
    <dgm:pt modelId="{678F54BF-151D-4F65-9D85-6B5B1B5D5877}" type="sibTrans" cxnId="{C58CC425-BC06-4F39-90BF-8085FD7D2080}">
      <dgm:prSet/>
      <dgm:spPr/>
      <dgm:t>
        <a:bodyPr/>
        <a:lstStyle/>
        <a:p>
          <a:endParaRPr lang="en-US"/>
        </a:p>
      </dgm:t>
    </dgm:pt>
    <dgm:pt modelId="{71829BF1-CFFB-4C7C-A4A3-738331FC3903}" type="parTrans" cxnId="{C58CC425-BC06-4F39-90BF-8085FD7D2080}">
      <dgm:prSet/>
      <dgm:spPr/>
      <dgm:t>
        <a:bodyPr/>
        <a:lstStyle/>
        <a:p>
          <a:endParaRPr lang="en-US"/>
        </a:p>
      </dgm:t>
    </dgm:pt>
    <dgm:pt modelId="{AC8C6BC3-89B4-4740-9829-C0520AD00D44}" type="pres">
      <dgm:prSet presAssocID="{C81CB20D-B3A9-44B6-BC44-0CA6DEB789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2FB98-B5BD-4C8C-9D4A-128A1D3E4F7D}" type="pres">
      <dgm:prSet presAssocID="{DB3026E5-E535-45F6-B970-5F6FFD3FA92F}" presName="node" presStyleLbl="node1" presStyleIdx="0" presStyleCnt="4" custScaleX="182883" custScaleY="228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FA649-824B-492D-BAAF-B150D1D87126}" type="pres">
      <dgm:prSet presAssocID="{0F06CD94-2C1A-4856-A2A2-8D911269D8B1}" presName="sibTrans" presStyleCnt="0"/>
      <dgm:spPr/>
    </dgm:pt>
    <dgm:pt modelId="{39DFFDC5-B389-422E-96E7-037282B4B1D2}" type="pres">
      <dgm:prSet presAssocID="{08430E4F-1E3E-4439-ACF2-0E77334747BB}" presName="node" presStyleLbl="node1" presStyleIdx="1" presStyleCnt="4" custScaleX="182883" custScaleY="228676" custLinFactNeighborX="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7584C-D069-400A-A262-5F3D9C4515D4}" type="pres">
      <dgm:prSet presAssocID="{CCD1A16C-BAE9-4C64-A385-FAF8DD2978F9}" presName="sibTrans" presStyleCnt="0"/>
      <dgm:spPr/>
    </dgm:pt>
    <dgm:pt modelId="{4FF97FF7-C288-4E8C-BF7F-55DCC18D4CE9}" type="pres">
      <dgm:prSet presAssocID="{D77EAFDC-B0A3-47C5-9FBD-77A66E957E10}" presName="node" presStyleLbl="node1" presStyleIdx="2" presStyleCnt="4" custScaleX="182883" custScaleY="228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46526-F70D-41A8-9F88-ACA7BE06B7BC}" type="pres">
      <dgm:prSet presAssocID="{3A710A93-8D5F-4ABC-9FBB-DA0C7EE5018C}" presName="sibTrans" presStyleCnt="0"/>
      <dgm:spPr/>
    </dgm:pt>
    <dgm:pt modelId="{16939607-BF36-4938-A885-84A1DBAB3272}" type="pres">
      <dgm:prSet presAssocID="{7B10E190-DBCF-4CD4-A8BC-F46408212FCD}" presName="node" presStyleLbl="node1" presStyleIdx="3" presStyleCnt="4" custScaleX="182883" custScaleY="228676" custLinFactNeighborX="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2F57F-398D-4207-90DA-F139E9A1CD1D}" srcId="{516B099B-860A-4F6D-9A98-402AD68869A2}" destId="{2D292FBA-2811-480D-A5FD-BF609D04B60B}" srcOrd="1" destOrd="0" parTransId="{A83A7EE5-E0F0-4C05-BFC5-FFD75F9FDF0C}" sibTransId="{DF1FCD99-0495-4458-9F19-D42CA2968FA3}"/>
    <dgm:cxn modelId="{0F76459A-55A8-4E84-81AE-7F4B6204FDD5}" type="presOf" srcId="{DA91D1FE-947F-4F72-BED9-0229E19D27EE}" destId="{16939607-BF36-4938-A885-84A1DBAB3272}" srcOrd="0" destOrd="1" presId="urn:microsoft.com/office/officeart/2005/8/layout/default"/>
    <dgm:cxn modelId="{6E78EBF0-C764-4C27-943D-03FEB4A9AF98}" srcId="{7B10E190-DBCF-4CD4-A8BC-F46408212FCD}" destId="{8E118D0A-816F-425B-9DF0-50EE0D5D1160}" srcOrd="3" destOrd="0" parTransId="{703C04CB-0743-48AC-ABBA-246E74762546}" sibTransId="{2DAAF1EB-7A92-49E0-94E6-33C34858E7F8}"/>
    <dgm:cxn modelId="{D2CFEAF1-01B9-4D79-92F3-10210CC4DF63}" type="presOf" srcId="{49347FF6-C6CE-43F5-B6B4-EC8374DE243B}" destId="{39DFFDC5-B389-422E-96E7-037282B4B1D2}" srcOrd="0" destOrd="3" presId="urn:microsoft.com/office/officeart/2005/8/layout/default"/>
    <dgm:cxn modelId="{8BBBF05B-A571-46B1-B0F6-5CD8B3CB33ED}" type="presOf" srcId="{9D39DE02-9289-49E5-A609-133E6006884A}" destId="{16939607-BF36-4938-A885-84A1DBAB3272}" srcOrd="0" destOrd="4" presId="urn:microsoft.com/office/officeart/2005/8/layout/default"/>
    <dgm:cxn modelId="{5CE7463C-D492-48AB-9D99-92B5946A7AA6}" type="presOf" srcId="{08430E4F-1E3E-4439-ACF2-0E77334747BB}" destId="{39DFFDC5-B389-422E-96E7-037282B4B1D2}" srcOrd="0" destOrd="0" presId="urn:microsoft.com/office/officeart/2005/8/layout/default"/>
    <dgm:cxn modelId="{66D412E0-24CF-4DAC-A272-E5A9FBA89C1D}" srcId="{DB3026E5-E535-45F6-B970-5F6FFD3FA92F}" destId="{FB421838-21A0-4104-BA97-510837ADCCE1}" srcOrd="3" destOrd="0" parTransId="{423DB850-AEF2-429C-8912-FB1A254F4059}" sibTransId="{8302F80F-5E2D-420F-B82C-017BA6EB9B98}"/>
    <dgm:cxn modelId="{3ED8EEF1-04B2-475D-9026-2CD1204EDD3B}" type="presOf" srcId="{C81CB20D-B3A9-44B6-BC44-0CA6DEB7893E}" destId="{AC8C6BC3-89B4-4740-9829-C0520AD00D44}" srcOrd="0" destOrd="0" presId="urn:microsoft.com/office/officeart/2005/8/layout/default"/>
    <dgm:cxn modelId="{4D6BCD6F-440B-4105-BBD9-D11816BC8783}" srcId="{D77EAFDC-B0A3-47C5-9FBD-77A66E957E10}" destId="{85150876-2273-4081-B7AC-B38F0F67D9EA}" srcOrd="0" destOrd="0" parTransId="{BE8518FB-BE76-496F-B21C-DF6567ABCC85}" sibTransId="{D4B4A43E-36BC-4D1F-A7D0-C7F62FC7D6A1}"/>
    <dgm:cxn modelId="{DE0ACDA9-A248-4E61-A808-96AF99FD5A13}" type="presOf" srcId="{85150876-2273-4081-B7AC-B38F0F67D9EA}" destId="{4FF97FF7-C288-4E8C-BF7F-55DCC18D4CE9}" srcOrd="0" destOrd="1" presId="urn:microsoft.com/office/officeart/2005/8/layout/default"/>
    <dgm:cxn modelId="{74EAF395-1FB8-41AB-8972-D29C2B582167}" type="presOf" srcId="{D77EAFDC-B0A3-47C5-9FBD-77A66E957E10}" destId="{4FF97FF7-C288-4E8C-BF7F-55DCC18D4CE9}" srcOrd="0" destOrd="0" presId="urn:microsoft.com/office/officeart/2005/8/layout/default"/>
    <dgm:cxn modelId="{C7660CE0-CA0D-4CC8-BCFE-EE3AA4AB9936}" type="presOf" srcId="{8E118D0A-816F-425B-9DF0-50EE0D5D1160}" destId="{16939607-BF36-4938-A885-84A1DBAB3272}" srcOrd="0" destOrd="7" presId="urn:microsoft.com/office/officeart/2005/8/layout/default"/>
    <dgm:cxn modelId="{252941A7-1F1B-43EE-9FE0-308B546670F1}" type="presOf" srcId="{450A0D80-F129-4D66-BB24-DF39E9745579}" destId="{0D12FB98-B5BD-4C8C-9D4A-128A1D3E4F7D}" srcOrd="0" destOrd="7" presId="urn:microsoft.com/office/officeart/2005/8/layout/default"/>
    <dgm:cxn modelId="{201E9495-80F0-41A3-8E96-7ED6F4A18657}" type="presOf" srcId="{EDA028F8-AE3E-4878-9529-CB816CE6EABD}" destId="{0D12FB98-B5BD-4C8C-9D4A-128A1D3E4F7D}" srcOrd="0" destOrd="2" presId="urn:microsoft.com/office/officeart/2005/8/layout/default"/>
    <dgm:cxn modelId="{7F2833A6-4ECE-4A78-93CA-803E556FF6AB}" srcId="{DB3026E5-E535-45F6-B970-5F6FFD3FA92F}" destId="{450A0D80-F129-4D66-BB24-DF39E9745579}" srcOrd="2" destOrd="0" parTransId="{19D33AB3-1322-4D4D-9B37-67A30043BDCD}" sibTransId="{58474997-0DA8-4EAB-A658-D584B83C9597}"/>
    <dgm:cxn modelId="{C27AEF26-539E-4F21-8D5A-B4DD2340508C}" type="presOf" srcId="{2D292FBA-2811-480D-A5FD-BF609D04B60B}" destId="{16939607-BF36-4938-A885-84A1DBAB3272}" srcOrd="0" destOrd="5" presId="urn:microsoft.com/office/officeart/2005/8/layout/default"/>
    <dgm:cxn modelId="{B655A9BD-514D-4FD8-9620-8708671014BE}" srcId="{EDA028F8-AE3E-4878-9529-CB816CE6EABD}" destId="{06D12B44-6A96-45DD-AC1F-191F68D8004A}" srcOrd="3" destOrd="0" parTransId="{80C471E0-3C61-4C94-AD3E-4659154BBDE0}" sibTransId="{019EC616-5F79-400F-BB28-006DC8A1091F}"/>
    <dgm:cxn modelId="{DEC4AF08-7949-4863-820C-02C6D2615F88}" type="presOf" srcId="{ABE3B134-2587-443E-B855-41B967E079D7}" destId="{0D12FB98-B5BD-4C8C-9D4A-128A1D3E4F7D}" srcOrd="0" destOrd="9" presId="urn:microsoft.com/office/officeart/2005/8/layout/default"/>
    <dgm:cxn modelId="{639C4DA8-8B67-4292-AE32-22D83C342E80}" srcId="{DB3026E5-E535-45F6-B970-5F6FFD3FA92F}" destId="{144D10B9-A351-46DF-8ADE-637CDB88D171}" srcOrd="0" destOrd="0" parTransId="{2B2BD0DA-A3FA-4B47-A7BB-35FA68189591}" sibTransId="{1ACA5DF8-8DBA-449E-8500-B7027B315251}"/>
    <dgm:cxn modelId="{C58CC425-BC06-4F39-90BF-8085FD7D2080}" srcId="{8E118D0A-816F-425B-9DF0-50EE0D5D1160}" destId="{35398388-76AE-457C-9BED-300C31604191}" srcOrd="1" destOrd="0" parTransId="{71829BF1-CFFB-4C7C-A4A3-738331FC3903}" sibTransId="{678F54BF-151D-4F65-9D85-6B5B1B5D5877}"/>
    <dgm:cxn modelId="{7868E53B-1C2F-4B62-9A1A-D22E816DBB26}" srcId="{7B10E190-DBCF-4CD4-A8BC-F46408212FCD}" destId="{39C8A28C-C308-4291-AA4C-B297B1E2C7F9}" srcOrd="1" destOrd="0" parTransId="{473847E4-86AF-4EAB-9D43-563034C3C9D6}" sibTransId="{F0291EC7-38F6-4FC6-8F33-1DFFD5D78979}"/>
    <dgm:cxn modelId="{761A9473-DAFE-4911-8950-C676B0220349}" type="presOf" srcId="{00E292B0-6785-41E9-9084-5B65AE445A2A}" destId="{4FF97FF7-C288-4E8C-BF7F-55DCC18D4CE9}" srcOrd="0" destOrd="3" presId="urn:microsoft.com/office/officeart/2005/8/layout/default"/>
    <dgm:cxn modelId="{DE8E260D-2FF6-4B09-9CD5-872C0EDB7B5C}" srcId="{D77EAFDC-B0A3-47C5-9FBD-77A66E957E10}" destId="{00E292B0-6785-41E9-9084-5B65AE445A2A}" srcOrd="2" destOrd="0" parTransId="{F11832B0-7BB9-4988-A50F-8740FF1B80DE}" sibTransId="{F3013B1C-4384-463D-A704-BA14486907B1}"/>
    <dgm:cxn modelId="{7662A606-BDFB-4BA0-970F-3AF225FB628D}" type="presOf" srcId="{621B87EF-70AD-4364-8607-8403A7ADA5C3}" destId="{39DFFDC5-B389-422E-96E7-037282B4B1D2}" srcOrd="0" destOrd="4" presId="urn:microsoft.com/office/officeart/2005/8/layout/default"/>
    <dgm:cxn modelId="{44B26018-72C2-47DE-921A-C8A6F68D688A}" srcId="{08430E4F-1E3E-4439-ACF2-0E77334747BB}" destId="{D5B0A80F-29B4-4E84-B749-04A8060C2AC4}" srcOrd="0" destOrd="0" parTransId="{170D5BA9-C4F7-46E2-8044-7574FB5CBCE6}" sibTransId="{A459459C-3361-4BED-BA6A-069F2A1CB4AD}"/>
    <dgm:cxn modelId="{5E779C49-6BB6-442D-BD89-B0C729BEEC51}" type="presOf" srcId="{144D10B9-A351-46DF-8ADE-637CDB88D171}" destId="{0D12FB98-B5BD-4C8C-9D4A-128A1D3E4F7D}" srcOrd="0" destOrd="1" presId="urn:microsoft.com/office/officeart/2005/8/layout/default"/>
    <dgm:cxn modelId="{8075E646-02E4-4A7A-98CD-6E1AA7DDD8E7}" srcId="{D77EAFDC-B0A3-47C5-9FBD-77A66E957E10}" destId="{67E818C9-50C2-44DC-95FE-87946541DDE9}" srcOrd="1" destOrd="0" parTransId="{4A64FBD5-C1D7-4C2C-B8F7-A248EADB4834}" sibTransId="{11A51E55-4A5E-4DBB-B35E-0340D5C12A6E}"/>
    <dgm:cxn modelId="{D0BCF2A6-3493-4E13-9C16-F5989E86EFC4}" type="presOf" srcId="{516B099B-860A-4F6D-9A98-402AD68869A2}" destId="{16939607-BF36-4938-A885-84A1DBAB3272}" srcOrd="0" destOrd="3" presId="urn:microsoft.com/office/officeart/2005/8/layout/default"/>
    <dgm:cxn modelId="{7B248F19-BBA9-4BF6-BAAC-486B8DD9D591}" srcId="{C81CB20D-B3A9-44B6-BC44-0CA6DEB7893E}" destId="{DB3026E5-E535-45F6-B970-5F6FFD3FA92F}" srcOrd="0" destOrd="0" parTransId="{F4E7C763-2190-409D-96FF-4F4B1B574DC7}" sibTransId="{0F06CD94-2C1A-4856-A2A2-8D911269D8B1}"/>
    <dgm:cxn modelId="{9DC8986E-336B-4810-835D-B8A2778A3F67}" srcId="{D1F3F817-F90B-42D3-8DE2-BD1E56805F09}" destId="{49347FF6-C6CE-43F5-B6B4-EC8374DE243B}" srcOrd="0" destOrd="0" parTransId="{7AE45C02-5C75-4DF3-8DE3-2CDBF0F30E5F}" sibTransId="{A1559D46-1E34-4289-B032-65C7B24EB2E8}"/>
    <dgm:cxn modelId="{7E9F697C-745D-487D-B88D-42F544BF349A}" srcId="{EDA028F8-AE3E-4878-9529-CB816CE6EABD}" destId="{96B58A70-0BD7-472A-A908-734BC96A3622}" srcOrd="2" destOrd="0" parTransId="{6319CC59-A83F-4C96-9E62-55CF63BAC5CA}" sibTransId="{735FFF65-119C-43DC-9646-9A264EBBBE73}"/>
    <dgm:cxn modelId="{EA244548-9403-4EE5-9A44-2CED1F6E5C46}" type="presOf" srcId="{43F7D358-1762-4B87-A996-B271BE806A86}" destId="{39DFFDC5-B389-422E-96E7-037282B4B1D2}" srcOrd="0" destOrd="5" presId="urn:microsoft.com/office/officeart/2005/8/layout/default"/>
    <dgm:cxn modelId="{51F6F889-CE37-46F5-81B2-A2ADE1C1A794}" srcId="{EDA028F8-AE3E-4878-9529-CB816CE6EABD}" destId="{D371CEED-3442-463F-92C0-8328A57A7CB5}" srcOrd="0" destOrd="0" parTransId="{5451B286-E8EB-4DFE-A7B6-5C63C91EA4EA}" sibTransId="{52FE077C-741A-45AC-ABD7-37DBF14FA2D0}"/>
    <dgm:cxn modelId="{DF9D311B-7629-46CA-A105-01B2021F1FBB}" type="presOf" srcId="{96B58A70-0BD7-472A-A908-734BC96A3622}" destId="{0D12FB98-B5BD-4C8C-9D4A-128A1D3E4F7D}" srcOrd="0" destOrd="5" presId="urn:microsoft.com/office/officeart/2005/8/layout/default"/>
    <dgm:cxn modelId="{1A2F1260-AF57-4E86-874B-FB7CC3205751}" srcId="{8E118D0A-816F-425B-9DF0-50EE0D5D1160}" destId="{07A97544-28D3-45F2-8F38-3ADAEF72EED3}" srcOrd="0" destOrd="0" parTransId="{6BFAF6BE-C7C1-4E79-99B0-F0C134C5ED05}" sibTransId="{6771402D-4E09-4976-B098-F0BE12D6772C}"/>
    <dgm:cxn modelId="{8D063E1D-FFB1-4ADA-87B8-CC5987BB12F9}" type="presOf" srcId="{D5B0A80F-29B4-4E84-B749-04A8060C2AC4}" destId="{39DFFDC5-B389-422E-96E7-037282B4B1D2}" srcOrd="0" destOrd="1" presId="urn:microsoft.com/office/officeart/2005/8/layout/default"/>
    <dgm:cxn modelId="{83234324-3928-44EF-944A-05F50CA1BBA8}" type="presOf" srcId="{F3D3C90D-DC02-4BD6-9D11-913109D8DA4E}" destId="{0D12FB98-B5BD-4C8C-9D4A-128A1D3E4F7D}" srcOrd="0" destOrd="4" presId="urn:microsoft.com/office/officeart/2005/8/layout/default"/>
    <dgm:cxn modelId="{5362E5CD-6C76-4135-A69B-5397E66B9FEF}" srcId="{DB3026E5-E535-45F6-B970-5F6FFD3FA92F}" destId="{EDA028F8-AE3E-4878-9529-CB816CE6EABD}" srcOrd="1" destOrd="0" parTransId="{37C55913-2FB1-4E7A-B5AE-0CD705775189}" sibTransId="{C4CC32E3-9ABC-44C2-895D-C4DABBCA9EE7}"/>
    <dgm:cxn modelId="{E7B741E4-A09F-4558-9DB8-C24DB348D349}" type="presOf" srcId="{67E818C9-50C2-44DC-95FE-87946541DDE9}" destId="{4FF97FF7-C288-4E8C-BF7F-55DCC18D4CE9}" srcOrd="0" destOrd="2" presId="urn:microsoft.com/office/officeart/2005/8/layout/default"/>
    <dgm:cxn modelId="{CB19BEFF-73AA-40A3-8E2C-CA7997D51293}" type="presOf" srcId="{35398388-76AE-457C-9BED-300C31604191}" destId="{16939607-BF36-4938-A885-84A1DBAB3272}" srcOrd="0" destOrd="9" presId="urn:microsoft.com/office/officeart/2005/8/layout/default"/>
    <dgm:cxn modelId="{ABDD607F-F50D-4567-9DB6-F33E3D8F0832}" type="presOf" srcId="{7B10E190-DBCF-4CD4-A8BC-F46408212FCD}" destId="{16939607-BF36-4938-A885-84A1DBAB3272}" srcOrd="0" destOrd="0" presId="urn:microsoft.com/office/officeart/2005/8/layout/default"/>
    <dgm:cxn modelId="{1AFE8DE2-B320-4977-B644-0BF1C33AD3DA}" srcId="{516B099B-860A-4F6D-9A98-402AD68869A2}" destId="{9D39DE02-9289-49E5-A609-133E6006884A}" srcOrd="0" destOrd="0" parTransId="{D2CA054A-17FF-48F7-A935-F903E51794F3}" sibTransId="{9892084C-4BF9-4074-9571-3D7FF53AFCB7}"/>
    <dgm:cxn modelId="{89C19F71-1DF5-49B3-A3B9-AB433F0D1BA8}" srcId="{D1F3F817-F90B-42D3-8DE2-BD1E56805F09}" destId="{43F7D358-1762-4B87-A996-B271BE806A86}" srcOrd="2" destOrd="0" parTransId="{507702A9-B540-4C96-BF78-9B45331C5047}" sibTransId="{09299C5B-0E45-45F8-9AEE-9D43D8A5CBBD}"/>
    <dgm:cxn modelId="{621A4615-1AC0-4864-8B44-FA8A5DA666DD}" type="presOf" srcId="{FB421838-21A0-4104-BA97-510837ADCCE1}" destId="{0D12FB98-B5BD-4C8C-9D4A-128A1D3E4F7D}" srcOrd="0" destOrd="8" presId="urn:microsoft.com/office/officeart/2005/8/layout/default"/>
    <dgm:cxn modelId="{800748FD-8F75-4E3C-B705-BF9BE240751E}" type="presOf" srcId="{39C8A28C-C308-4291-AA4C-B297B1E2C7F9}" destId="{16939607-BF36-4938-A885-84A1DBAB3272}" srcOrd="0" destOrd="2" presId="urn:microsoft.com/office/officeart/2005/8/layout/default"/>
    <dgm:cxn modelId="{3BAC189B-E999-46DB-A73A-E7E957934594}" srcId="{DB3026E5-E535-45F6-B970-5F6FFD3FA92F}" destId="{ABE3B134-2587-443E-B855-41B967E079D7}" srcOrd="4" destOrd="0" parTransId="{17F44A97-BC97-4538-B8CA-0EF0E5B8A3E1}" sibTransId="{456499D4-E20B-4BBA-8A2A-1F68F476FC51}"/>
    <dgm:cxn modelId="{EA81D1BE-786B-4D3C-A614-35E01EF1D80B}" srcId="{7B10E190-DBCF-4CD4-A8BC-F46408212FCD}" destId="{516B099B-860A-4F6D-9A98-402AD68869A2}" srcOrd="2" destOrd="0" parTransId="{D0FA6628-3407-4C36-8569-C2CA4BFF0898}" sibTransId="{0FF83F24-7105-4DB7-B67C-8E2EA7B636A0}"/>
    <dgm:cxn modelId="{D10FB2B1-5692-4220-A175-EDE66AA19884}" type="presOf" srcId="{CDBAD518-05C9-4482-B340-BC9530DE2D18}" destId="{16939607-BF36-4938-A885-84A1DBAB3272}" srcOrd="0" destOrd="6" presId="urn:microsoft.com/office/officeart/2005/8/layout/default"/>
    <dgm:cxn modelId="{F70EA972-450F-4AE1-819C-B11E36274DAB}" type="presOf" srcId="{07A97544-28D3-45F2-8F38-3ADAEF72EED3}" destId="{16939607-BF36-4938-A885-84A1DBAB3272}" srcOrd="0" destOrd="8" presId="urn:microsoft.com/office/officeart/2005/8/layout/default"/>
    <dgm:cxn modelId="{4198B5E6-FBD1-4194-8C4E-A7670E8DB3CA}" srcId="{516B099B-860A-4F6D-9A98-402AD68869A2}" destId="{CDBAD518-05C9-4482-B340-BC9530DE2D18}" srcOrd="2" destOrd="0" parTransId="{2E461BD1-20F2-4619-B638-294196B94155}" sibTransId="{1D172828-AA8C-44C0-85F3-9FE5EA28964C}"/>
    <dgm:cxn modelId="{4C6C2ED7-8A88-48D8-8676-8E33DCB42869}" srcId="{C81CB20D-B3A9-44B6-BC44-0CA6DEB7893E}" destId="{D77EAFDC-B0A3-47C5-9FBD-77A66E957E10}" srcOrd="2" destOrd="0" parTransId="{0B67325A-DC61-464B-BD66-6B03B4852365}" sibTransId="{3A710A93-8D5F-4ABC-9FBB-DA0C7EE5018C}"/>
    <dgm:cxn modelId="{FB5FB37D-2AC8-4370-8303-82FF6A0A84C0}" srcId="{EDA028F8-AE3E-4878-9529-CB816CE6EABD}" destId="{F3D3C90D-DC02-4BD6-9D11-913109D8DA4E}" srcOrd="1" destOrd="0" parTransId="{D5B01CE2-71A3-49A8-9175-26EABE25CC8A}" sibTransId="{1DC4E95D-2C86-4D19-B162-7594E47F2E5F}"/>
    <dgm:cxn modelId="{46FEC1C4-69C6-4FAC-AF4A-A79BCB8FE88C}" srcId="{08430E4F-1E3E-4439-ACF2-0E77334747BB}" destId="{D1F3F817-F90B-42D3-8DE2-BD1E56805F09}" srcOrd="1" destOrd="0" parTransId="{5EAFF619-3343-42CF-A4EC-249C1ED3CAA6}" sibTransId="{1E5B3F9E-0AAE-49F9-B5B5-76985312B9F7}"/>
    <dgm:cxn modelId="{C314FB2B-DDCE-4CD0-96A7-FE0218D8EDF8}" srcId="{C81CB20D-B3A9-44B6-BC44-0CA6DEB7893E}" destId="{08430E4F-1E3E-4439-ACF2-0E77334747BB}" srcOrd="1" destOrd="0" parTransId="{1370E84F-54F2-4498-B28B-0C5A48726C7D}" sibTransId="{CCD1A16C-BAE9-4C64-A385-FAF8DD2978F9}"/>
    <dgm:cxn modelId="{4B2D609E-85BD-431D-AD93-5016208FC217}" srcId="{7B10E190-DBCF-4CD4-A8BC-F46408212FCD}" destId="{DA91D1FE-947F-4F72-BED9-0229E19D27EE}" srcOrd="0" destOrd="0" parTransId="{35870AE4-7792-44C8-81E1-5EE1DE8860CA}" sibTransId="{F331E735-9C44-45F9-94C8-2ED8E9F710DD}"/>
    <dgm:cxn modelId="{BB78914F-8493-42E8-AE90-B2C3B3597A08}" srcId="{C81CB20D-B3A9-44B6-BC44-0CA6DEB7893E}" destId="{7B10E190-DBCF-4CD4-A8BC-F46408212FCD}" srcOrd="3" destOrd="0" parTransId="{6381DDB2-E051-48D2-9C76-061A91BC64BF}" sibTransId="{0B50F8D3-8CAF-4B69-90FC-D19FA6D1861D}"/>
    <dgm:cxn modelId="{EC8B9987-81D1-4C85-BF96-C181591C4978}" type="presOf" srcId="{DB3026E5-E535-45F6-B970-5F6FFD3FA92F}" destId="{0D12FB98-B5BD-4C8C-9D4A-128A1D3E4F7D}" srcOrd="0" destOrd="0" presId="urn:microsoft.com/office/officeart/2005/8/layout/default"/>
    <dgm:cxn modelId="{B108899E-6DD0-4C18-97F2-545A7E1E8850}" srcId="{D1F3F817-F90B-42D3-8DE2-BD1E56805F09}" destId="{621B87EF-70AD-4364-8607-8403A7ADA5C3}" srcOrd="1" destOrd="0" parTransId="{F9617BCF-B28A-4D9C-8D2E-BE68C8718CBA}" sibTransId="{7FC09DBA-F9EE-409C-A184-EA1AB0380C35}"/>
    <dgm:cxn modelId="{AB2D8539-B8BA-41E8-8134-AFD217AB7017}" type="presOf" srcId="{D371CEED-3442-463F-92C0-8328A57A7CB5}" destId="{0D12FB98-B5BD-4C8C-9D4A-128A1D3E4F7D}" srcOrd="0" destOrd="3" presId="urn:microsoft.com/office/officeart/2005/8/layout/default"/>
    <dgm:cxn modelId="{D5CD867D-2B94-4B80-8DC4-A64A47B81710}" type="presOf" srcId="{D1F3F817-F90B-42D3-8DE2-BD1E56805F09}" destId="{39DFFDC5-B389-422E-96E7-037282B4B1D2}" srcOrd="0" destOrd="2" presId="urn:microsoft.com/office/officeart/2005/8/layout/default"/>
    <dgm:cxn modelId="{367D5C63-6C6D-4045-8787-B3EB7DECF66A}" type="presOf" srcId="{06D12B44-6A96-45DD-AC1F-191F68D8004A}" destId="{0D12FB98-B5BD-4C8C-9D4A-128A1D3E4F7D}" srcOrd="0" destOrd="6" presId="urn:microsoft.com/office/officeart/2005/8/layout/default"/>
    <dgm:cxn modelId="{8BB1B65F-6FAE-411E-B30F-065E1EA5CE6C}" type="presParOf" srcId="{AC8C6BC3-89B4-4740-9829-C0520AD00D44}" destId="{0D12FB98-B5BD-4C8C-9D4A-128A1D3E4F7D}" srcOrd="0" destOrd="0" presId="urn:microsoft.com/office/officeart/2005/8/layout/default"/>
    <dgm:cxn modelId="{10D30441-63D4-4762-859D-648E47F3111E}" type="presParOf" srcId="{AC8C6BC3-89B4-4740-9829-C0520AD00D44}" destId="{C63FA649-824B-492D-BAAF-B150D1D87126}" srcOrd="1" destOrd="0" presId="urn:microsoft.com/office/officeart/2005/8/layout/default"/>
    <dgm:cxn modelId="{D6841CB8-0069-420A-8D59-7ADAAD5F1A7F}" type="presParOf" srcId="{AC8C6BC3-89B4-4740-9829-C0520AD00D44}" destId="{39DFFDC5-B389-422E-96E7-037282B4B1D2}" srcOrd="2" destOrd="0" presId="urn:microsoft.com/office/officeart/2005/8/layout/default"/>
    <dgm:cxn modelId="{11A27C26-7729-46BF-8E07-A010648803BB}" type="presParOf" srcId="{AC8C6BC3-89B4-4740-9829-C0520AD00D44}" destId="{F2C7584C-D069-400A-A262-5F3D9C4515D4}" srcOrd="3" destOrd="0" presId="urn:microsoft.com/office/officeart/2005/8/layout/default"/>
    <dgm:cxn modelId="{80A82FF0-05E2-4D42-9FDD-5448260A8EC5}" type="presParOf" srcId="{AC8C6BC3-89B4-4740-9829-C0520AD00D44}" destId="{4FF97FF7-C288-4E8C-BF7F-55DCC18D4CE9}" srcOrd="4" destOrd="0" presId="urn:microsoft.com/office/officeart/2005/8/layout/default"/>
    <dgm:cxn modelId="{FDD96C15-B2F2-4574-AFC3-7FCB168E9DAB}" type="presParOf" srcId="{AC8C6BC3-89B4-4740-9829-C0520AD00D44}" destId="{91746526-F70D-41A8-9F88-ACA7BE06B7BC}" srcOrd="5" destOrd="0" presId="urn:microsoft.com/office/officeart/2005/8/layout/default"/>
    <dgm:cxn modelId="{314F71AB-A8A7-4CBE-BF58-75CE6AC6B837}" type="presParOf" srcId="{AC8C6BC3-89B4-4740-9829-C0520AD00D44}" destId="{16939607-BF36-4938-A885-84A1DBAB327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AD2B9-BA00-43D1-B727-EC4FEEC4763A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2B8E00-9209-45A4-A94D-5CAFF72061A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78F0A"/>
              </a:solidFill>
            </a:rPr>
            <a:t>Accountability</a:t>
          </a:r>
          <a:endParaRPr lang="en-US" sz="1800" b="1" dirty="0">
            <a:solidFill>
              <a:srgbClr val="F78F0A"/>
            </a:solidFill>
          </a:endParaRPr>
        </a:p>
      </dgm:t>
    </dgm:pt>
    <dgm:pt modelId="{2A170C60-726C-44D8-AFB6-0FFFBEF71B74}" type="parTrans" cxnId="{C8A64A74-3A75-4FD2-BA51-351E0161B41C}">
      <dgm:prSet/>
      <dgm:spPr/>
      <dgm:t>
        <a:bodyPr/>
        <a:lstStyle/>
        <a:p>
          <a:endParaRPr lang="en-US"/>
        </a:p>
      </dgm:t>
    </dgm:pt>
    <dgm:pt modelId="{F6D97964-7D15-4359-AE83-004722BF3509}" type="sibTrans" cxnId="{C8A64A74-3A75-4FD2-BA51-351E0161B41C}">
      <dgm:prSet/>
      <dgm:spPr/>
      <dgm:t>
        <a:bodyPr/>
        <a:lstStyle/>
        <a:p>
          <a:endParaRPr lang="en-US"/>
        </a:p>
      </dgm:t>
    </dgm:pt>
    <dgm:pt modelId="{F23E5CA3-28DE-4F5C-93C1-8FE6E3785D9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ACCJC Annual Report Data</a:t>
          </a:r>
          <a:endParaRPr lang="en-US" sz="1600" dirty="0">
            <a:solidFill>
              <a:schemeClr val="bg1"/>
            </a:solidFill>
          </a:endParaRPr>
        </a:p>
      </dgm:t>
    </dgm:pt>
    <dgm:pt modelId="{1434D700-E1EA-477A-AD35-ED35D8CDCB7D}" type="parTrans" cxnId="{18492D21-AE94-463E-BBA7-B5D1C317977F}">
      <dgm:prSet/>
      <dgm:spPr/>
      <dgm:t>
        <a:bodyPr/>
        <a:lstStyle/>
        <a:p>
          <a:endParaRPr lang="en-US"/>
        </a:p>
      </dgm:t>
    </dgm:pt>
    <dgm:pt modelId="{A1351183-7BDB-412C-8267-587F548A77FD}" type="sibTrans" cxnId="{18492D21-AE94-463E-BBA7-B5D1C317977F}">
      <dgm:prSet/>
      <dgm:spPr/>
      <dgm:t>
        <a:bodyPr/>
        <a:lstStyle/>
        <a:p>
          <a:endParaRPr lang="en-US"/>
        </a:p>
      </dgm:t>
    </dgm:pt>
    <dgm:pt modelId="{CC7FE627-43FB-4AB5-B294-EBAAB1F0DF7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Institution-Set Standards</a:t>
          </a:r>
          <a:endParaRPr lang="en-US" sz="1600" dirty="0">
            <a:solidFill>
              <a:schemeClr val="bg1"/>
            </a:solidFill>
          </a:endParaRPr>
        </a:p>
      </dgm:t>
    </dgm:pt>
    <dgm:pt modelId="{AE374633-4F53-4427-A445-96E21149594E}" type="parTrans" cxnId="{F38DBCF1-76C1-414B-AB1C-084945CC0104}">
      <dgm:prSet/>
      <dgm:spPr/>
      <dgm:t>
        <a:bodyPr/>
        <a:lstStyle/>
        <a:p>
          <a:endParaRPr lang="en-US"/>
        </a:p>
      </dgm:t>
    </dgm:pt>
    <dgm:pt modelId="{59FF8C36-F3F9-45E7-930D-11067E9D67DE}" type="sibTrans" cxnId="{F38DBCF1-76C1-414B-AB1C-084945CC0104}">
      <dgm:prSet/>
      <dgm:spPr/>
      <dgm:t>
        <a:bodyPr/>
        <a:lstStyle/>
        <a:p>
          <a:endParaRPr lang="en-US"/>
        </a:p>
      </dgm:t>
    </dgm:pt>
    <dgm:pt modelId="{5C5E45A5-63F0-4280-B3C5-58C2F4CA35EE}">
      <dgm:prSet phldrT="[Text]" custT="1"/>
      <dgm:spPr/>
      <dgm:t>
        <a:bodyPr/>
        <a:lstStyle/>
        <a:p>
          <a:r>
            <a:rPr lang="en-US" sz="1550" dirty="0" smtClean="0">
              <a:solidFill>
                <a:schemeClr val="bg1"/>
              </a:solidFill>
            </a:rPr>
            <a:t>IEPI Goal Framework</a:t>
          </a:r>
          <a:endParaRPr lang="en-US" sz="1550" dirty="0">
            <a:solidFill>
              <a:schemeClr val="bg1"/>
            </a:solidFill>
          </a:endParaRPr>
        </a:p>
      </dgm:t>
    </dgm:pt>
    <dgm:pt modelId="{96AA68BB-A9AE-456B-AF3B-D89809C1E601}" type="parTrans" cxnId="{CD421426-BB18-404B-8839-DF355545338E}">
      <dgm:prSet/>
      <dgm:spPr/>
      <dgm:t>
        <a:bodyPr/>
        <a:lstStyle/>
        <a:p>
          <a:endParaRPr lang="en-US"/>
        </a:p>
      </dgm:t>
    </dgm:pt>
    <dgm:pt modelId="{0D56B073-3C6A-455C-86C3-86C3C07F9588}" type="sibTrans" cxnId="{CD421426-BB18-404B-8839-DF355545338E}">
      <dgm:prSet/>
      <dgm:spPr/>
      <dgm:t>
        <a:bodyPr/>
        <a:lstStyle/>
        <a:p>
          <a:endParaRPr lang="en-US"/>
        </a:p>
      </dgm:t>
    </dgm:pt>
    <dgm:pt modelId="{9AE1373B-0C78-4FB6-8BD7-0295C249268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Student Success Scorecard</a:t>
          </a:r>
          <a:endParaRPr lang="en-US" sz="1600" dirty="0">
            <a:solidFill>
              <a:schemeClr val="bg1"/>
            </a:solidFill>
          </a:endParaRPr>
        </a:p>
      </dgm:t>
    </dgm:pt>
    <dgm:pt modelId="{3137E501-DD47-41C5-9D80-0EED55C6BDC5}" type="parTrans" cxnId="{3732A166-4523-4DD6-9762-DD326E067F40}">
      <dgm:prSet/>
      <dgm:spPr/>
      <dgm:t>
        <a:bodyPr/>
        <a:lstStyle/>
        <a:p>
          <a:endParaRPr lang="en-US"/>
        </a:p>
      </dgm:t>
    </dgm:pt>
    <dgm:pt modelId="{21221975-8B07-4892-98C1-558C6B91E01E}" type="sibTrans" cxnId="{3732A166-4523-4DD6-9762-DD326E067F40}">
      <dgm:prSet/>
      <dgm:spPr/>
      <dgm:t>
        <a:bodyPr/>
        <a:lstStyle/>
        <a:p>
          <a:endParaRPr lang="en-US"/>
        </a:p>
      </dgm:t>
    </dgm:pt>
    <dgm:pt modelId="{20660E2E-D877-4163-B46F-26FF1E8084B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Student Equity Success Indicators</a:t>
          </a:r>
          <a:endParaRPr lang="en-US" sz="1600" dirty="0">
            <a:solidFill>
              <a:schemeClr val="bg1"/>
            </a:solidFill>
          </a:endParaRPr>
        </a:p>
      </dgm:t>
    </dgm:pt>
    <dgm:pt modelId="{6041CC4B-97F2-4BEF-A4AA-499C0D9BF874}" type="parTrans" cxnId="{08D05FE0-B115-4BA3-A724-BF3D3E86EE33}">
      <dgm:prSet/>
      <dgm:spPr/>
      <dgm:t>
        <a:bodyPr/>
        <a:lstStyle/>
        <a:p>
          <a:endParaRPr lang="en-US"/>
        </a:p>
      </dgm:t>
    </dgm:pt>
    <dgm:pt modelId="{56F953F2-233F-42D9-B9C7-A3A9B27C5856}" type="sibTrans" cxnId="{08D05FE0-B115-4BA3-A724-BF3D3E86EE33}">
      <dgm:prSet/>
      <dgm:spPr/>
      <dgm:t>
        <a:bodyPr/>
        <a:lstStyle/>
        <a:p>
          <a:endParaRPr lang="en-US"/>
        </a:p>
      </dgm:t>
    </dgm:pt>
    <dgm:pt modelId="{5737C69D-5489-4B35-97DA-B2AEA711CD31}" type="pres">
      <dgm:prSet presAssocID="{995AD2B9-BA00-43D1-B727-EC4FEEC4763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F1622B-DFB3-4A58-9B38-F1349C86CA3F}" type="pres">
      <dgm:prSet presAssocID="{C42B8E00-9209-45A4-A94D-5CAFF72061A8}" presName="singleCycle" presStyleCnt="0"/>
      <dgm:spPr/>
    </dgm:pt>
    <dgm:pt modelId="{2457C2B7-4978-4BBF-BA97-22C2B4EF0FE9}" type="pres">
      <dgm:prSet presAssocID="{C42B8E00-9209-45A4-A94D-5CAFF72061A8}" presName="singleCenter" presStyleLbl="node1" presStyleIdx="0" presStyleCnt="6" custScaleX="152083" custScaleY="60066" custLinFactNeighborX="0" custLinFactNeighborY="-223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2F71CBD-2B2D-4C8D-AA06-35EDEF54F812}" type="pres">
      <dgm:prSet presAssocID="{1434D700-E1EA-477A-AD35-ED35D8CDCB7D}" presName="Name56" presStyleLbl="parChTrans1D2" presStyleIdx="0" presStyleCnt="5"/>
      <dgm:spPr/>
      <dgm:t>
        <a:bodyPr/>
        <a:lstStyle/>
        <a:p>
          <a:endParaRPr lang="en-US"/>
        </a:p>
      </dgm:t>
    </dgm:pt>
    <dgm:pt modelId="{F866166A-108F-450F-BFC5-CC3FAB1D733A}" type="pres">
      <dgm:prSet presAssocID="{F23E5CA3-28DE-4F5C-93C1-8FE6E3785D96}" presName="text0" presStyleLbl="node1" presStyleIdx="1" presStyleCnt="6" custScaleX="161742" custScaleY="16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3D708-3D4A-4EC5-962D-0C7AC7BDED35}" type="pres">
      <dgm:prSet presAssocID="{AE374633-4F53-4427-A445-96E21149594E}" presName="Name56" presStyleLbl="parChTrans1D2" presStyleIdx="1" presStyleCnt="5"/>
      <dgm:spPr/>
      <dgm:t>
        <a:bodyPr/>
        <a:lstStyle/>
        <a:p>
          <a:endParaRPr lang="en-US"/>
        </a:p>
      </dgm:t>
    </dgm:pt>
    <dgm:pt modelId="{CA01E413-48E7-4B4A-B13A-332E50A4367D}" type="pres">
      <dgm:prSet presAssocID="{CC7FE627-43FB-4AB5-B294-EBAAB1F0DF7C}" presName="text0" presStyleLbl="node1" presStyleIdx="2" presStyleCnt="6" custScaleX="161742" custScaleY="161742" custRadScaleRad="112460" custRadScaleInc="-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602D1-D83A-46A8-9EA5-323A5C99AD71}" type="pres">
      <dgm:prSet presAssocID="{96AA68BB-A9AE-456B-AF3B-D89809C1E601}" presName="Name56" presStyleLbl="parChTrans1D2" presStyleIdx="2" presStyleCnt="5"/>
      <dgm:spPr/>
      <dgm:t>
        <a:bodyPr/>
        <a:lstStyle/>
        <a:p>
          <a:endParaRPr lang="en-US"/>
        </a:p>
      </dgm:t>
    </dgm:pt>
    <dgm:pt modelId="{E8399A8D-AFA6-4DFE-AC0A-4EC4DC97AEE8}" type="pres">
      <dgm:prSet presAssocID="{5C5E45A5-63F0-4280-B3C5-58C2F4CA35EE}" presName="text0" presStyleLbl="node1" presStyleIdx="3" presStyleCnt="6" custScaleX="161742" custScaleY="16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1EA6D-F73B-4EB8-A35F-328C452B55CC}" type="pres">
      <dgm:prSet presAssocID="{6041CC4B-97F2-4BEF-A4AA-499C0D9BF874}" presName="Name56" presStyleLbl="parChTrans1D2" presStyleIdx="3" presStyleCnt="5"/>
      <dgm:spPr/>
      <dgm:t>
        <a:bodyPr/>
        <a:lstStyle/>
        <a:p>
          <a:endParaRPr lang="en-US"/>
        </a:p>
      </dgm:t>
    </dgm:pt>
    <dgm:pt modelId="{4006C3E3-9D90-46DC-9C78-27CA661B7E09}" type="pres">
      <dgm:prSet presAssocID="{20660E2E-D877-4163-B46F-26FF1E8084B1}" presName="text0" presStyleLbl="node1" presStyleIdx="4" presStyleCnt="6" custScaleX="161742" custScaleY="16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C398-761C-491D-8DA0-38AE71CC91CA}" type="pres">
      <dgm:prSet presAssocID="{3137E501-DD47-41C5-9D80-0EED55C6BDC5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1EC5F58-59B8-4DF2-A906-FB27BDEC7A5C}" type="pres">
      <dgm:prSet presAssocID="{9AE1373B-0C78-4FB6-8BD7-0295C2492685}" presName="text0" presStyleLbl="node1" presStyleIdx="5" presStyleCnt="6" custScaleX="161742" custScaleY="161742" custRadScaleRad="113846" custRadScaleInc="1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92D21-AE94-463E-BBA7-B5D1C317977F}" srcId="{C42B8E00-9209-45A4-A94D-5CAFF72061A8}" destId="{F23E5CA3-28DE-4F5C-93C1-8FE6E3785D96}" srcOrd="0" destOrd="0" parTransId="{1434D700-E1EA-477A-AD35-ED35D8CDCB7D}" sibTransId="{A1351183-7BDB-412C-8267-587F548A77FD}"/>
    <dgm:cxn modelId="{5407A247-244B-4B0B-8854-66831AD80925}" type="presOf" srcId="{1434D700-E1EA-477A-AD35-ED35D8CDCB7D}" destId="{62F71CBD-2B2D-4C8D-AA06-35EDEF54F812}" srcOrd="0" destOrd="0" presId="urn:microsoft.com/office/officeart/2008/layout/RadialCluster"/>
    <dgm:cxn modelId="{8D3C7464-7FDC-4E6D-80B0-8BF42874FDED}" type="presOf" srcId="{96AA68BB-A9AE-456B-AF3B-D89809C1E601}" destId="{D56602D1-D83A-46A8-9EA5-323A5C99AD71}" srcOrd="0" destOrd="0" presId="urn:microsoft.com/office/officeart/2008/layout/RadialCluster"/>
    <dgm:cxn modelId="{3732A166-4523-4DD6-9762-DD326E067F40}" srcId="{C42B8E00-9209-45A4-A94D-5CAFF72061A8}" destId="{9AE1373B-0C78-4FB6-8BD7-0295C2492685}" srcOrd="4" destOrd="0" parTransId="{3137E501-DD47-41C5-9D80-0EED55C6BDC5}" sibTransId="{21221975-8B07-4892-98C1-558C6B91E01E}"/>
    <dgm:cxn modelId="{322CFEBB-EAE0-4E7E-B17F-AD9C452BEE0F}" type="presOf" srcId="{C42B8E00-9209-45A4-A94D-5CAFF72061A8}" destId="{2457C2B7-4978-4BBF-BA97-22C2B4EF0FE9}" srcOrd="0" destOrd="0" presId="urn:microsoft.com/office/officeart/2008/layout/RadialCluster"/>
    <dgm:cxn modelId="{D8BCC4DD-43DC-4D29-8029-CFC530583532}" type="presOf" srcId="{9AE1373B-0C78-4FB6-8BD7-0295C2492685}" destId="{21EC5F58-59B8-4DF2-A906-FB27BDEC7A5C}" srcOrd="0" destOrd="0" presId="urn:microsoft.com/office/officeart/2008/layout/RadialCluster"/>
    <dgm:cxn modelId="{CD390F25-C604-4B2E-91C4-D708117574DD}" type="presOf" srcId="{995AD2B9-BA00-43D1-B727-EC4FEEC4763A}" destId="{5737C69D-5489-4B35-97DA-B2AEA711CD31}" srcOrd="0" destOrd="0" presId="urn:microsoft.com/office/officeart/2008/layout/RadialCluster"/>
    <dgm:cxn modelId="{C8A64A74-3A75-4FD2-BA51-351E0161B41C}" srcId="{995AD2B9-BA00-43D1-B727-EC4FEEC4763A}" destId="{C42B8E00-9209-45A4-A94D-5CAFF72061A8}" srcOrd="0" destOrd="0" parTransId="{2A170C60-726C-44D8-AFB6-0FFFBEF71B74}" sibTransId="{F6D97964-7D15-4359-AE83-004722BF3509}"/>
    <dgm:cxn modelId="{171918C5-F40F-477A-9342-3C03959EE6EC}" type="presOf" srcId="{3137E501-DD47-41C5-9D80-0EED55C6BDC5}" destId="{6CDFC398-761C-491D-8DA0-38AE71CC91CA}" srcOrd="0" destOrd="0" presId="urn:microsoft.com/office/officeart/2008/layout/RadialCluster"/>
    <dgm:cxn modelId="{F8EBCB0A-FA8A-4F02-BCBD-A4B3AA6AD660}" type="presOf" srcId="{AE374633-4F53-4427-A445-96E21149594E}" destId="{87A3D708-3D4A-4EC5-962D-0C7AC7BDED35}" srcOrd="0" destOrd="0" presId="urn:microsoft.com/office/officeart/2008/layout/RadialCluster"/>
    <dgm:cxn modelId="{08D05FE0-B115-4BA3-A724-BF3D3E86EE33}" srcId="{C42B8E00-9209-45A4-A94D-5CAFF72061A8}" destId="{20660E2E-D877-4163-B46F-26FF1E8084B1}" srcOrd="3" destOrd="0" parTransId="{6041CC4B-97F2-4BEF-A4AA-499C0D9BF874}" sibTransId="{56F953F2-233F-42D9-B9C7-A3A9B27C5856}"/>
    <dgm:cxn modelId="{8835D5FF-7218-4CE5-AE95-95FAA39DE11C}" type="presOf" srcId="{F23E5CA3-28DE-4F5C-93C1-8FE6E3785D96}" destId="{F866166A-108F-450F-BFC5-CC3FAB1D733A}" srcOrd="0" destOrd="0" presId="urn:microsoft.com/office/officeart/2008/layout/RadialCluster"/>
    <dgm:cxn modelId="{A68AE7C1-15BF-4DD7-8775-093308EA7F3A}" type="presOf" srcId="{6041CC4B-97F2-4BEF-A4AA-499C0D9BF874}" destId="{D881EA6D-F73B-4EB8-A35F-328C452B55CC}" srcOrd="0" destOrd="0" presId="urn:microsoft.com/office/officeart/2008/layout/RadialCluster"/>
    <dgm:cxn modelId="{6E5CDE80-4DB5-44F0-A550-E052690A296A}" type="presOf" srcId="{20660E2E-D877-4163-B46F-26FF1E8084B1}" destId="{4006C3E3-9D90-46DC-9C78-27CA661B7E09}" srcOrd="0" destOrd="0" presId="urn:microsoft.com/office/officeart/2008/layout/RadialCluster"/>
    <dgm:cxn modelId="{F38DBCF1-76C1-414B-AB1C-084945CC0104}" srcId="{C42B8E00-9209-45A4-A94D-5CAFF72061A8}" destId="{CC7FE627-43FB-4AB5-B294-EBAAB1F0DF7C}" srcOrd="1" destOrd="0" parTransId="{AE374633-4F53-4427-A445-96E21149594E}" sibTransId="{59FF8C36-F3F9-45E7-930D-11067E9D67DE}"/>
    <dgm:cxn modelId="{E9C8D872-FF42-410C-BCA9-0053ED44BC49}" type="presOf" srcId="{CC7FE627-43FB-4AB5-B294-EBAAB1F0DF7C}" destId="{CA01E413-48E7-4B4A-B13A-332E50A4367D}" srcOrd="0" destOrd="0" presId="urn:microsoft.com/office/officeart/2008/layout/RadialCluster"/>
    <dgm:cxn modelId="{CD421426-BB18-404B-8839-DF355545338E}" srcId="{C42B8E00-9209-45A4-A94D-5CAFF72061A8}" destId="{5C5E45A5-63F0-4280-B3C5-58C2F4CA35EE}" srcOrd="2" destOrd="0" parTransId="{96AA68BB-A9AE-456B-AF3B-D89809C1E601}" sibTransId="{0D56B073-3C6A-455C-86C3-86C3C07F9588}"/>
    <dgm:cxn modelId="{1AB60D6A-0A72-4458-86B7-45CFEEE72D0D}" type="presOf" srcId="{5C5E45A5-63F0-4280-B3C5-58C2F4CA35EE}" destId="{E8399A8D-AFA6-4DFE-AC0A-4EC4DC97AEE8}" srcOrd="0" destOrd="0" presId="urn:microsoft.com/office/officeart/2008/layout/RadialCluster"/>
    <dgm:cxn modelId="{8526C51A-401A-44C0-9393-D7DF924DD3DB}" type="presParOf" srcId="{5737C69D-5489-4B35-97DA-B2AEA711CD31}" destId="{D9F1622B-DFB3-4A58-9B38-F1349C86CA3F}" srcOrd="0" destOrd="0" presId="urn:microsoft.com/office/officeart/2008/layout/RadialCluster"/>
    <dgm:cxn modelId="{F5DEFA23-8DC7-4280-88BA-F1A652A8E6BE}" type="presParOf" srcId="{D9F1622B-DFB3-4A58-9B38-F1349C86CA3F}" destId="{2457C2B7-4978-4BBF-BA97-22C2B4EF0FE9}" srcOrd="0" destOrd="0" presId="urn:microsoft.com/office/officeart/2008/layout/RadialCluster"/>
    <dgm:cxn modelId="{85360066-ED0F-449E-AD01-AA506A6565F5}" type="presParOf" srcId="{D9F1622B-DFB3-4A58-9B38-F1349C86CA3F}" destId="{62F71CBD-2B2D-4C8D-AA06-35EDEF54F812}" srcOrd="1" destOrd="0" presId="urn:microsoft.com/office/officeart/2008/layout/RadialCluster"/>
    <dgm:cxn modelId="{B3A91801-AC47-4A3E-B597-2CB9FF13F177}" type="presParOf" srcId="{D9F1622B-DFB3-4A58-9B38-F1349C86CA3F}" destId="{F866166A-108F-450F-BFC5-CC3FAB1D733A}" srcOrd="2" destOrd="0" presId="urn:microsoft.com/office/officeart/2008/layout/RadialCluster"/>
    <dgm:cxn modelId="{3CF3F5BE-2852-4E68-8C7D-98891DD586A0}" type="presParOf" srcId="{D9F1622B-DFB3-4A58-9B38-F1349C86CA3F}" destId="{87A3D708-3D4A-4EC5-962D-0C7AC7BDED35}" srcOrd="3" destOrd="0" presId="urn:microsoft.com/office/officeart/2008/layout/RadialCluster"/>
    <dgm:cxn modelId="{DBDF91C1-6D32-404A-BF94-6CDDBA3C7502}" type="presParOf" srcId="{D9F1622B-DFB3-4A58-9B38-F1349C86CA3F}" destId="{CA01E413-48E7-4B4A-B13A-332E50A4367D}" srcOrd="4" destOrd="0" presId="urn:microsoft.com/office/officeart/2008/layout/RadialCluster"/>
    <dgm:cxn modelId="{65E243AB-DCC6-41CD-ACCD-EC48F4D01D6D}" type="presParOf" srcId="{D9F1622B-DFB3-4A58-9B38-F1349C86CA3F}" destId="{D56602D1-D83A-46A8-9EA5-323A5C99AD71}" srcOrd="5" destOrd="0" presId="urn:microsoft.com/office/officeart/2008/layout/RadialCluster"/>
    <dgm:cxn modelId="{20A4A4E9-2F3A-4147-9B19-9A76D1C095A4}" type="presParOf" srcId="{D9F1622B-DFB3-4A58-9B38-F1349C86CA3F}" destId="{E8399A8D-AFA6-4DFE-AC0A-4EC4DC97AEE8}" srcOrd="6" destOrd="0" presId="urn:microsoft.com/office/officeart/2008/layout/RadialCluster"/>
    <dgm:cxn modelId="{8925E104-7B28-4615-8DC9-FD0A13B788FE}" type="presParOf" srcId="{D9F1622B-DFB3-4A58-9B38-F1349C86CA3F}" destId="{D881EA6D-F73B-4EB8-A35F-328C452B55CC}" srcOrd="7" destOrd="0" presId="urn:microsoft.com/office/officeart/2008/layout/RadialCluster"/>
    <dgm:cxn modelId="{D5EA07E8-3F9E-4050-8A00-426FFA0FA1AE}" type="presParOf" srcId="{D9F1622B-DFB3-4A58-9B38-F1349C86CA3F}" destId="{4006C3E3-9D90-46DC-9C78-27CA661B7E09}" srcOrd="8" destOrd="0" presId="urn:microsoft.com/office/officeart/2008/layout/RadialCluster"/>
    <dgm:cxn modelId="{9BF8488C-F04A-4AF5-A9CD-EBBEC4450C56}" type="presParOf" srcId="{D9F1622B-DFB3-4A58-9B38-F1349C86CA3F}" destId="{6CDFC398-761C-491D-8DA0-38AE71CC91CA}" srcOrd="9" destOrd="0" presId="urn:microsoft.com/office/officeart/2008/layout/RadialCluster"/>
    <dgm:cxn modelId="{2D8F59AD-DAD4-4840-AB72-5C1FE4ABAD69}" type="presParOf" srcId="{D9F1622B-DFB3-4A58-9B38-F1349C86CA3F}" destId="{21EC5F58-59B8-4DF2-A906-FB27BDEC7A5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2FB98-B5BD-4C8C-9D4A-128A1D3E4F7D}">
      <dsp:nvSpPr>
        <dsp:cNvPr id="0" name=""/>
        <dsp:cNvSpPr/>
      </dsp:nvSpPr>
      <dsp:spPr>
        <a:xfrm>
          <a:off x="106" y="242965"/>
          <a:ext cx="2811033" cy="2108941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Successful Course Completion</a:t>
          </a:r>
        </a:p>
        <a:p>
          <a:pPr marL="112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Demographic</a:t>
          </a:r>
          <a:endParaRPr lang="en-US" sz="1200" b="1" kern="1200" dirty="0">
            <a:solidFill>
              <a:schemeClr val="bg1"/>
            </a:solidFill>
          </a:endParaRPr>
        </a:p>
        <a:p>
          <a:pPr marL="112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Special Population</a:t>
          </a:r>
          <a:endParaRPr lang="en-US" sz="1200" b="1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Disabled Students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Foster Youth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BOG Waiver Recipient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Pell Grant Recipient</a:t>
          </a:r>
          <a:endParaRPr lang="en-US" sz="1100" kern="1200" dirty="0">
            <a:solidFill>
              <a:schemeClr val="bg1"/>
            </a:solidFill>
          </a:endParaRPr>
        </a:p>
        <a:p>
          <a:pPr marL="2333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Veteran</a:t>
          </a:r>
          <a:endParaRPr lang="en-US" sz="1100" kern="1200" dirty="0">
            <a:solidFill>
              <a:schemeClr val="bg1"/>
            </a:solidFill>
          </a:endParaRPr>
        </a:p>
        <a:p>
          <a:pPr marL="112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Mode of Instruction</a:t>
          </a:r>
          <a:endParaRPr lang="en-US" sz="1200" b="1" kern="1200" dirty="0">
            <a:solidFill>
              <a:schemeClr val="bg1"/>
            </a:solidFill>
          </a:endParaRPr>
        </a:p>
        <a:p>
          <a:pPr marL="112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Time of Day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06" y="242965"/>
        <a:ext cx="2811033" cy="2108941"/>
      </dsp:txXfrm>
    </dsp:sp>
    <dsp:sp modelId="{39DFFDC5-B389-422E-96E7-037282B4B1D2}">
      <dsp:nvSpPr>
        <dsp:cNvPr id="0" name=""/>
        <dsp:cNvSpPr/>
      </dsp:nvSpPr>
      <dsp:spPr>
        <a:xfrm>
          <a:off x="2964952" y="242965"/>
          <a:ext cx="2811033" cy="2108941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Student Retention and Persistence</a:t>
          </a:r>
          <a:endParaRPr lang="en-US" sz="1400" b="1" kern="1200" dirty="0">
            <a:solidFill>
              <a:schemeClr val="bg1"/>
            </a:solidFill>
          </a:endParaRPr>
        </a:p>
        <a:p>
          <a:pPr marL="112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Course Completion</a:t>
          </a:r>
          <a:endParaRPr lang="en-US" sz="1200" b="1" kern="1200" dirty="0">
            <a:solidFill>
              <a:schemeClr val="bg1"/>
            </a:solidFill>
          </a:endParaRPr>
        </a:p>
        <a:p>
          <a:pPr marL="112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Persistence</a:t>
          </a:r>
          <a:endParaRPr lang="en-US" sz="1200" b="1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Fall to Spring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Fall to Fall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Two-year Persistence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64952" y="242965"/>
        <a:ext cx="2811033" cy="2108941"/>
      </dsp:txXfrm>
    </dsp:sp>
    <dsp:sp modelId="{4FF97FF7-C288-4E8C-BF7F-55DCC18D4CE9}">
      <dsp:nvSpPr>
        <dsp:cNvPr id="0" name=""/>
        <dsp:cNvSpPr/>
      </dsp:nvSpPr>
      <dsp:spPr>
        <a:xfrm>
          <a:off x="106" y="2505613"/>
          <a:ext cx="2811033" cy="2108941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Special Initiatives</a:t>
          </a:r>
        </a:p>
        <a:p>
          <a:pPr marL="1127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Participation and Impact</a:t>
          </a:r>
          <a:endParaRPr lang="en-US" sz="1200" b="1" kern="1200" dirty="0">
            <a:solidFill>
              <a:schemeClr val="bg1"/>
            </a:solidFill>
          </a:endParaRPr>
        </a:p>
        <a:p>
          <a:pPr marL="2333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Demographic/Special Pop.</a:t>
          </a:r>
          <a:endParaRPr lang="en-US" sz="1200" b="1" kern="1200" dirty="0">
            <a:solidFill>
              <a:schemeClr val="bg1"/>
            </a:solidFill>
          </a:endParaRPr>
        </a:p>
        <a:p>
          <a:pPr marL="2333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Discipline </a:t>
          </a:r>
          <a:endParaRPr lang="en-US" sz="1200" b="1" kern="1200" dirty="0">
            <a:solidFill>
              <a:schemeClr val="bg1"/>
            </a:solidFill>
          </a:endParaRPr>
        </a:p>
        <a:p>
          <a:pPr marL="2333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</a:rPr>
            <a:t>by Math/English sequence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06" y="2505613"/>
        <a:ext cx="2811033" cy="2108941"/>
      </dsp:txXfrm>
    </dsp:sp>
    <dsp:sp modelId="{16939607-BF36-4938-A885-84A1DBAB3272}">
      <dsp:nvSpPr>
        <dsp:cNvPr id="0" name=""/>
        <dsp:cNvSpPr/>
      </dsp:nvSpPr>
      <dsp:spPr>
        <a:xfrm>
          <a:off x="2964952" y="2505613"/>
          <a:ext cx="2811033" cy="2108941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Student Academic Outcomes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bg1"/>
              </a:solidFill>
            </a:rPr>
            <a:t>Units Accumulated / GPA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bg1"/>
              </a:solidFill>
            </a:rPr>
            <a:t>Awards</a:t>
          </a:r>
        </a:p>
        <a:p>
          <a:pPr marL="2333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Degrees Awarded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Certificates Awarded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Time-to-degree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bg1"/>
              </a:solidFill>
            </a:rPr>
            <a:t>Transfer				</a:t>
          </a:r>
          <a:endParaRPr lang="en-US" sz="1100" kern="1200" dirty="0">
            <a:solidFill>
              <a:schemeClr val="bg1"/>
            </a:solidFill>
          </a:endParaRPr>
        </a:p>
        <a:p>
          <a:pPr marL="233363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Transfer Volume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Top Transfer Institutions</a:t>
          </a:r>
          <a:endParaRPr lang="en-US" sz="1100" kern="1200" dirty="0">
            <a:solidFill>
              <a:schemeClr val="bg1"/>
            </a:solidFill>
          </a:endParaRPr>
        </a:p>
        <a:p>
          <a:pPr marL="233363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Transfer Ready Status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64952" y="2505613"/>
        <a:ext cx="2811033" cy="2108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7C2B7-4978-4BBF-BA97-22C2B4EF0FE9}">
      <dsp:nvSpPr>
        <dsp:cNvPr id="0" name=""/>
        <dsp:cNvSpPr/>
      </dsp:nvSpPr>
      <dsp:spPr>
        <a:xfrm>
          <a:off x="2213929" y="1708770"/>
          <a:ext cx="1807841" cy="7140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78F0A"/>
              </a:solidFill>
            </a:rPr>
            <a:t>Accountability</a:t>
          </a:r>
          <a:endParaRPr lang="en-US" sz="1800" b="1" kern="1200" dirty="0">
            <a:solidFill>
              <a:srgbClr val="F78F0A"/>
            </a:solidFill>
          </a:endParaRPr>
        </a:p>
      </dsp:txBody>
      <dsp:txXfrm>
        <a:off x="2248784" y="1743625"/>
        <a:ext cx="1738131" cy="644306"/>
      </dsp:txXfrm>
    </dsp:sp>
    <dsp:sp modelId="{62F71CBD-2B2D-4C8D-AA06-35EDEF54F812}">
      <dsp:nvSpPr>
        <dsp:cNvPr id="0" name=""/>
        <dsp:cNvSpPr/>
      </dsp:nvSpPr>
      <dsp:spPr>
        <a:xfrm rot="16200000">
          <a:off x="2823605" y="1414525"/>
          <a:ext cx="588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489" y="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6166A-108F-450F-BFC5-CC3FAB1D733A}">
      <dsp:nvSpPr>
        <dsp:cNvPr id="0" name=""/>
        <dsp:cNvSpPr/>
      </dsp:nvSpPr>
      <dsp:spPr>
        <a:xfrm>
          <a:off x="2473759" y="-167901"/>
          <a:ext cx="1288181" cy="12881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ACCJC Annual Report Data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536643" y="-105017"/>
        <a:ext cx="1162413" cy="1162413"/>
      </dsp:txXfrm>
    </dsp:sp>
    <dsp:sp modelId="{87A3D708-3D4A-4EC5-962D-0C7AC7BDED35}">
      <dsp:nvSpPr>
        <dsp:cNvPr id="0" name=""/>
        <dsp:cNvSpPr/>
      </dsp:nvSpPr>
      <dsp:spPr>
        <a:xfrm rot="20600035">
          <a:off x="4016883" y="1761809"/>
          <a:ext cx="2326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62" y="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1E413-48E7-4B4A-B13A-332E50A4367D}">
      <dsp:nvSpPr>
        <dsp:cNvPr id="0" name=""/>
        <dsp:cNvSpPr/>
      </dsp:nvSpPr>
      <dsp:spPr>
        <a:xfrm>
          <a:off x="4244659" y="891534"/>
          <a:ext cx="1288181" cy="12881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Institution-Set Standards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307543" y="954418"/>
        <a:ext cx="1162413" cy="1162413"/>
      </dsp:txXfrm>
    </dsp:sp>
    <dsp:sp modelId="{D56602D1-D83A-46A8-9EA5-323A5C99AD71}">
      <dsp:nvSpPr>
        <dsp:cNvPr id="0" name=""/>
        <dsp:cNvSpPr/>
      </dsp:nvSpPr>
      <dsp:spPr>
        <a:xfrm rot="3327077">
          <a:off x="3253465" y="2632453"/>
          <a:ext cx="509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118" y="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99A8D-AFA6-4DFE-AC0A-4EC4DC97AEE8}">
      <dsp:nvSpPr>
        <dsp:cNvPr id="0" name=""/>
        <dsp:cNvSpPr/>
      </dsp:nvSpPr>
      <dsp:spPr>
        <a:xfrm>
          <a:off x="3451774" y="2842119"/>
          <a:ext cx="1288181" cy="12881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smtClean="0">
              <a:solidFill>
                <a:schemeClr val="bg1"/>
              </a:solidFill>
            </a:rPr>
            <a:t>IEPI Goal Framework</a:t>
          </a:r>
          <a:endParaRPr lang="en-US" sz="1550" kern="1200" dirty="0">
            <a:solidFill>
              <a:schemeClr val="bg1"/>
            </a:solidFill>
          </a:endParaRPr>
        </a:p>
      </dsp:txBody>
      <dsp:txXfrm>
        <a:off x="3514658" y="2905003"/>
        <a:ext cx="1162413" cy="1162413"/>
      </dsp:txXfrm>
    </dsp:sp>
    <dsp:sp modelId="{D881EA6D-F73B-4EB8-A35F-328C452B55CC}">
      <dsp:nvSpPr>
        <dsp:cNvPr id="0" name=""/>
        <dsp:cNvSpPr/>
      </dsp:nvSpPr>
      <dsp:spPr>
        <a:xfrm rot="7472923">
          <a:off x="2473116" y="2632453"/>
          <a:ext cx="509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118" y="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6C3E3-9D90-46DC-9C78-27CA661B7E09}">
      <dsp:nvSpPr>
        <dsp:cNvPr id="0" name=""/>
        <dsp:cNvSpPr/>
      </dsp:nvSpPr>
      <dsp:spPr>
        <a:xfrm>
          <a:off x="1495744" y="2842119"/>
          <a:ext cx="1288181" cy="12881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Student Equity Success Indicators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558628" y="2905003"/>
        <a:ext cx="1162413" cy="1162413"/>
      </dsp:txXfrm>
    </dsp:sp>
    <dsp:sp modelId="{6CDFC398-761C-491D-8DA0-38AE71CC91CA}">
      <dsp:nvSpPr>
        <dsp:cNvPr id="0" name=""/>
        <dsp:cNvSpPr/>
      </dsp:nvSpPr>
      <dsp:spPr>
        <a:xfrm rot="11787116">
          <a:off x="1961407" y="1762343"/>
          <a:ext cx="257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799" y="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C5F58-59B8-4DF2-A906-FB27BDEC7A5C}">
      <dsp:nvSpPr>
        <dsp:cNvPr id="0" name=""/>
        <dsp:cNvSpPr/>
      </dsp:nvSpPr>
      <dsp:spPr>
        <a:xfrm>
          <a:off x="678503" y="891546"/>
          <a:ext cx="1288181" cy="12881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Student Success Scorecard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41387" y="954430"/>
        <a:ext cx="1162413" cy="116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t" anchorCtr="0" compatLnSpc="1">
            <a:prstTxWarp prst="textNoShape">
              <a:avLst/>
            </a:prstTxWarp>
          </a:bodyPr>
          <a:lstStyle>
            <a:lvl1pPr defTabSz="939415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t" anchorCtr="0" compatLnSpc="1">
            <a:prstTxWarp prst="textNoShape">
              <a:avLst/>
            </a:prstTxWarp>
          </a:bodyPr>
          <a:lstStyle>
            <a:lvl1pPr algn="r" defTabSz="939415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b" anchorCtr="0" compatLnSpc="1">
            <a:prstTxWarp prst="textNoShape">
              <a:avLst/>
            </a:prstTxWarp>
          </a:bodyPr>
          <a:lstStyle>
            <a:lvl1pPr defTabSz="939415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b" anchorCtr="0" compatLnSpc="1">
            <a:prstTxWarp prst="textNoShape">
              <a:avLst/>
            </a:prstTxWarp>
          </a:bodyPr>
          <a:lstStyle>
            <a:lvl1pPr algn="r" defTabSz="9380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3DDD31-C885-4C40-B652-12315838A6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194" tIns="46097" rIns="92194" bIns="460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194" tIns="46097" rIns="92194" bIns="4609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9B69FD8-3E27-4AEF-8506-EB4DDE0C231D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4" tIns="46097" rIns="92194" bIns="4609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1188"/>
            <a:ext cx="5616575" cy="4189412"/>
          </a:xfrm>
          <a:prstGeom prst="rect">
            <a:avLst/>
          </a:prstGeom>
        </p:spPr>
        <p:txBody>
          <a:bodyPr vert="horz" lIns="92194" tIns="46097" rIns="92194" bIns="460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194" tIns="46097" rIns="92194" bIns="460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2194" tIns="46097" rIns="92194" bIns="4609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7EF484-5FED-4A6C-AB67-34F0C88B44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1413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46DE3-34C5-43C3-80E4-6AB191475F4C}" type="slidenum">
              <a:rPr lang="en-US" altLang="en-US" smtClean="0">
                <a:latin typeface="Verdan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1413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146103-89BA-4095-81CD-7826C178B421}" type="slidenum">
              <a:rPr lang="en-US" altLang="en-US" smtClean="0">
                <a:latin typeface="Verdan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7125" y="1828800"/>
            <a:ext cx="990600" cy="228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7D5DA8-E21A-481F-8403-809F58879224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2682B3-3D2D-48BA-A3F7-7B08ED46BC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03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22275" y="401616"/>
              <a:ext cx="8326438" cy="314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0F5E-6AD9-4327-85E9-262D1CA9A4B9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E0862-2E7C-4C0B-94A7-72565C6E4F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73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2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4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22B4-42BD-4097-AF47-2F5CCD290272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29D8-5C6F-4517-9B67-6569200625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87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 bwMode="gray">
          <a:xfrm>
            <a:off x="7034213" y="2898775"/>
            <a:ext cx="6604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652463" y="590550"/>
            <a:ext cx="600075" cy="1322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/>
              <a:t>“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01D6-971C-4A69-BCD4-D525D54C0262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FF4B-73E2-4D1C-A3C9-B69E9FEBD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671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4BFE-A4A3-421F-B03C-262EB93AB148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04FA-6464-4753-A19B-FD32071D33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661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BC5C-C0EA-48B8-B4DE-8865E8302FA3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63C4-09D6-4507-8B38-00E5E47745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3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E33D-D607-40AD-8F76-301697E6145B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E3CE-CD8D-4879-9D8C-ECEBD51D87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01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D94C-1C9B-4643-9638-D54F5FED12FE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03A3E-E234-48A3-8C4E-05EC817D06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500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414338" y="401616"/>
              <a:ext cx="4611687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1840-7A18-4BB3-8386-A600A6DE37CF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67B9-A7FD-4412-8FA5-149334D177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8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0946-FFAF-491F-9864-24AE334C766B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40A2-05CD-4AAC-B229-15ECEDE5E1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2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37475" y="7938"/>
            <a:ext cx="685800" cy="109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704FA-BAAE-4B5F-BC74-99DF0923E2B6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93064B6-DFA0-47EA-B91A-5EA5BECFFB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43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33F7-3622-46CD-ADAC-527AFA4FD40D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B6FE-6860-4A30-AFFA-D42A28F8D8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548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86BE-9649-47DD-998D-64F453FCF2FE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42D7-F110-47BA-947F-C740421532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27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3359-F918-4973-AF5C-FF1C420AF0A2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9F2A-D249-4EF5-BFFB-576AB8751F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1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2F29-B7B1-4C46-80FE-D0C1322AD8C5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6519-8A52-4749-90CB-6904A3FD95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47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5835-EA42-48A4-8948-E49C189AAC5A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2B848-2DCC-4B67-9813-0ABAE4E661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26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8E9F-3B14-4FC4-A891-9C5A2BD334C0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39F1-D4A0-46C3-B278-44721374A5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8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8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36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2489200"/>
            <a:ext cx="63436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038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C926BAA-9B53-4F51-8E6A-DE836213B66C}" type="datetimeFigureOut">
              <a:rPr lang="en-US"/>
              <a:pPr>
                <a:defRPr/>
              </a:pPr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B3F65BA-729D-4190-A2D9-71FD8FFDB0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48" r:id="rId2"/>
    <p:sldLayoutId id="2147484453" r:id="rId3"/>
    <p:sldLayoutId id="2147484449" r:id="rId4"/>
    <p:sldLayoutId id="2147484450" r:id="rId5"/>
    <p:sldLayoutId id="2147484451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723900" y="1600200"/>
            <a:ext cx="7772400" cy="1717675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chemeClr val="bg1"/>
                </a:solidFill>
                <a:latin typeface="Tw Cen MT" panose="020B0602020104020603" pitchFamily="34" charset="0"/>
              </a:rPr>
              <a:t>Student Success Scorecard &amp; </a:t>
            </a:r>
            <a:br>
              <a:rPr lang="en-US" altLang="en-US" b="1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3500" b="1" smtClean="0">
                <a:solidFill>
                  <a:schemeClr val="bg1"/>
                </a:solidFill>
                <a:latin typeface="Tw Cen MT" panose="020B0602020104020603" pitchFamily="34" charset="0"/>
              </a:rPr>
              <a:t>Other Institutional Effectiveness Metrics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239000" cy="984250"/>
          </a:xfrm>
        </p:spPr>
        <p:txBody>
          <a:bodyPr/>
          <a:lstStyle/>
          <a:p>
            <a:pPr algn="ctr" eaLnBrk="1" hangingPunct="1"/>
            <a:r>
              <a:rPr lang="en-US" altLang="en-US" sz="2500" b="1" cap="none" smtClean="0">
                <a:solidFill>
                  <a:srgbClr val="ED7D31"/>
                </a:solidFill>
                <a:latin typeface="Tw Cen MT" panose="020B0602020104020603" pitchFamily="34" charset="0"/>
              </a:rPr>
              <a:t>September 25, 2017</a:t>
            </a:r>
          </a:p>
          <a:p>
            <a:pPr algn="ctr" eaLnBrk="1" hangingPunct="1"/>
            <a:endParaRPr lang="en-US" altLang="en-US" sz="2500" b="1" cap="none" smtClean="0">
              <a:solidFill>
                <a:srgbClr val="ED7D3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962525"/>
            <a:ext cx="7467600" cy="116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3" name="Picture 2" descr="H:\Private User Directories\av20279\Logos and Colors\RSCCD_Logo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7759"/>
          <a:stretch>
            <a:fillRect/>
          </a:stretch>
        </p:blipFill>
        <p:spPr bwMode="auto">
          <a:xfrm>
            <a:off x="3657600" y="5099050"/>
            <a:ext cx="1828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H:\Private User Directories\av20279\Logos and Colors\SAC_Logo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5232400"/>
            <a:ext cx="20113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:\Private User Directories\av20279\Logos and Colors\SCCLog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b="8846"/>
          <a:stretch>
            <a:fillRect/>
          </a:stretch>
        </p:blipFill>
        <p:spPr bwMode="auto">
          <a:xfrm>
            <a:off x="6019800" y="5132388"/>
            <a:ext cx="2057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Ethnic Distribution: 2015-2016</a:t>
            </a:r>
            <a:endParaRPr lang="en-US" sz="34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2286000"/>
          <a:ext cx="8097012" cy="425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252728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Institutional Profile Data: 2015-2016</a:t>
            </a:r>
            <a:endParaRPr lang="en-US" sz="34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762000" y="2430463"/>
          <a:ext cx="7815263" cy="4170362"/>
        </p:xfrm>
        <a:graphic>
          <a:graphicData uri="http://schemas.openxmlformats.org/drawingml/2006/table">
            <a:tbl>
              <a:tblPr firstRow="1" bandRow="1"/>
              <a:tblGrid>
                <a:gridCol w="2789700">
                  <a:extLst>
                    <a:ext uri="{9D8B030D-6E8A-4147-A177-3AD203B41FA5}">
                      <a16:colId xmlns:a16="http://schemas.microsoft.com/office/drawing/2014/main" val="3572138532"/>
                    </a:ext>
                  </a:extLst>
                </a:gridCol>
                <a:gridCol w="1415362">
                  <a:extLst>
                    <a:ext uri="{9D8B030D-6E8A-4147-A177-3AD203B41FA5}">
                      <a16:colId xmlns:a16="http://schemas.microsoft.com/office/drawing/2014/main" val="4049722743"/>
                    </a:ext>
                  </a:extLst>
                </a:gridCol>
                <a:gridCol w="2030738">
                  <a:extLst>
                    <a:ext uri="{9D8B030D-6E8A-4147-A177-3AD203B41FA5}">
                      <a16:colId xmlns:a16="http://schemas.microsoft.com/office/drawing/2014/main" val="1376444138"/>
                    </a:ext>
                  </a:extLst>
                </a:gridCol>
                <a:gridCol w="1579463">
                  <a:extLst>
                    <a:ext uri="{9D8B030D-6E8A-4147-A177-3AD203B41FA5}">
                      <a16:colId xmlns:a16="http://schemas.microsoft.com/office/drawing/2014/main" val="1200017878"/>
                    </a:ext>
                  </a:extLst>
                </a:gridCol>
              </a:tblGrid>
              <a:tr h="4330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E31936"/>
                          </a:solidFill>
                          <a:effectLst/>
                          <a:latin typeface="Tw Cen MT" panose="020B0602020104020603" pitchFamily="34" charset="0"/>
                        </a:rPr>
                        <a:t>SAC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4BD97"/>
                          </a:solidFill>
                          <a:effectLst/>
                          <a:latin typeface="Tw Cen MT" panose="020B0602020104020603" pitchFamily="34" charset="0"/>
                        </a:rPr>
                        <a:t>State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7DC3"/>
                          </a:solidFill>
                          <a:effectLst/>
                          <a:latin typeface="Tw Cen MT" panose="020B0602020104020603" pitchFamily="34" charset="0"/>
                        </a:rPr>
                        <a:t>SCC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7280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Headcount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62,136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2,355,825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26,734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02784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Full-Time Equivalent Students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20,330.3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1,137,618.7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8,571.3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213103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Credit Sections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5,159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346,360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2,271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03489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Non-Credit Sections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2,556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30,526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1,528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692719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Median Credit Sec. Size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834565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Percent of Full-Time Faculty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60.50%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56.10%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60.50%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996279"/>
                  </a:ext>
                </a:extLst>
              </a:tr>
              <a:tr h="8231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Percent of First Generation Students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41.70%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42.40%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N/A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21700"/>
                  </a:ext>
                </a:extLst>
              </a:tr>
              <a:tr h="416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Student Counseling Ratio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849:1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615:1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748:1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554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362200"/>
            <a:ext cx="82296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Overall – Student attempts any level of Math or English in the first three years</a:t>
            </a:r>
          </a:p>
          <a:p>
            <a:pPr marL="119062" indent="0" defTabSz="914400" eaLnBrk="1" hangingPunct="1">
              <a:buClr>
                <a:srgbClr val="4F81BD"/>
              </a:buClr>
              <a:buFont typeface="Wingdings 2" pitchFamily="18" charset="2"/>
              <a:buNone/>
              <a:defRPr/>
            </a:pPr>
            <a:endParaRPr lang="en-US" sz="1400" dirty="0" smtClean="0">
              <a:solidFill>
                <a:sysClr val="windowText" lastClr="000000"/>
              </a:solidFill>
              <a:latin typeface="Tw Cen MT"/>
            </a:endParaRPr>
          </a:p>
          <a:p>
            <a:pPr defTabSz="914400" eaLnBrk="1" hangingPunct="1"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Prepared for College – Student’s lowest course attempt in Math and/or English is college level </a:t>
            </a:r>
          </a:p>
          <a:p>
            <a:pPr defTabSz="914400" eaLnBrk="1" hangingPunct="1">
              <a:buClr>
                <a:srgbClr val="4F81BD"/>
              </a:buClr>
              <a:defRPr/>
            </a:pPr>
            <a:endParaRPr lang="en-US" sz="1400" dirty="0" smtClean="0">
              <a:solidFill>
                <a:sysClr val="windowText" lastClr="000000"/>
              </a:solidFill>
              <a:latin typeface="Tw Cen MT"/>
            </a:endParaRPr>
          </a:p>
          <a:p>
            <a:pPr defTabSz="914400" eaLnBrk="1" hangingPunct="1"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Unprepared for College – Student’s lowest course attempt in Math and/or English is remedial level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22" y="6858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ED7D31"/>
                </a:solidFill>
                <a:latin typeface="Tw Cen MT"/>
              </a:rPr>
              <a:t>Student Groups</a:t>
            </a:r>
            <a:endParaRPr lang="en-US" sz="3400" dirty="0">
              <a:solidFill>
                <a:srgbClr val="ED7D31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685800"/>
            <a:ext cx="8229600" cy="1252728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Momentum Point: Remedial Progress</a:t>
            </a:r>
            <a:endParaRPr lang="en-US" sz="34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 (denominator) 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Attempt a remedial course in English, Math, or ESL for the first time</a:t>
            </a:r>
          </a:p>
          <a:p>
            <a:pPr marL="457200" lvl="1" indent="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ysClr val="windowText" lastClr="000000"/>
              </a:solidFill>
              <a:latin typeface="Tw Cen MT"/>
            </a:endParaRPr>
          </a:p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 (numerator)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a degree applicable or transfer level course within the same discipline within 6 years.</a:t>
            </a:r>
            <a:endParaRPr lang="en-US" dirty="0">
              <a:solidFill>
                <a:sysClr val="windowText" lastClr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685800"/>
            <a:ext cx="8229600" cy="1252728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Momentum Point: Remedial Progress</a:t>
            </a:r>
            <a:endParaRPr lang="en-US" sz="35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2514600"/>
          <a:ext cx="792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609600"/>
            <a:ext cx="64770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Momentum Point: Transfer Level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4738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696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4738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4068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4738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08356" y="2362200"/>
          <a:ext cx="800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algn="ctr" eaLnBrk="1" hangingPunct="1"/>
            <a:r>
              <a:rPr lang="en-US" altLang="en-US" sz="3500" b="1" smtClean="0">
                <a:solidFill>
                  <a:srgbClr val="E36C0A"/>
                </a:solidFill>
                <a:latin typeface="Tw Cen MT" panose="020B0602020104020603" pitchFamily="34" charset="0"/>
              </a:rPr>
              <a:t>Today’s Agenda</a:t>
            </a:r>
          </a:p>
        </p:txBody>
      </p:sp>
      <p:pic>
        <p:nvPicPr>
          <p:cNvPr id="19459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2489200"/>
            <a:ext cx="7135812" cy="398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4738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589928" y="2362200"/>
          <a:ext cx="803785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6096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Momentum Point: Persistence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09600" y="23622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 fontScale="92500" lnSpcReduction="1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 (denominator) 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First Time Students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Complete 6 units and attempt any Math or English course within 3 years 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endParaRPr lang="en-US" sz="2600" dirty="0" smtClean="0">
              <a:solidFill>
                <a:sysClr val="windowText" lastClr="000000"/>
              </a:solidFill>
              <a:latin typeface="Tw Cen MT"/>
            </a:endParaRPr>
          </a:p>
          <a:p>
            <a:pPr marL="438912" indent="-3200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 (numerator)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Enroll in three consecutive semesters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Students who complete a degree or certificate or transfer to a four-year institution within three consecutive primary semesters are counted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9"/>
          <p:cNvGraphicFramePr>
            <a:graphicFrameLocks/>
          </p:cNvGraphicFramePr>
          <p:nvPr/>
        </p:nvGraphicFramePr>
        <p:xfrm>
          <a:off x="555567" y="2209800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368675" y="6324600"/>
            <a:ext cx="2803525" cy="307975"/>
            <a:chOff x="3406284" y="6351950"/>
            <a:chExt cx="2253947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3484139" y="6351950"/>
              <a:ext cx="217609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Overall Statewide Average</a:t>
              </a:r>
            </a:p>
          </p:txBody>
        </p:sp>
        <p:pic>
          <p:nvPicPr>
            <p:cNvPr id="4096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8"/>
          <p:cNvGraphicFramePr>
            <a:graphicFrameLocks/>
          </p:cNvGraphicFramePr>
          <p:nvPr/>
        </p:nvGraphicFramePr>
        <p:xfrm>
          <a:off x="584662" y="2169914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3276600" y="6281738"/>
            <a:ext cx="2727325" cy="307975"/>
            <a:chOff x="3406284" y="6351950"/>
            <a:chExt cx="2253947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3483690" y="6351950"/>
              <a:ext cx="2176541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Overall Statewide Average</a:t>
              </a:r>
            </a:p>
          </p:txBody>
        </p:sp>
        <p:pic>
          <p:nvPicPr>
            <p:cNvPr id="4199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Momentum Point: 30 Units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23622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 (denominator) 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First Time Students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6 units and attempt any Math or English course within 3 years </a:t>
            </a:r>
          </a:p>
          <a:p>
            <a:pPr marL="457200" lvl="1" indent="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ysClr val="windowText" lastClr="000000"/>
              </a:solidFill>
              <a:latin typeface="Tw Cen MT"/>
            </a:endParaRPr>
          </a:p>
          <a:p>
            <a:pPr marL="438912" indent="-3200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 (numerator)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at least 30 units within 6 years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609600" y="2209800"/>
          <a:ext cx="800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3429000" y="6172200"/>
            <a:ext cx="2727325" cy="307975"/>
            <a:chOff x="3406284" y="6351950"/>
            <a:chExt cx="2253947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3483690" y="6351950"/>
              <a:ext cx="2176541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Overall Statewide Average</a:t>
              </a:r>
            </a:p>
          </p:txBody>
        </p:sp>
        <p:pic>
          <p:nvPicPr>
            <p:cNvPr id="44038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7"/>
          <p:cNvGraphicFramePr>
            <a:graphicFrameLocks/>
          </p:cNvGraphicFramePr>
          <p:nvPr/>
        </p:nvGraphicFramePr>
        <p:xfrm>
          <a:off x="609600" y="22098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276600" y="6400800"/>
            <a:ext cx="2651125" cy="307975"/>
            <a:chOff x="3406284" y="6351950"/>
            <a:chExt cx="2253947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3483216" y="6351950"/>
              <a:ext cx="217701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Overall Statewide Average</a:t>
              </a:r>
            </a:p>
          </p:txBody>
        </p:sp>
        <p:pic>
          <p:nvPicPr>
            <p:cNvPr id="45062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6096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Completion Outcome: </a:t>
            </a:r>
            <a:r>
              <a:rPr lang="en-US" sz="3500" dirty="0" smtClean="0">
                <a:solidFill>
                  <a:srgbClr val="ED7D31"/>
                </a:solidFill>
                <a:latin typeface="Tw Cen MT"/>
              </a:rPr>
              <a:t>Completion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22860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 (denominator) 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First Time Students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Complete 6 units and attempt any Math or English within 3 years </a:t>
            </a:r>
          </a:p>
          <a:p>
            <a:pPr marL="457200" lvl="1" indent="0" defTabSz="914400" eaLnBrk="1" hangingPunct="1">
              <a:lnSpc>
                <a:spcPct val="90000"/>
              </a:lnSpc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sz="2600" dirty="0" smtClean="0">
              <a:solidFill>
                <a:sysClr val="windowText" lastClr="000000"/>
              </a:solidFill>
              <a:latin typeface="Tw Cen MT"/>
            </a:endParaRPr>
          </a:p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 (numerator) within 6 years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Complete a Degree or Certificate of Achievement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Transfer</a:t>
            </a:r>
          </a:p>
          <a:p>
            <a:pPr lvl="1" defTabSz="914400" eaLnBrk="1" hangingPunct="1">
              <a:lnSpc>
                <a:spcPct val="90000"/>
              </a:lnSpc>
              <a:buClr>
                <a:srgbClr val="C0504D"/>
              </a:buClr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Tw Cen MT"/>
              </a:rPr>
              <a:t>Achieve Transfer Prepared Status </a:t>
            </a:r>
          </a:p>
          <a:p>
            <a:pPr marL="766763" lvl="2" indent="0" defTabSz="9144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w Cen MT"/>
              </a:rPr>
              <a:t>(60 transferable units, 2.0 GPA)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608928" y="22860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3200400" y="6286500"/>
            <a:ext cx="3070225" cy="228600"/>
            <a:chOff x="3406284" y="6351950"/>
            <a:chExt cx="2253947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3483203" y="6351950"/>
              <a:ext cx="217702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Overall Statewide Average</a:t>
              </a:r>
            </a:p>
          </p:txBody>
        </p:sp>
        <p:pic>
          <p:nvPicPr>
            <p:cNvPr id="4711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534113" y="2362200"/>
          <a:ext cx="8077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978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286000"/>
            <a:ext cx="57785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03"/>
          <a:stretch>
            <a:fillRect/>
          </a:stretch>
        </p:blipFill>
        <p:spPr bwMode="auto">
          <a:xfrm>
            <a:off x="228600" y="5715000"/>
            <a:ext cx="990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670560" y="2116928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3352800" y="6099175"/>
            <a:ext cx="2879725" cy="225425"/>
            <a:chOff x="3406284" y="6351950"/>
            <a:chExt cx="2253947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3483321" y="6351950"/>
              <a:ext cx="217691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Overall Statewide Average</a:t>
              </a:r>
            </a:p>
          </p:txBody>
        </p:sp>
        <p:pic>
          <p:nvPicPr>
            <p:cNvPr id="49158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57200" y="2209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Completion Outcome: CDCP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22860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 fontScale="77500" lnSpcReduction="2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 (denominator) 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Attempt 2 or more CDCP courses, with a minimum of 4 attendance hours in each, within 3 years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At least one course is Advanced Occupational or Clearly Occupational</a:t>
            </a:r>
          </a:p>
          <a:p>
            <a:pPr marL="457200" lvl="1" indent="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ysClr val="windowText" lastClr="000000"/>
              </a:solidFill>
              <a:latin typeface="Tw Cen MT"/>
            </a:endParaRPr>
          </a:p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 (numerator) within 6 years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CDCP Certificate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Degree or Certificate of Achievement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Transfer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Achieve Transfer Prepared Status</a:t>
            </a:r>
          </a:p>
          <a:p>
            <a:pPr marL="722313" lvl="2" indent="0" defTabSz="9144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(60 transferable units, 2.0 GPA)</a:t>
            </a:r>
          </a:p>
          <a:p>
            <a:pPr marL="722313" lvl="2" indent="0" defTabSz="9144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ysClr val="windowText" lastClr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2971800" y="6364288"/>
            <a:ext cx="2727325" cy="268287"/>
            <a:chOff x="3406284" y="6351950"/>
            <a:chExt cx="2253947" cy="307777"/>
          </a:xfrm>
        </p:grpSpPr>
        <p:sp>
          <p:nvSpPr>
            <p:cNvPr id="52229" name="TextBox 8"/>
            <p:cNvSpPr txBox="1">
              <a:spLocks noChangeArrowheads="1"/>
            </p:cNvSpPr>
            <p:nvPr/>
          </p:nvSpPr>
          <p:spPr bwMode="auto">
            <a:xfrm>
              <a:off x="3483768" y="6351950"/>
              <a:ext cx="2176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defTabSz="914400" eaLnBrk="1" hangingPunct="1"/>
              <a:r>
                <a:rPr lang="en-US" altLang="en-US" sz="1400">
                  <a:solidFill>
                    <a:srgbClr val="595959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Overall Statewide Average</a:t>
              </a:r>
            </a:p>
          </p:txBody>
        </p:sp>
        <p:pic>
          <p:nvPicPr>
            <p:cNvPr id="5223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685800" y="2362200"/>
          <a:ext cx="800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3465513" y="6373813"/>
            <a:ext cx="2233612" cy="258762"/>
            <a:chOff x="3406284" y="6351950"/>
            <a:chExt cx="2253947" cy="307777"/>
          </a:xfrm>
        </p:grpSpPr>
        <p:sp>
          <p:nvSpPr>
            <p:cNvPr id="53253" name="TextBox 5"/>
            <p:cNvSpPr txBox="1">
              <a:spLocks noChangeArrowheads="1"/>
            </p:cNvSpPr>
            <p:nvPr/>
          </p:nvSpPr>
          <p:spPr bwMode="auto">
            <a:xfrm>
              <a:off x="3483768" y="6351950"/>
              <a:ext cx="2176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defTabSz="914400" eaLnBrk="1" hangingPunct="1"/>
              <a:r>
                <a:rPr lang="en-US" altLang="en-US" sz="1400">
                  <a:solidFill>
                    <a:srgbClr val="595959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Overall Statewide Average</a:t>
              </a:r>
            </a:p>
          </p:txBody>
        </p:sp>
        <p:pic>
          <p:nvPicPr>
            <p:cNvPr id="5325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33400" y="2514600"/>
          <a:ext cx="8153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Completion Outcome: CTE Rate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7700" y="2514600"/>
            <a:ext cx="784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 fontScale="85000" lnSpcReduction="2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 (denominator) 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First time in a CTE course 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more than 8 units in a single CTE discipline in 3 years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At least one course is Advanced Occupational or Clearly Occupational</a:t>
            </a:r>
          </a:p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 (numerator) within 6 years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Complete a Degree or Certificate of Achievement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Transfer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Achieve Transfer Prepared Status</a:t>
            </a:r>
          </a:p>
          <a:p>
            <a:pPr marL="722313" lvl="2" indent="0" defTabSz="9144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(60 transferable units, 2.0 GPA)</a:t>
            </a:r>
            <a:endParaRPr lang="en-US" dirty="0">
              <a:solidFill>
                <a:sysClr val="windowText" lastClr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29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Group 2"/>
          <p:cNvGrpSpPr>
            <a:grpSpLocks/>
          </p:cNvGrpSpPr>
          <p:nvPr/>
        </p:nvGrpSpPr>
        <p:grpSpPr bwMode="auto">
          <a:xfrm>
            <a:off x="3505200" y="6357938"/>
            <a:ext cx="2727325" cy="274637"/>
            <a:chOff x="3406284" y="6351950"/>
            <a:chExt cx="2253947" cy="307777"/>
          </a:xfrm>
        </p:grpSpPr>
        <p:sp>
          <p:nvSpPr>
            <p:cNvPr id="55301" name="TextBox 3"/>
            <p:cNvSpPr txBox="1">
              <a:spLocks noChangeArrowheads="1"/>
            </p:cNvSpPr>
            <p:nvPr/>
          </p:nvSpPr>
          <p:spPr bwMode="auto">
            <a:xfrm>
              <a:off x="3483768" y="6351950"/>
              <a:ext cx="2176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defTabSz="914400" eaLnBrk="1" hangingPunct="1"/>
              <a:r>
                <a:rPr lang="en-US" altLang="en-US" sz="1400">
                  <a:solidFill>
                    <a:srgbClr val="595959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Overall Statewide Average</a:t>
              </a:r>
            </a:p>
          </p:txBody>
        </p:sp>
        <p:pic>
          <p:nvPicPr>
            <p:cNvPr id="5530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84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685800" y="22860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3463925" y="6357938"/>
            <a:ext cx="2708275" cy="274637"/>
            <a:chOff x="3561251" y="6351949"/>
            <a:chExt cx="2176463" cy="307777"/>
          </a:xfrm>
        </p:grpSpPr>
        <p:sp>
          <p:nvSpPr>
            <p:cNvPr id="56325" name="TextBox 3"/>
            <p:cNvSpPr txBox="1">
              <a:spLocks noChangeArrowheads="1"/>
            </p:cNvSpPr>
            <p:nvPr/>
          </p:nvSpPr>
          <p:spPr bwMode="auto">
            <a:xfrm>
              <a:off x="3561251" y="6351949"/>
              <a:ext cx="2176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defTabSz="914400" eaLnBrk="1" hangingPunct="1"/>
              <a:r>
                <a:rPr lang="en-US" altLang="en-US" sz="1400">
                  <a:solidFill>
                    <a:srgbClr val="595959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Overall Statewide Average</a:t>
              </a:r>
            </a:p>
          </p:txBody>
        </p:sp>
        <p:pic>
          <p:nvPicPr>
            <p:cNvPr id="5632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251" y="6431723"/>
              <a:ext cx="154967" cy="14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571856" y="2314768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CTE Metric: Skills Builder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362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 fontScale="85000" lnSpcReduction="2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lnSpc>
                <a:spcPct val="90000"/>
              </a:lnSpc>
              <a:buClr>
                <a:srgbClr val="4F81BD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Cohort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At least .5 units in Apprenticeship, Advanced Occupational or Clearly Occupational course during academic year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Must not fail any CTE coursework during that year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Must not be enrolled anywhere in the system the following academic year and did not achieve a completion outcome the year of enrollment or the following year</a:t>
            </a:r>
          </a:p>
          <a:p>
            <a:pPr marL="439420" indent="-274320" defTabSz="914400" eaLnBrk="1" fontAlgn="auto" hangingPunct="1">
              <a:spcAft>
                <a:spcPts val="0"/>
              </a:spcAft>
              <a:buClr>
                <a:srgbClr val="4F81B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Outcome</a:t>
            </a:r>
          </a:p>
          <a:p>
            <a:pPr marL="731520" lvl="1" indent="-27432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/>
              <a:buChar char="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Annual inflation-adjusted median percentage change in earnings (1 year before to 1 year after) for all students in the cohort</a:t>
            </a:r>
            <a:endParaRPr lang="en-US" dirty="0">
              <a:solidFill>
                <a:sysClr val="windowText" lastClr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CTE Metric: Skills Builder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pic>
        <p:nvPicPr>
          <p:cNvPr id="5837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5438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2971800" y="2238375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E31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Ana College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5813"/>
            <a:ext cx="77978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613363" y="2000480"/>
          <a:ext cx="5775986" cy="4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0096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CTE Metric: Skills Builder</a:t>
            </a:r>
            <a:endParaRPr lang="en-US" sz="3500" dirty="0">
              <a:solidFill>
                <a:srgbClr val="ED7D31"/>
              </a:solidFill>
              <a:latin typeface="Tw Cen MT"/>
            </a:endParaRPr>
          </a:p>
        </p:txBody>
      </p:sp>
      <p:pic>
        <p:nvPicPr>
          <p:cNvPr id="59395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5550"/>
            <a:ext cx="824706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2867025" y="2295525"/>
            <a:ext cx="325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Santiago Canyon College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880872"/>
            <a:ext cx="8229600" cy="1252728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347FD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347FD8"/>
                </a:solidFill>
                <a:latin typeface="Tw Cen MT" pitchFamily="34" charset="0"/>
              </a:defRPr>
            </a:lvl9pPr>
            <a:extLst/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The Role of the Student Success Scorecard 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at SAC and SCC</a:t>
            </a:r>
            <a:endParaRPr lang="en-US" sz="3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133600"/>
            <a:ext cx="8001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 eaLnBrk="1" hangingPunct="1">
              <a:buClr>
                <a:srgbClr val="4F81BD"/>
              </a:buClr>
              <a:buFont typeface="Wingdings 2" pitchFamily="18" charset="2"/>
              <a:buNone/>
              <a:defRPr/>
            </a:pPr>
            <a:endParaRPr lang="en-US" sz="1200" dirty="0" smtClean="0">
              <a:solidFill>
                <a:sysClr val="windowText" lastClr="000000"/>
              </a:solidFill>
              <a:latin typeface="Tw Cen MT"/>
            </a:endParaRPr>
          </a:p>
          <a:p>
            <a:pPr marL="457200" lvl="1" indent="0" defTabSz="914400" eaLnBrk="1" hangingPunct="1">
              <a:buClr>
                <a:srgbClr val="C0504D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  <a:latin typeface="Tw Cen MT"/>
              </a:rPr>
              <a:t>Strengths</a:t>
            </a:r>
          </a:p>
          <a:p>
            <a:pPr lvl="1" defTabSz="914400" eaLnBrk="1" hangingPunct="1">
              <a:buClr>
                <a:srgbClr val="C0504D"/>
              </a:buClr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Tw Cen MT"/>
              </a:rPr>
              <a:t>Enables us to compare our college cohort data over time</a:t>
            </a:r>
          </a:p>
          <a:p>
            <a:pPr lvl="1" defTabSz="914400" eaLnBrk="1" hangingPunct="1">
              <a:buClr>
                <a:srgbClr val="C0504D"/>
              </a:buClr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Tw Cen MT"/>
              </a:rPr>
              <a:t>Provides easy access to statewide data and to comparable college data </a:t>
            </a:r>
          </a:p>
          <a:p>
            <a:pPr marL="457200" lvl="1" indent="0" defTabSz="914400" eaLnBrk="1" hangingPunct="1">
              <a:buClr>
                <a:srgbClr val="C0504D"/>
              </a:buClr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ysClr val="windowText" lastClr="000000"/>
                </a:solidFill>
                <a:latin typeface="Tw Cen MT"/>
              </a:rPr>
              <a:t> </a:t>
            </a:r>
            <a:endParaRPr lang="en-US" sz="900" dirty="0" smtClean="0">
              <a:solidFill>
                <a:sysClr val="windowText" lastClr="000000"/>
              </a:solidFill>
              <a:latin typeface="Tw Cen MT"/>
            </a:endParaRPr>
          </a:p>
          <a:p>
            <a:pPr marL="457200" lvl="1" indent="0" defTabSz="914400" eaLnBrk="1" hangingPunct="1">
              <a:buClr>
                <a:srgbClr val="C0504D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ysClr val="windowText" lastClr="000000"/>
                </a:solidFill>
                <a:latin typeface="Tw Cen MT"/>
              </a:rPr>
              <a:t>Limitations</a:t>
            </a:r>
          </a:p>
          <a:p>
            <a:pPr lvl="1" defTabSz="914400" eaLnBrk="1" hangingPunct="1">
              <a:buClr>
                <a:srgbClr val="C0504D"/>
              </a:buClr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Tw Cen MT"/>
              </a:rPr>
              <a:t>Students who do not have social security numbers are not included in the cohort data</a:t>
            </a:r>
          </a:p>
          <a:p>
            <a:pPr lvl="1" defTabSz="914400" eaLnBrk="1" hangingPunct="1">
              <a:buClr>
                <a:srgbClr val="C0504D"/>
              </a:buClr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Tw Cen MT"/>
              </a:rPr>
              <a:t>This is not a good source of information on year to year student success</a:t>
            </a:r>
          </a:p>
          <a:p>
            <a:pPr marL="457200" lvl="1" indent="0" defTabSz="914400" eaLnBrk="1" hangingPunct="1"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ysClr val="windowText" lastClr="000000"/>
              </a:solidFill>
              <a:latin typeface="Tw Cen MT"/>
            </a:endParaRPr>
          </a:p>
          <a:p>
            <a:pPr lvl="1" defTabSz="914400" eaLnBrk="1" hangingPunct="1"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ysClr val="windowText" lastClr="000000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7978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371600" y="2514600"/>
          <a:ext cx="62357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343650" cy="709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Student Success Scorecard:</a:t>
            </a:r>
            <a:br>
              <a:rPr lang="en-US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Background</a:t>
            </a:r>
            <a:endParaRPr lang="en-US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34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3000" dirty="0" smtClean="0">
                <a:latin typeface="Tw Cen MT" panose="020B0602020104020603" pitchFamily="34" charset="0"/>
              </a:rPr>
              <a:t>In 2004, Assembly Bill 1417 triggered the creation of a performance measurement system for the California Community Colleges</a:t>
            </a:r>
          </a:p>
          <a:p>
            <a:pPr marL="119062" indent="0" eaLnBrk="1" hangingPunct="1">
              <a:buFont typeface="Wingdings 3" panose="05040102010807070707" pitchFamily="18" charset="2"/>
              <a:buNone/>
              <a:defRPr/>
            </a:pPr>
            <a:endParaRPr lang="en-US" sz="1000" dirty="0" smtClean="0">
              <a:latin typeface="Tw Cen MT" panose="020B0602020104020603" pitchFamily="34" charset="0"/>
            </a:endParaRPr>
          </a:p>
          <a:p>
            <a:pPr eaLnBrk="1" hangingPunct="1">
              <a:defRPr/>
            </a:pPr>
            <a:r>
              <a:rPr lang="en-US" sz="3000" dirty="0" smtClean="0">
                <a:latin typeface="Tw Cen MT" panose="020B0602020104020603" pitchFamily="34" charset="0"/>
              </a:rPr>
              <a:t>Legislation authorized the California Community Colleges Chancellor’s Office to design and implement a performance measurement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62075" y="990600"/>
            <a:ext cx="6343650" cy="709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Background</a:t>
            </a:r>
            <a:endParaRPr lang="en-US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530600"/>
          </a:xfrm>
        </p:spPr>
        <p:txBody>
          <a:bodyPr/>
          <a:lstStyle/>
          <a:p>
            <a:pPr marL="119062" lvl="1" indent="0" eaLnBrk="1" hangingPunct="1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en-US" sz="800" dirty="0">
              <a:latin typeface="Tw Cen MT" panose="020B0602020104020603" pitchFamily="34" charset="0"/>
            </a:endParaRPr>
          </a:p>
          <a:p>
            <a:pPr eaLnBrk="1" hangingPunct="1">
              <a:defRPr/>
            </a:pPr>
            <a:r>
              <a:rPr lang="en-US" sz="2600" dirty="0" smtClean="0">
                <a:latin typeface="Tw Cen MT" panose="020B0602020104020603" pitchFamily="34" charset="0"/>
              </a:rPr>
              <a:t>Outcomes </a:t>
            </a:r>
            <a:r>
              <a:rPr lang="en-US" sz="2600" dirty="0">
                <a:latin typeface="Tw Cen MT" panose="020B0602020104020603" pitchFamily="34" charset="0"/>
              </a:rPr>
              <a:t>are for the system as a whole </a:t>
            </a:r>
            <a:r>
              <a:rPr lang="en-US" sz="2600" u="sng" dirty="0">
                <a:latin typeface="Tw Cen MT" panose="020B0602020104020603" pitchFamily="34" charset="0"/>
              </a:rPr>
              <a:t>and</a:t>
            </a:r>
            <a:r>
              <a:rPr lang="en-US" sz="2600" dirty="0">
                <a:latin typeface="Tw Cen MT" panose="020B0602020104020603" pitchFamily="34" charset="0"/>
              </a:rPr>
              <a:t> for individual </a:t>
            </a:r>
            <a:r>
              <a:rPr lang="en-US" sz="2600" dirty="0" smtClean="0">
                <a:latin typeface="Tw Cen MT" panose="020B0602020104020603" pitchFamily="34" charset="0"/>
              </a:rPr>
              <a:t>colleges</a:t>
            </a:r>
          </a:p>
          <a:p>
            <a:pPr eaLnBrk="1" hangingPunct="1">
              <a:defRPr/>
            </a:pPr>
            <a:r>
              <a:rPr lang="en-US" sz="2600" dirty="0" smtClean="0">
                <a:latin typeface="Tw Cen MT" panose="020B0602020104020603" pitchFamily="34" charset="0"/>
              </a:rPr>
              <a:t>Not designed to </a:t>
            </a:r>
            <a:r>
              <a:rPr lang="en-US" sz="2600" dirty="0">
                <a:latin typeface="Tw Cen MT" panose="020B0602020104020603" pitchFamily="34" charset="0"/>
              </a:rPr>
              <a:t>rank </a:t>
            </a:r>
            <a:r>
              <a:rPr lang="en-US" sz="2600" dirty="0" smtClean="0">
                <a:latin typeface="Tw Cen MT" panose="020B0602020104020603" pitchFamily="34" charset="0"/>
              </a:rPr>
              <a:t>colleges but to provide a consistent set of data for colleges to evaluate their own progress over time</a:t>
            </a:r>
          </a:p>
          <a:p>
            <a:pPr eaLnBrk="1" hangingPunct="1">
              <a:defRPr/>
            </a:pPr>
            <a:r>
              <a:rPr lang="en-US" sz="2600" dirty="0" smtClean="0">
                <a:latin typeface="Tw Cen MT" panose="020B0602020104020603" pitchFamily="34" charset="0"/>
              </a:rPr>
              <a:t>The scorecard shows how colleges perform on metrics </a:t>
            </a:r>
            <a:r>
              <a:rPr lang="en-US" sz="2600" dirty="0">
                <a:latin typeface="Tw Cen MT" panose="020B0602020104020603" pitchFamily="34" charset="0"/>
              </a:rPr>
              <a:t>designed to identify achievement gaps in </a:t>
            </a:r>
            <a:r>
              <a:rPr lang="en-US" sz="2600" b="1" dirty="0">
                <a:latin typeface="Tw Cen MT" panose="020B0602020104020603" pitchFamily="34" charset="0"/>
              </a:rPr>
              <a:t>three</a:t>
            </a:r>
            <a:r>
              <a:rPr lang="en-US" sz="2600" dirty="0">
                <a:latin typeface="Tw Cen MT" panose="020B0602020104020603" pitchFamily="34" charset="0"/>
              </a:rPr>
              <a:t> primary areas of the community college mission: </a:t>
            </a:r>
            <a:r>
              <a:rPr lang="en-US" sz="2600" b="1" dirty="0" smtClean="0">
                <a:latin typeface="Tw Cen MT" panose="020B0602020104020603" pitchFamily="34" charset="0"/>
              </a:rPr>
              <a:t>basic </a:t>
            </a:r>
            <a:r>
              <a:rPr lang="en-US" sz="2600" b="1" dirty="0">
                <a:latin typeface="Tw Cen MT" panose="020B0602020104020603" pitchFamily="34" charset="0"/>
              </a:rPr>
              <a:t>skills</a:t>
            </a:r>
            <a:r>
              <a:rPr lang="en-US" sz="2600" dirty="0">
                <a:latin typeface="Tw Cen MT" panose="020B0602020104020603" pitchFamily="34" charset="0"/>
              </a:rPr>
              <a:t>, </a:t>
            </a:r>
            <a:r>
              <a:rPr lang="en-US" sz="2600" b="1" dirty="0" smtClean="0">
                <a:latin typeface="Tw Cen MT" panose="020B0602020104020603" pitchFamily="34" charset="0"/>
              </a:rPr>
              <a:t>career </a:t>
            </a:r>
            <a:r>
              <a:rPr lang="en-US" sz="2600" b="1" dirty="0">
                <a:latin typeface="Tw Cen MT" panose="020B0602020104020603" pitchFamily="34" charset="0"/>
              </a:rPr>
              <a:t>technical </a:t>
            </a:r>
            <a:r>
              <a:rPr lang="en-US" sz="2600" b="1" dirty="0" smtClean="0">
                <a:latin typeface="Tw Cen MT" panose="020B0602020104020603" pitchFamily="34" charset="0"/>
              </a:rPr>
              <a:t>education, </a:t>
            </a:r>
            <a:r>
              <a:rPr lang="en-US" sz="2600" dirty="0" smtClean="0">
                <a:latin typeface="Tw Cen MT" panose="020B0602020104020603" pitchFamily="34" charset="0"/>
              </a:rPr>
              <a:t>and</a:t>
            </a:r>
            <a:r>
              <a:rPr lang="en-US" sz="2600" b="1" dirty="0" smtClean="0">
                <a:latin typeface="Tw Cen MT" panose="020B0602020104020603" pitchFamily="34" charset="0"/>
              </a:rPr>
              <a:t> transfer</a:t>
            </a:r>
          </a:p>
          <a:p>
            <a:pPr marL="119062" indent="0" eaLnBrk="1" hangingPunct="1">
              <a:buFont typeface="Wingdings 3" panose="05040102010807070707" pitchFamily="18" charset="2"/>
              <a:buNone/>
              <a:defRPr/>
            </a:pPr>
            <a:endParaRPr lang="en-US" sz="3000" b="1" dirty="0" smtClean="0">
              <a:latin typeface="Tw Cen MT" panose="020B0602020104020603" pitchFamily="34" charset="0"/>
            </a:endParaRPr>
          </a:p>
          <a:p>
            <a:pPr marL="119062" indent="0" eaLnBrk="1" hangingPunct="1">
              <a:buFont typeface="Wingdings 3" panose="05040102010807070707" pitchFamily="18" charset="2"/>
              <a:buNone/>
              <a:defRPr/>
            </a:pPr>
            <a:endParaRPr lang="en-US" sz="3000" dirty="0" smtClean="0">
              <a:latin typeface="Tw Cen MT" panose="020B0602020104020603" pitchFamily="34" charset="0"/>
            </a:endParaRPr>
          </a:p>
          <a:p>
            <a:pPr marL="119062" indent="0" eaLnBrk="1" hangingPunct="1">
              <a:buFont typeface="Wingdings 3" panose="05040102010807070707" pitchFamily="18" charset="2"/>
              <a:buNone/>
              <a:defRPr/>
            </a:pPr>
            <a:endParaRPr lang="en-US" sz="3000" dirty="0" smtClean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925513"/>
            <a:ext cx="6343650" cy="709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Background</a:t>
            </a:r>
            <a:endParaRPr lang="en-US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4267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19062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en-US" sz="3000" b="1" dirty="0" smtClean="0">
                <a:latin typeface="Tw Cen MT" panose="020B0602020104020603" pitchFamily="34" charset="0"/>
              </a:rPr>
              <a:t>Focus: making accountability data more readily available to the public</a:t>
            </a:r>
            <a:endParaRPr lang="en-US" sz="3000" b="1" dirty="0">
              <a:latin typeface="Tw Cen MT" panose="020B0602020104020603" pitchFamily="34" charset="0"/>
            </a:endParaRPr>
          </a:p>
          <a:p>
            <a:pPr marL="119062" indent="0" eaLnBrk="1" hangingPunct="1">
              <a:buFont typeface="Wingdings 3" panose="05040102010807070707" pitchFamily="18" charset="2"/>
              <a:buNone/>
              <a:defRPr/>
            </a:pPr>
            <a:endParaRPr lang="en-US" sz="2600" dirty="0" smtClean="0"/>
          </a:p>
          <a:p>
            <a:pPr marL="119062" indent="0" eaLnBrk="1" hangingPunct="1">
              <a:buFont typeface="Wingdings 3" panose="05040102010807070707" pitchFamily="18" charset="2"/>
              <a:buNone/>
              <a:defRPr/>
            </a:pPr>
            <a:endParaRPr lang="en-US" sz="2600" dirty="0" smtClean="0"/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485" r="1074" b="1045"/>
          <a:stretch>
            <a:fillRect/>
          </a:stretch>
        </p:blipFill>
        <p:spPr bwMode="auto">
          <a:xfrm>
            <a:off x="847725" y="3128963"/>
            <a:ext cx="34290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1041" r="616" b="31"/>
          <a:stretch>
            <a:fillRect/>
          </a:stretch>
        </p:blipFill>
        <p:spPr bwMode="auto">
          <a:xfrm>
            <a:off x="4667250" y="3124200"/>
            <a:ext cx="3581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50" y="927100"/>
            <a:ext cx="6343650" cy="709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Institutional Profile</a:t>
            </a:r>
            <a:endParaRPr lang="en-US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286000"/>
            <a:ext cx="80772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>
            <a:normAutofit fontScale="92500" lnSpcReduction="1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912" indent="-3200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3000" dirty="0" smtClean="0">
                <a:solidFill>
                  <a:sysClr val="windowText" lastClr="000000"/>
                </a:solidFill>
                <a:latin typeface="Tw Cen MT"/>
              </a:rPr>
              <a:t>Description of College</a:t>
            </a:r>
          </a:p>
          <a:p>
            <a:pPr marL="676085" lvl="2" indent="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050" dirty="0" smtClean="0">
              <a:solidFill>
                <a:sysClr val="windowText" lastClr="000000"/>
              </a:solidFill>
              <a:latin typeface="Tw Cen MT"/>
            </a:endParaRPr>
          </a:p>
          <a:p>
            <a:pPr marL="438912" indent="-3200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3000" dirty="0" smtClean="0">
                <a:solidFill>
                  <a:sysClr val="windowText" lastClr="000000"/>
                </a:solidFill>
                <a:latin typeface="Tw Cen MT"/>
              </a:rPr>
              <a:t>Student Information</a:t>
            </a:r>
          </a:p>
          <a:p>
            <a:pPr marL="1028700" lvl="2" indent="-342900" defTabSz="9144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Annual Unduplicated Headcount</a:t>
            </a:r>
          </a:p>
          <a:p>
            <a:pPr marL="1028700" lvl="2" indent="-342900" defTabSz="9144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Gender, Age and Ethnicity of Students</a:t>
            </a:r>
          </a:p>
          <a:p>
            <a:pPr marL="457200" lvl="1" indent="0" defTabSz="914400" eaLnBrk="1" fontAlgn="auto" hangingPunct="1">
              <a:spcAft>
                <a:spcPts val="0"/>
              </a:spcAft>
              <a:buClr>
                <a:srgbClr val="C0504D"/>
              </a:buClr>
              <a:buFont typeface="Wingdings" pitchFamily="2" charset="2"/>
              <a:buNone/>
              <a:defRPr/>
            </a:pPr>
            <a:endParaRPr lang="en-US" sz="1050" dirty="0" smtClean="0">
              <a:solidFill>
                <a:sysClr val="windowText" lastClr="000000"/>
              </a:solidFill>
              <a:latin typeface="Tw Cen MT"/>
            </a:endParaRPr>
          </a:p>
          <a:p>
            <a:pPr marL="438912" indent="-3200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3000" dirty="0" smtClean="0">
                <a:solidFill>
                  <a:sysClr val="windowText" lastClr="000000"/>
                </a:solidFill>
                <a:latin typeface="Tw Cen MT"/>
              </a:rPr>
              <a:t>Other Information</a:t>
            </a:r>
          </a:p>
          <a:p>
            <a:pPr marL="1018985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Full-Time Equivalent Students (FTES)</a:t>
            </a:r>
          </a:p>
          <a:p>
            <a:pPr marL="1018985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Course Sections (credit/non-credit)</a:t>
            </a:r>
          </a:p>
          <a:p>
            <a:pPr marL="1018985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Median Credit Section Size</a:t>
            </a:r>
          </a:p>
          <a:p>
            <a:pPr marL="1018985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Percentage of Full-Time Faculty (RSCCD Value)</a:t>
            </a:r>
          </a:p>
          <a:p>
            <a:pPr marL="1018985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Percent of First Generation Students</a:t>
            </a:r>
          </a:p>
          <a:p>
            <a:pPr marL="1018985" lvl="2" indent="-3429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w Cen MT"/>
              </a:rPr>
              <a:t>Student Counseling Ratio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894882-773f-4ca4-8f88-a7623eb85067">65525KZWNX2R-1270621119-417</_dlc_DocId>
    <_dlc_DocIdUrl xmlns="20894882-773f-4ca4-8f88-a7623eb85067">
      <Url>https://www.rsccd.edu/Departments/Research/_layouts/15/DocIdRedir.aspx?ID=65525KZWNX2R-1270621119-417</Url>
      <Description>65525KZWNX2R-1270621119-417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7C553BE7E2D4CB2CC6CF33AE1D188" ma:contentTypeVersion="1" ma:contentTypeDescription="Create a new document." ma:contentTypeScope="" ma:versionID="a323308604f7eed2219cf1fe5f016bc2">
  <xsd:schema xmlns:xsd="http://www.w3.org/2001/XMLSchema" xmlns:xs="http://www.w3.org/2001/XMLSchema" xmlns:p="http://schemas.microsoft.com/office/2006/metadata/properties" xmlns:ns2="20894882-773f-4ca4-8f88-a7623eb85067" targetNamespace="http://schemas.microsoft.com/office/2006/metadata/properties" ma:root="true" ma:fieldsID="f067f8a94bd9ecffd02edf89ac193608" ns2:_="">
    <xsd:import namespace="20894882-773f-4ca4-8f88-a7623eb8506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94882-773f-4ca4-8f88-a7623eb85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5E28EA-1B3E-4326-9F13-503BEA30A666}"/>
</file>

<file path=customXml/itemProps2.xml><?xml version="1.0" encoding="utf-8"?>
<ds:datastoreItem xmlns:ds="http://schemas.openxmlformats.org/officeDocument/2006/customXml" ds:itemID="{D4222BA4-A73B-4FC8-A59D-2BA47BBD4093}"/>
</file>

<file path=customXml/itemProps3.xml><?xml version="1.0" encoding="utf-8"?>
<ds:datastoreItem xmlns:ds="http://schemas.openxmlformats.org/officeDocument/2006/customXml" ds:itemID="{19978D17-F9C9-40F6-9F08-8EABB0311453}"/>
</file>

<file path=customXml/itemProps4.xml><?xml version="1.0" encoding="utf-8"?>
<ds:datastoreItem xmlns:ds="http://schemas.openxmlformats.org/officeDocument/2006/customXml" ds:itemID="{F7DFCFA5-BF4F-494A-A5DE-09B80E74CEC3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38242</TotalTime>
  <Words>950</Words>
  <Application>Microsoft Office PowerPoint</Application>
  <PresentationFormat>On-screen Show (4:3)</PresentationFormat>
  <Paragraphs>214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Tw Cen MT</vt:lpstr>
      <vt:lpstr>Verdana</vt:lpstr>
      <vt:lpstr>Wingdings</vt:lpstr>
      <vt:lpstr>Wingdings 2</vt:lpstr>
      <vt:lpstr>Wingdings 3</vt:lpstr>
      <vt:lpstr>Ion Boardroom</vt:lpstr>
      <vt:lpstr>Student Success Scorecard &amp;  Other Institutional Effectiveness Metrics</vt:lpstr>
      <vt:lpstr>Today’s Agenda</vt:lpstr>
      <vt:lpstr>PowerPoint Presentation</vt:lpstr>
      <vt:lpstr>PowerPoint Presentation</vt:lpstr>
      <vt:lpstr>PowerPoint Presentation</vt:lpstr>
      <vt:lpstr>Student Success Scorecard: Background</vt:lpstr>
      <vt:lpstr>Background</vt:lpstr>
      <vt:lpstr>Background</vt:lpstr>
      <vt:lpstr>Institutional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RSCCD “Plan to Plan”</dc:title>
  <dc:creator>Administrator</dc:creator>
  <cp:lastModifiedBy>Sagehorn, Robert</cp:lastModifiedBy>
  <cp:revision>322</cp:revision>
  <cp:lastPrinted>2017-09-19T21:34:25Z</cp:lastPrinted>
  <dcterms:created xsi:type="dcterms:W3CDTF">2010-01-04T22:26:16Z</dcterms:created>
  <dcterms:modified xsi:type="dcterms:W3CDTF">2017-12-22T17:43:09Z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bcba5694-de86-4924-a8af-be8cdf0106cd</vt:lpwstr>
  </property>
  <property fmtid="{D5CDD505-2E9C-101B-9397-08002B2CF9AE}" pid="3" name="ContentTypeId">
    <vt:lpwstr>0x0101005707C553BE7E2D4CB2CC6CF33AE1D188</vt:lpwstr>
  </property>
</Properties>
</file>