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autoCompressPictures="0">
  <p:sldMasterIdLst>
    <p:sldMasterId id="2147483660" r:id="rId1"/>
  </p:sldMasterIdLst>
  <p:notesMasterIdLst>
    <p:notesMasterId r:id="rId14"/>
  </p:notesMasterIdLst>
  <p:sldIdLst>
    <p:sldId id="256" r:id="rId2"/>
    <p:sldId id="269" r:id="rId3"/>
    <p:sldId id="257" r:id="rId4"/>
    <p:sldId id="262" r:id="rId5"/>
    <p:sldId id="268" r:id="rId6"/>
    <p:sldId id="261" r:id="rId7"/>
    <p:sldId id="266" r:id="rId8"/>
    <p:sldId id="267" r:id="rId9"/>
    <p:sldId id="260" r:id="rId10"/>
    <p:sldId id="264" r:id="rId11"/>
    <p:sldId id="263" r:id="rId12"/>
    <p:sldId id="259" r:id="rId13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C09A"/>
    <a:srgbClr val="A83544"/>
    <a:srgbClr val="D89F74"/>
    <a:srgbClr val="DEA57A"/>
    <a:srgbClr val="FDBFD1"/>
    <a:srgbClr val="A70533"/>
    <a:srgbClr val="A23643"/>
    <a:srgbClr val="8A042A"/>
    <a:srgbClr val="EBD2B0"/>
    <a:srgbClr val="233E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44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C0A961F-D47C-428A-A914-A4C4EEF44DED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7F7997E-5374-4343-B1E6-4C451EBFA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660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4023360"/>
            <a:ext cx="9144000" cy="2834640"/>
          </a:xfrm>
          <a:prstGeom prst="rect">
            <a:avLst/>
          </a:prstGeom>
          <a:gradFill flip="none" rotWithShape="1">
            <a:gsLst>
              <a:gs pos="5618">
                <a:schemeClr val="bg1"/>
              </a:gs>
              <a:gs pos="33000">
                <a:schemeClr val="bg1">
                  <a:lumMod val="95000"/>
                </a:schemeClr>
              </a:gs>
              <a:gs pos="68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A23643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01956" y="2748598"/>
            <a:ext cx="7298018" cy="8785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algn="l"/>
            <a:r>
              <a:rPr lang="en-US" dirty="0"/>
              <a:t>Click to edit Master subtitle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99974" y="351595"/>
            <a:ext cx="1415405" cy="3522092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V="1">
            <a:off x="0" y="3909060"/>
            <a:ext cx="9144000" cy="7620"/>
          </a:xfrm>
          <a:prstGeom prst="line">
            <a:avLst/>
          </a:prstGeom>
          <a:ln w="101600">
            <a:solidFill>
              <a:srgbClr val="A705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4"/>
          <p:cNvSpPr>
            <a:spLocks noGrp="1"/>
          </p:cNvSpPr>
          <p:nvPr>
            <p:ph type="title"/>
          </p:nvPr>
        </p:nvSpPr>
        <p:spPr>
          <a:xfrm>
            <a:off x="401956" y="1333756"/>
            <a:ext cx="7298018" cy="1325563"/>
          </a:xfrm>
          <a:prstGeom prst="rect">
            <a:avLst/>
          </a:prstGeom>
        </p:spPr>
        <p:txBody>
          <a:bodyPr/>
          <a:lstStyle>
            <a:lvl1pPr>
              <a:defRPr sz="4400" cap="all" baseline="0">
                <a:solidFill>
                  <a:srgbClr val="A70533"/>
                </a:solidFill>
              </a:defRPr>
            </a:lvl1pPr>
          </a:lstStyle>
          <a:p>
            <a:r>
              <a:rPr lang="en-US" dirty="0">
                <a:solidFill>
                  <a:srgbClr val="A70533"/>
                </a:solidFill>
              </a:rPr>
              <a:t>Click to edit Master title style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2302008" y="4411133"/>
            <a:ext cx="5218510" cy="1943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Description text Second level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0" y="4020831"/>
            <a:ext cx="9144000" cy="762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yiv23916840170950ED6C-396F-496B-BED3-066B98E5C0E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38" y="4123992"/>
            <a:ext cx="2254802" cy="261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 flipV="1">
            <a:off x="0" y="6666813"/>
            <a:ext cx="9144000" cy="7620"/>
          </a:xfrm>
          <a:prstGeom prst="line">
            <a:avLst/>
          </a:prstGeom>
          <a:ln w="76200">
            <a:solidFill>
              <a:srgbClr val="DDC09A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 userDrawn="1"/>
        </p:nvCxnSpPr>
        <p:spPr>
          <a:xfrm flipV="1">
            <a:off x="-11084" y="6737770"/>
            <a:ext cx="9193876" cy="2226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993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/>
          <p:cNvSpPr>
            <a:spLocks noGrp="1"/>
          </p:cNvSpPr>
          <p:nvPr>
            <p:ph type="title"/>
          </p:nvPr>
        </p:nvSpPr>
        <p:spPr>
          <a:xfrm>
            <a:off x="647525" y="365128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3600" cap="all" baseline="0">
                <a:solidFill>
                  <a:srgbClr val="A70533"/>
                </a:solidFill>
              </a:defRPr>
            </a:lvl1pPr>
          </a:lstStyle>
          <a:p>
            <a:r>
              <a:rPr lang="en-US" dirty="0">
                <a:solidFill>
                  <a:srgbClr val="A70533"/>
                </a:solidFill>
              </a:rPr>
              <a:t>Click to edit Master title style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idx="1"/>
          </p:nvPr>
        </p:nvSpPr>
        <p:spPr>
          <a:xfrm>
            <a:off x="663854" y="1825625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4" name="Content Placeholder 5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053" y="2752240"/>
            <a:ext cx="1214607" cy="3496163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 flipV="1">
            <a:off x="0" y="6256020"/>
            <a:ext cx="9144000" cy="7620"/>
          </a:xfrm>
          <a:prstGeom prst="line">
            <a:avLst/>
          </a:prstGeom>
          <a:ln w="101600">
            <a:solidFill>
              <a:srgbClr val="A705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0" y="6380882"/>
            <a:ext cx="9144000" cy="7620"/>
          </a:xfrm>
          <a:prstGeom prst="line">
            <a:avLst/>
          </a:prstGeom>
          <a:ln w="38100" cmpd="sng">
            <a:solidFill>
              <a:srgbClr val="D89F7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 userDrawn="1"/>
        </p:nvSpPr>
        <p:spPr>
          <a:xfrm>
            <a:off x="8012360" y="6462983"/>
            <a:ext cx="95388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5A241D4-F6DD-49DB-9359-86E3B5F36E1A}" type="slidenum">
              <a:rPr lang="en-US" sz="1350" smtClean="0">
                <a:latin typeface="Arial Rounded MT Bold" panose="020F0704030504030204" pitchFamily="34" charset="0"/>
              </a:rPr>
              <a:t>‹#›</a:t>
            </a:fld>
            <a:endParaRPr lang="en-US" sz="135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852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for Lar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A8354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 flipV="1">
            <a:off x="0" y="6256020"/>
            <a:ext cx="9144000" cy="7620"/>
          </a:xfrm>
          <a:prstGeom prst="line">
            <a:avLst/>
          </a:prstGeom>
          <a:ln w="101600">
            <a:solidFill>
              <a:srgbClr val="A705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 flipV="1">
            <a:off x="0" y="6380882"/>
            <a:ext cx="9144000" cy="7620"/>
          </a:xfrm>
          <a:prstGeom prst="line">
            <a:avLst/>
          </a:prstGeom>
          <a:ln w="38100" cmpd="sng">
            <a:solidFill>
              <a:srgbClr val="D89F7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8012360" y="6462983"/>
            <a:ext cx="95388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5A241D4-F6DD-49DB-9359-86E3B5F36E1A}" type="slidenum">
              <a:rPr lang="en-US" sz="1350" smtClean="0">
                <a:latin typeface="Arial Rounded MT Bold" panose="020F0704030504030204" pitchFamily="34" charset="0"/>
              </a:rPr>
              <a:t>‹#›</a:t>
            </a:fld>
            <a:endParaRPr lang="en-US" sz="1350" dirty="0">
              <a:latin typeface="Arial Rounded MT Bold" panose="020F070403050403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628650" y="1862138"/>
            <a:ext cx="7886700" cy="41576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7201437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177" y="2752240"/>
            <a:ext cx="1214607" cy="3496163"/>
          </a:xfrm>
          <a:prstGeom prst="rect">
            <a:avLst/>
          </a:prstGeom>
        </p:spPr>
      </p:pic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3600" cap="all" baseline="0">
                <a:solidFill>
                  <a:srgbClr val="A70533"/>
                </a:solidFill>
              </a:defRPr>
            </a:lvl1pPr>
          </a:lstStyle>
          <a:p>
            <a:r>
              <a:rPr lang="en-US" dirty="0">
                <a:solidFill>
                  <a:srgbClr val="A70533"/>
                </a:solidFill>
              </a:rPr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0" y="6256020"/>
            <a:ext cx="9144000" cy="7620"/>
          </a:xfrm>
          <a:prstGeom prst="line">
            <a:avLst/>
          </a:prstGeom>
          <a:ln w="101600">
            <a:solidFill>
              <a:srgbClr val="A705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0" y="6380882"/>
            <a:ext cx="9144000" cy="7620"/>
          </a:xfrm>
          <a:prstGeom prst="line">
            <a:avLst/>
          </a:prstGeom>
          <a:ln w="38100" cmpd="sng">
            <a:solidFill>
              <a:srgbClr val="D89F7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 userDrawn="1"/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Click to edit Master text styles</a:t>
            </a:r>
          </a:p>
          <a:p>
            <a:pPr lvl="1"/>
            <a:r>
              <a:rPr lang="en-US" sz="2000" dirty="0"/>
              <a:t>Second level</a:t>
            </a:r>
          </a:p>
          <a:p>
            <a:pPr lvl="2"/>
            <a:r>
              <a:rPr lang="en-US" sz="1800" dirty="0"/>
              <a:t>Third level</a:t>
            </a:r>
          </a:p>
          <a:p>
            <a:pPr lvl="3"/>
            <a:r>
              <a:rPr lang="en-US" sz="1400" dirty="0"/>
              <a:t>Fourth level</a:t>
            </a:r>
          </a:p>
          <a:p>
            <a:pPr lvl="4"/>
            <a:r>
              <a:rPr lang="en-US" sz="1350" dirty="0"/>
              <a:t>Fifth level</a:t>
            </a:r>
          </a:p>
        </p:txBody>
      </p:sp>
      <p:sp>
        <p:nvSpPr>
          <p:cNvPr id="7" name="Content Placeholder 3"/>
          <p:cNvSpPr txBox="1">
            <a:spLocks/>
          </p:cNvSpPr>
          <p:nvPr userDrawn="1"/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Click to edit Master text styles</a:t>
            </a:r>
          </a:p>
          <a:p>
            <a:pPr lvl="1"/>
            <a:r>
              <a:rPr lang="en-US" sz="2000" dirty="0"/>
              <a:t>Second level</a:t>
            </a:r>
          </a:p>
          <a:p>
            <a:pPr lvl="2"/>
            <a:r>
              <a:rPr lang="en-US" sz="1800" dirty="0"/>
              <a:t>Third level</a:t>
            </a:r>
          </a:p>
          <a:p>
            <a:pPr lvl="3"/>
            <a:r>
              <a:rPr lang="en-US" sz="1400" dirty="0"/>
              <a:t>Fourth level</a:t>
            </a:r>
          </a:p>
          <a:p>
            <a:pPr lvl="4"/>
            <a:r>
              <a:rPr lang="en-US" sz="1350" dirty="0"/>
              <a:t>Fifth level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57798" y="6505744"/>
            <a:ext cx="100953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350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012360" y="6462983"/>
            <a:ext cx="95388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5A241D4-F6DD-49DB-9359-86E3B5F36E1A}" type="slidenum">
              <a:rPr lang="en-US" sz="1350" smtClean="0">
                <a:latin typeface="Arial Rounded MT Bold" panose="020F0704030504030204" pitchFamily="34" charset="0"/>
              </a:rPr>
              <a:t>‹#›</a:t>
            </a:fld>
            <a:endParaRPr lang="en-US" sz="135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669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177" y="2752240"/>
            <a:ext cx="1214607" cy="3496163"/>
          </a:xfrm>
          <a:prstGeom prst="rect">
            <a:avLst/>
          </a:prstGeom>
        </p:spPr>
      </p:pic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3600" cap="all" baseline="0">
                <a:solidFill>
                  <a:srgbClr val="A70533"/>
                </a:solidFill>
              </a:defRPr>
            </a:lvl1pPr>
          </a:lstStyle>
          <a:p>
            <a:r>
              <a:rPr lang="en-US" dirty="0">
                <a:solidFill>
                  <a:srgbClr val="A70533"/>
                </a:solidFill>
              </a:rPr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0" y="6256020"/>
            <a:ext cx="9144000" cy="7620"/>
          </a:xfrm>
          <a:prstGeom prst="line">
            <a:avLst/>
          </a:prstGeom>
          <a:ln w="101600">
            <a:solidFill>
              <a:srgbClr val="A705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0" y="6380882"/>
            <a:ext cx="9144000" cy="7620"/>
          </a:xfrm>
          <a:prstGeom prst="line">
            <a:avLst/>
          </a:prstGeom>
          <a:ln w="38100" cmpd="sng">
            <a:solidFill>
              <a:srgbClr val="D89F7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28651" y="1892301"/>
            <a:ext cx="3948113" cy="41560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2" name="Picture Placeholder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063" y="1874845"/>
            <a:ext cx="3931701" cy="417353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800600" y="1892301"/>
            <a:ext cx="3714750" cy="4156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969762" y="6440556"/>
            <a:ext cx="100953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35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012360" y="6462983"/>
            <a:ext cx="95388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5A241D4-F6DD-49DB-9359-86E3B5F36E1A}" type="slidenum">
              <a:rPr lang="en-US" sz="1350" smtClean="0">
                <a:latin typeface="Arial Rounded MT Bold" panose="020F0704030504030204" pitchFamily="34" charset="0"/>
              </a:rPr>
              <a:t>‹#›</a:t>
            </a:fld>
            <a:endParaRPr lang="en-US" sz="135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593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matic-Use Sparing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4050" b="1">
                <a:solidFill>
                  <a:srgbClr val="D89F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 flipV="1">
            <a:off x="0" y="6241506"/>
            <a:ext cx="9144000" cy="7620"/>
          </a:xfrm>
          <a:prstGeom prst="line">
            <a:avLst/>
          </a:prstGeom>
          <a:ln w="127000">
            <a:solidFill>
              <a:srgbClr val="A705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 flipV="1">
            <a:off x="0" y="6381818"/>
            <a:ext cx="9144000" cy="7620"/>
          </a:xfrm>
          <a:prstGeom prst="line">
            <a:avLst/>
          </a:prstGeom>
          <a:ln w="38100" cmpd="sng">
            <a:solidFill>
              <a:srgbClr val="D89F7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154318" y="2552700"/>
            <a:ext cx="6885161" cy="26620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 cap="none" spc="0" baseline="0">
                <a:ln w="0"/>
                <a:solidFill>
                  <a:schemeClr val="tx1"/>
                </a:solidFill>
                <a:effectLst>
                  <a:reflection blurRad="6350" stA="50000" endA="300" endPos="50000" dist="29997" dir="5400000" sy="-100000" algn="bl" rotWithShape="0"/>
                </a:effectLst>
              </a:defRPr>
            </a:lvl1pPr>
            <a:lvl2pPr algn="ctr">
              <a:defRPr sz="3000" b="1" cap="none" spc="0" baseline="0">
                <a:ln w="0"/>
                <a:solidFill>
                  <a:schemeClr val="tx1"/>
                </a:solidFill>
                <a:effectLst>
                  <a:reflection blurRad="6350" stA="50000" endA="300" endPos="50000" dist="29997" dir="5400000" sy="-100000" algn="bl" rotWithShape="0"/>
                </a:effectLst>
              </a:defRPr>
            </a:lvl2pPr>
            <a:lvl3pPr>
              <a:defRPr b="1" cap="none" spc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defRPr>
            </a:lvl3pPr>
            <a:lvl4pPr>
              <a:defRPr b="1" cap="none" spc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defRPr>
            </a:lvl4pPr>
            <a:lvl5pPr>
              <a:defRPr b="1" cap="none" spc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defRPr>
            </a:lvl5pPr>
          </a:lstStyle>
          <a:p>
            <a:pPr lvl="0"/>
            <a:r>
              <a:rPr lang="en-US" dirty="0"/>
              <a:t>Dramatic Emphasis</a:t>
            </a:r>
          </a:p>
          <a:p>
            <a:pPr lvl="1"/>
            <a:r>
              <a:rPr lang="en-US" dirty="0"/>
              <a:t>Use sparingly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969762" y="6440556"/>
            <a:ext cx="100953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012360" y="6462983"/>
            <a:ext cx="95388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5A241D4-F6DD-49DB-9359-86E3B5F36E1A}" type="slidenum">
              <a:rPr lang="en-US" sz="135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‹#›</a:t>
            </a:fld>
            <a:endParaRPr lang="en-US" sz="135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844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177" y="2752240"/>
            <a:ext cx="1214607" cy="3496163"/>
          </a:xfrm>
          <a:prstGeom prst="rect">
            <a:avLst/>
          </a:prstGeom>
        </p:spPr>
      </p:pic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3600" cap="all" baseline="0">
                <a:solidFill>
                  <a:srgbClr val="A70533"/>
                </a:solidFill>
              </a:defRPr>
            </a:lvl1pPr>
          </a:lstStyle>
          <a:p>
            <a:r>
              <a:rPr lang="en-US" dirty="0">
                <a:solidFill>
                  <a:srgbClr val="A70533"/>
                </a:solidFill>
              </a:rPr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0" y="6256020"/>
            <a:ext cx="9144000" cy="7620"/>
          </a:xfrm>
          <a:prstGeom prst="line">
            <a:avLst/>
          </a:prstGeom>
          <a:ln w="101600">
            <a:solidFill>
              <a:srgbClr val="A705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0" y="6380882"/>
            <a:ext cx="9144000" cy="7620"/>
          </a:xfrm>
          <a:prstGeom prst="line">
            <a:avLst/>
          </a:prstGeom>
          <a:ln w="38100" cmpd="sng">
            <a:solidFill>
              <a:srgbClr val="D89F7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7969762" y="6440556"/>
            <a:ext cx="100953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350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012360" y="6462983"/>
            <a:ext cx="95388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5A241D4-F6DD-49DB-9359-86E3B5F36E1A}" type="slidenum">
              <a:rPr lang="en-US" sz="1350" smtClean="0">
                <a:latin typeface="Arial Rounded MT Bold" panose="020F0704030504030204" pitchFamily="34" charset="0"/>
              </a:rPr>
              <a:t>‹#›</a:t>
            </a:fld>
            <a:endParaRPr lang="en-US" sz="135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593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116580"/>
            <a:ext cx="9144000" cy="374142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36000">
                <a:schemeClr val="accent2">
                  <a:lumMod val="50000"/>
                </a:schemeClr>
              </a:gs>
              <a:gs pos="77000">
                <a:srgbClr val="A70533"/>
              </a:gs>
              <a:gs pos="55000">
                <a:srgbClr val="8A042A"/>
              </a:gs>
              <a:gs pos="100000">
                <a:srgbClr val="FDBFD1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46"/>
          <a:stretch/>
        </p:blipFill>
        <p:spPr>
          <a:xfrm>
            <a:off x="28959" y="275017"/>
            <a:ext cx="2417908" cy="2736699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 flipV="1">
            <a:off x="0" y="2971800"/>
            <a:ext cx="9144000" cy="7620"/>
          </a:xfrm>
          <a:prstGeom prst="line">
            <a:avLst/>
          </a:prstGeom>
          <a:ln w="101600">
            <a:solidFill>
              <a:srgbClr val="A705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54330" y="3676685"/>
            <a:ext cx="4114800" cy="247967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4950" b="1" dirty="0">
                <a:solidFill>
                  <a:schemeClr val="bg1"/>
                </a:solidFill>
              </a:rPr>
              <a:t>Closing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66311" y="3693479"/>
            <a:ext cx="3620453" cy="2462879"/>
          </a:xfrm>
          <a:prstGeom prst="rect">
            <a:avLst/>
          </a:prstGeom>
        </p:spPr>
        <p:txBody>
          <a:bodyPr/>
          <a:lstStyle>
            <a:lvl1pPr>
              <a:defRPr sz="2400" b="0" baseline="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2100" b="1" dirty="0">
                <a:solidFill>
                  <a:schemeClr val="bg1"/>
                </a:solidFill>
              </a:rPr>
              <a:t>Name</a:t>
            </a:r>
          </a:p>
          <a:p>
            <a:pPr algn="l"/>
            <a:r>
              <a:rPr lang="en-US" sz="2100" b="1" dirty="0">
                <a:solidFill>
                  <a:schemeClr val="bg1"/>
                </a:solidFill>
              </a:rPr>
              <a:t>Title</a:t>
            </a:r>
          </a:p>
          <a:p>
            <a:pPr algn="l"/>
            <a:r>
              <a:rPr lang="en-US" sz="2100" b="1" dirty="0">
                <a:solidFill>
                  <a:schemeClr val="bg1"/>
                </a:solidFill>
              </a:rPr>
              <a:t>Contact Info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0" y="6705338"/>
            <a:ext cx="9144000" cy="7620"/>
          </a:xfrm>
          <a:prstGeom prst="line">
            <a:avLst/>
          </a:prstGeom>
          <a:ln w="76200" cmpd="sng">
            <a:solidFill>
              <a:srgbClr val="DDC09A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Oval 10"/>
          <p:cNvSpPr/>
          <p:nvPr userDrawn="1"/>
        </p:nvSpPr>
        <p:spPr>
          <a:xfrm>
            <a:off x="8941094" y="480973"/>
            <a:ext cx="202907" cy="12391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719004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1984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06" r:id="rId3"/>
    <p:sldLayoutId id="2147483669" r:id="rId4"/>
    <p:sldLayoutId id="2147483702" r:id="rId5"/>
    <p:sldLayoutId id="2147483704" r:id="rId6"/>
    <p:sldLayoutId id="2147483703" r:id="rId7"/>
    <p:sldLayoutId id="2147483705" r:id="rId8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dicare.,gove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01955" y="3020930"/>
            <a:ext cx="7298018" cy="658892"/>
          </a:xfrm>
        </p:spPr>
        <p:txBody>
          <a:bodyPr/>
          <a:lstStyle/>
          <a:p>
            <a:r>
              <a:rPr lang="en-US" dirty="0" err="1"/>
              <a:t>CompanionCare</a:t>
            </a:r>
            <a:r>
              <a:rPr lang="en-US" dirty="0"/>
              <a:t> Medicare Supplement Plan</a:t>
            </a:r>
          </a:p>
          <a:p>
            <a:r>
              <a:rPr lang="en-US" dirty="0"/>
              <a:t>Effective January 1, 2021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Rancho Santiago CCD</a:t>
            </a:r>
            <a:br>
              <a:rPr lang="en-US" dirty="0"/>
            </a:br>
            <a:r>
              <a:rPr lang="en-US" dirty="0" err="1"/>
              <a:t>medicare</a:t>
            </a:r>
            <a:r>
              <a:rPr lang="en-US" dirty="0"/>
              <a:t> supplement plan</a:t>
            </a:r>
          </a:p>
        </p:txBody>
      </p:sp>
    </p:spTree>
    <p:extLst>
      <p:ext uri="{BB962C8B-B14F-4D97-AF65-F5344CB8AC3E}">
        <p14:creationId xmlns:p14="http://schemas.microsoft.com/office/powerpoint/2010/main" val="3774598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Eligibility Requirements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47525" y="1027909"/>
            <a:ext cx="7886700" cy="4351338"/>
          </a:xfrm>
        </p:spPr>
        <p:txBody>
          <a:bodyPr/>
          <a:lstStyle/>
          <a:p>
            <a:r>
              <a:rPr lang="en-US" dirty="0"/>
              <a:t>New retirees enrolled in Medicare Parts A &amp; B are eligible for </a:t>
            </a:r>
            <a:r>
              <a:rPr lang="en-US" dirty="0" err="1"/>
              <a:t>CompanionCare</a:t>
            </a:r>
            <a:r>
              <a:rPr lang="en-US" dirty="0"/>
              <a:t>.</a:t>
            </a:r>
          </a:p>
          <a:p>
            <a:pPr lvl="1"/>
            <a:r>
              <a:rPr lang="en-US" sz="2000" dirty="0"/>
              <a:t>Retirees will be automatically enrolled in Medicare Part D (Drug)</a:t>
            </a:r>
          </a:p>
          <a:p>
            <a:endParaRPr lang="en-US" dirty="0"/>
          </a:p>
          <a:p>
            <a:pPr algn="r"/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i="1" dirty="0"/>
              <a:t>Note:  Medicare may apply a fee based on income, known as an Income-Related Monthly Adjustment Amount (IRMAA) based on federal tax return data from two years prior.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97478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525" y="365128"/>
            <a:ext cx="7886700" cy="1137851"/>
          </a:xfrm>
        </p:spPr>
        <p:txBody>
          <a:bodyPr/>
          <a:lstStyle/>
          <a:p>
            <a:r>
              <a:rPr lang="en-US" dirty="0"/>
              <a:t>support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47525" y="1594398"/>
            <a:ext cx="7886700" cy="4351338"/>
          </a:xfrm>
        </p:spPr>
        <p:txBody>
          <a:bodyPr/>
          <a:lstStyle/>
          <a:p>
            <a:r>
              <a:rPr lang="en-US" dirty="0"/>
              <a:t>Medicare coverage issues:  Medicare 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www.medicare.gov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1-800-633-4227</a:t>
            </a:r>
          </a:p>
          <a:p>
            <a:endParaRPr lang="en-US" dirty="0"/>
          </a:p>
          <a:p>
            <a:r>
              <a:rPr lang="en-US" dirty="0" err="1"/>
              <a:t>CompanionCare</a:t>
            </a:r>
            <a:r>
              <a:rPr lang="en-US" dirty="0"/>
              <a:t> Medicare Supplement coverage issues:  SISC Customer Service 800-825-5541</a:t>
            </a:r>
          </a:p>
          <a:p>
            <a:endParaRPr lang="en-US" dirty="0"/>
          </a:p>
          <a:p>
            <a:r>
              <a:rPr lang="en-US" dirty="0"/>
              <a:t>Drug Coverage Issues:  Navitus Health Solutions 1-866-270-3877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794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292513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330" y="3676685"/>
            <a:ext cx="2462442" cy="2479670"/>
          </a:xfrm>
        </p:spPr>
        <p:txBody>
          <a:bodyPr>
            <a:normAutofit/>
          </a:bodyPr>
          <a:lstStyle/>
          <a:p>
            <a:r>
              <a:rPr lang="en-US" sz="2400" dirty="0"/>
              <a:t>Dan Sanger</a:t>
            </a:r>
            <a:br>
              <a:rPr lang="en-US" sz="2400" dirty="0"/>
            </a:br>
            <a:r>
              <a:rPr lang="en-US" sz="2400" dirty="0"/>
              <a:t>Executive Director of Health Benefits</a:t>
            </a:r>
            <a:br>
              <a:rPr lang="en-US" sz="2400" dirty="0"/>
            </a:br>
            <a:r>
              <a:rPr lang="en-US" sz="2400" dirty="0"/>
              <a:t>ASCIP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233047" y="3664239"/>
            <a:ext cx="2751477" cy="247967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Cheryl Jackson</a:t>
            </a:r>
          </a:p>
          <a:p>
            <a:r>
              <a:rPr lang="en-US" sz="2400" dirty="0"/>
              <a:t>Benefit Services Consultant</a:t>
            </a:r>
          </a:p>
          <a:p>
            <a:r>
              <a:rPr lang="en-US" sz="2400" dirty="0"/>
              <a:t>ASCIP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00799" y="3664239"/>
            <a:ext cx="2409102" cy="247967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Lauri Phillips</a:t>
            </a:r>
          </a:p>
          <a:p>
            <a:r>
              <a:rPr lang="en-US" sz="2400" dirty="0"/>
              <a:t>Account Manager</a:t>
            </a:r>
          </a:p>
          <a:p>
            <a:r>
              <a:rPr lang="en-US" sz="2400" dirty="0"/>
              <a:t>SISC</a:t>
            </a:r>
          </a:p>
        </p:txBody>
      </p:sp>
    </p:spTree>
    <p:extLst>
      <p:ext uri="{BB962C8B-B14F-4D97-AF65-F5344CB8AC3E}">
        <p14:creationId xmlns:p14="http://schemas.microsoft.com/office/powerpoint/2010/main" val="1209459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525" y="365128"/>
            <a:ext cx="8107592" cy="1325563"/>
          </a:xfrm>
        </p:spPr>
        <p:txBody>
          <a:bodyPr/>
          <a:lstStyle/>
          <a:p>
            <a:r>
              <a:rPr lang="en-US" dirty="0"/>
              <a:t>What is a </a:t>
            </a:r>
            <a:r>
              <a:rPr lang="en-US" dirty="0" err="1"/>
              <a:t>medicare</a:t>
            </a:r>
            <a:r>
              <a:rPr lang="en-US" dirty="0"/>
              <a:t> supplement plan?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Medicare Supplement plans pays the copays / coinsurance for care </a:t>
            </a:r>
            <a:r>
              <a:rPr lang="en-US" i="1" dirty="0"/>
              <a:t>covered by Medicare.</a:t>
            </a:r>
          </a:p>
          <a:p>
            <a:endParaRPr lang="en-US" dirty="0"/>
          </a:p>
          <a:p>
            <a:r>
              <a:rPr lang="en-US" dirty="0"/>
              <a:t>Plan is “claim free” when provider accepts Medicare assignment.  </a:t>
            </a:r>
          </a:p>
          <a:p>
            <a:pPr lvl="1"/>
            <a:r>
              <a:rPr lang="en-US" dirty="0"/>
              <a:t>If the provider does not then the member may be subject to out-of-pocket expenses due to balance billing.  </a:t>
            </a:r>
            <a:r>
              <a:rPr lang="en-US" i="1" dirty="0"/>
              <a:t>Always confirm.</a:t>
            </a:r>
          </a:p>
          <a:p>
            <a:endParaRPr lang="en-US" dirty="0"/>
          </a:p>
          <a:p>
            <a:r>
              <a:rPr lang="en-US" dirty="0"/>
              <a:t>Members do not assign their Medicare to a carrier.  Providers that accept Medicare will accept </a:t>
            </a:r>
            <a:r>
              <a:rPr lang="en-US" dirty="0" err="1"/>
              <a:t>CompanionCare</a:t>
            </a:r>
            <a:r>
              <a:rPr lang="en-US" dirty="0"/>
              <a:t> nationwide.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947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moving to </a:t>
            </a:r>
            <a:r>
              <a:rPr lang="en-US" dirty="0" err="1"/>
              <a:t>companioncare</a:t>
            </a:r>
            <a:r>
              <a:rPr lang="en-US" dirty="0"/>
              <a:t>?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553107" y="1484486"/>
            <a:ext cx="8254562" cy="4351338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RSCCD retirees and spouses/domestic partners with </a:t>
            </a:r>
            <a:r>
              <a:rPr lang="en-US" i="1" dirty="0"/>
              <a:t>both</a:t>
            </a:r>
            <a:r>
              <a:rPr lang="en-US" dirty="0"/>
              <a:t> Medicare Part A (hospital / inpatient) </a:t>
            </a:r>
            <a:r>
              <a:rPr lang="en-US" i="1" dirty="0"/>
              <a:t>and</a:t>
            </a:r>
            <a:r>
              <a:rPr lang="en-US" dirty="0"/>
              <a:t> Part B (physician / outpatient) will be covered by </a:t>
            </a:r>
            <a:r>
              <a:rPr lang="en-US" dirty="0" err="1"/>
              <a:t>CompanionCare</a:t>
            </a:r>
            <a:r>
              <a:rPr lang="en-US" dirty="0"/>
              <a:t> effective 1/1/2021.</a:t>
            </a:r>
          </a:p>
          <a:p>
            <a:pPr lvl="1"/>
            <a:r>
              <a:rPr lang="en-US" sz="2000" dirty="0"/>
              <a:t>Retirees will be automatically enrolled in Medicare Part D (Drug) and be provided coverage under a CMS approved formulary through Navitus.</a:t>
            </a:r>
          </a:p>
          <a:p>
            <a:endParaRPr lang="en-US" dirty="0"/>
          </a:p>
          <a:p>
            <a:r>
              <a:rPr lang="en-US" dirty="0"/>
              <a:t>All non-Medicare enrolled retirees and dependents will remain on one of the active employee medical plan options.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70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plans vs. Medicare enrollment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771273"/>
              </p:ext>
            </p:extLst>
          </p:nvPr>
        </p:nvGraphicFramePr>
        <p:xfrm>
          <a:off x="838682" y="1909365"/>
          <a:ext cx="7504386" cy="27111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6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122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378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Medicare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Enrollment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1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Retiree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Spouse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Covered Children*?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Available Plans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7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A&amp;B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A&amp;B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No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Companion Care for both retiree and spouse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2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A&amp;B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Non-A&amp;B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No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Retiree on CC, spouse on active plan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7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Non-A&amp;B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A&amp;B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No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Retiree on active plan, spouse on CC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7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A&amp;B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A&amp;B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One parent on CC and one on the active plan w/ the </a:t>
                      </a:r>
                      <a:r>
                        <a:rPr lang="en-US" sz="1400" u="none" strike="noStrike" dirty="0" err="1">
                          <a:effectLst/>
                        </a:rPr>
                        <a:t>ch</a:t>
                      </a:r>
                      <a:r>
                        <a:rPr lang="en-US" sz="1400" u="none" strike="noStrike" dirty="0">
                          <a:effectLst/>
                        </a:rPr>
                        <a:t>(</a:t>
                      </a:r>
                      <a:r>
                        <a:rPr lang="en-US" sz="1400" u="none" strike="noStrike" dirty="0" err="1">
                          <a:effectLst/>
                        </a:rPr>
                        <a:t>ren</a:t>
                      </a:r>
                      <a:r>
                        <a:rPr lang="en-US" sz="1400" u="none" strike="noStrike" dirty="0">
                          <a:effectLst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7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A&amp;B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Non-A&amp;B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Yes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Retiree on CC and spouse on the active plan w/ the </a:t>
                      </a:r>
                      <a:r>
                        <a:rPr lang="en-US" sz="1400" u="none" strike="noStrike" dirty="0" err="1">
                          <a:effectLst/>
                        </a:rPr>
                        <a:t>ch</a:t>
                      </a:r>
                      <a:r>
                        <a:rPr lang="en-US" sz="1400" u="none" strike="noStrike" dirty="0">
                          <a:effectLst/>
                        </a:rPr>
                        <a:t>(</a:t>
                      </a:r>
                      <a:r>
                        <a:rPr lang="en-US" sz="1400" u="none" strike="noStrike" dirty="0" err="1">
                          <a:effectLst/>
                        </a:rPr>
                        <a:t>ren</a:t>
                      </a:r>
                      <a:r>
                        <a:rPr lang="en-US" sz="1400" u="none" strike="noStrike" dirty="0">
                          <a:effectLst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7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Non-A&amp;B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A&amp;B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Yes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Spouse on CC and Retiree on the active plan w/ the </a:t>
                      </a:r>
                      <a:r>
                        <a:rPr lang="en-US" sz="1400" u="none" strike="noStrike" dirty="0" err="1">
                          <a:effectLst/>
                        </a:rPr>
                        <a:t>ch</a:t>
                      </a:r>
                      <a:r>
                        <a:rPr lang="en-US" sz="1400" u="none" strike="noStrike" dirty="0">
                          <a:effectLst/>
                        </a:rPr>
                        <a:t>(</a:t>
                      </a:r>
                      <a:r>
                        <a:rPr lang="en-US" sz="1400" u="none" strike="noStrike" dirty="0" err="1">
                          <a:effectLst/>
                        </a:rPr>
                        <a:t>ren</a:t>
                      </a:r>
                      <a:r>
                        <a:rPr lang="en-US" sz="1400" u="none" strike="noStrike" dirty="0">
                          <a:effectLst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4264" y="5629619"/>
            <a:ext cx="2792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  <a:r>
              <a:rPr lang="en-US" sz="1600" dirty="0"/>
              <a:t>Non-disabled</a:t>
            </a:r>
          </a:p>
        </p:txBody>
      </p:sp>
    </p:spTree>
    <p:extLst>
      <p:ext uri="{BB962C8B-B14F-4D97-AF65-F5344CB8AC3E}">
        <p14:creationId xmlns:p14="http://schemas.microsoft.com/office/powerpoint/2010/main" val="861558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Overview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6370131"/>
              </p:ext>
            </p:extLst>
          </p:nvPr>
        </p:nvGraphicFramePr>
        <p:xfrm>
          <a:off x="767255" y="1027909"/>
          <a:ext cx="8050925" cy="46774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1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87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507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Services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Medicare 2020 Benefits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CompanionCare</a:t>
                      </a:r>
                      <a:b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Based on 2020 Medicare Benefits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7632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Inpatient Hospital (Part A)</a:t>
                      </a:r>
                      <a:endParaRPr lang="en-US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· Pays all but first $1,408 for 1st  60 days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· Pays all but $352 a day for the 61st–90th day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· Pays all but $704 a day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· Lifetime Reserve for 91st to 150th day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· Pays nothing after Lifetime Reserve is used (refer to Evidence of Coverage)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· Pays $1,408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· Pays $352 a day</a:t>
                      </a:r>
                    </a:p>
                    <a:p>
                      <a:pPr algn="l" fontAlgn="t"/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· Pays $704 a day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· Pays 100% after Medicare and Lifetime Reserve are exhausted, up to 365 days per lifetime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151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Skilled Nursing Facilities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(must be approved by Medicare)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· Pays 100% for 1st 20 days</a:t>
                      </a:r>
                    </a:p>
                    <a:p>
                      <a:pPr algn="l" fontAlgn="t"/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· Pays all but $176 a day for 21st to 100th day</a:t>
                      </a:r>
                    </a:p>
                    <a:p>
                      <a:pPr algn="l" fontAlgn="t"/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· Pays nothing after 100th day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· Pays nothing</a:t>
                      </a:r>
                    </a:p>
                    <a:p>
                      <a:pPr algn="l" fontAlgn="t"/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· Pays $176 a day for 21st to 100</a:t>
                      </a:r>
                      <a:r>
                        <a:rPr lang="en-US" sz="1400" u="none" strike="noStrike" baseline="30000" dirty="0">
                          <a:effectLst/>
                        </a:rPr>
                        <a:t>th  </a:t>
                      </a:r>
                      <a:r>
                        <a:rPr lang="en-US" sz="1400" u="none" strike="noStrike" dirty="0">
                          <a:effectLst/>
                        </a:rPr>
                        <a:t>day</a:t>
                      </a:r>
                    </a:p>
                    <a:p>
                      <a:pPr algn="l" fontAlgn="t"/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· Pays nothing after 100th day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42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Deductible (Part B)</a:t>
                      </a:r>
                      <a:endParaRPr lang="en-US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· $198 Part B deductible per year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· Pays $198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76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Basis of Payment (Part B)</a:t>
                      </a:r>
                      <a:endParaRPr lang="en-US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· 80% Medicare-approved (MA) charges after Part B deductible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· Pays 20% MA charges Including 100% of Medicare Part B deductible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1960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Overview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8209216"/>
              </p:ext>
            </p:extLst>
          </p:nvPr>
        </p:nvGraphicFramePr>
        <p:xfrm>
          <a:off x="647523" y="1040524"/>
          <a:ext cx="7960448" cy="44489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05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8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347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Services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Medicare 2020 Benefits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CompanionCare</a:t>
                      </a:r>
                      <a:b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Based on 2020 Medicare Benefits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164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Medical Services (Part B)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· Doctor, x-ray</a:t>
                      </a:r>
                    </a:p>
                    <a:p>
                      <a:pPr algn="l" fontAlgn="t"/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· Appliances and ambulance lab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1400" u="none" strike="noStrike" dirty="0">
                        <a:effectLst/>
                      </a:endParaRPr>
                    </a:p>
                    <a:p>
                      <a:pPr algn="l" fontAlgn="t"/>
                      <a:r>
                        <a:rPr lang="fr-FR" sz="1400" u="none" strike="noStrike" dirty="0">
                          <a:effectLst/>
                        </a:rPr>
                        <a:t>· 80% MA charges</a:t>
                      </a:r>
                    </a:p>
                    <a:p>
                      <a:pPr algn="l" fontAlgn="t"/>
                      <a:br>
                        <a:rPr lang="fr-FR" sz="1400" u="none" strike="noStrike" dirty="0">
                          <a:effectLst/>
                        </a:rPr>
                      </a:br>
                      <a:r>
                        <a:rPr lang="fr-FR" sz="1400" u="none" strike="noStrike" dirty="0">
                          <a:effectLst/>
                        </a:rPr>
                        <a:t>· 100% MA charges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1400" u="none" strike="noStrike" dirty="0">
                        <a:effectLst/>
                      </a:endParaRPr>
                    </a:p>
                    <a:p>
                      <a:pPr algn="l" fontAlgn="t"/>
                      <a:r>
                        <a:rPr lang="fr-FR" sz="1400" u="none" strike="noStrike" dirty="0">
                          <a:effectLst/>
                        </a:rPr>
                        <a:t>· Pays 20% MA charges</a:t>
                      </a:r>
                    </a:p>
                    <a:p>
                      <a:pPr algn="l" fontAlgn="t"/>
                      <a:br>
                        <a:rPr lang="fr-FR" sz="1400" u="none" strike="noStrike" dirty="0">
                          <a:effectLst/>
                        </a:rPr>
                      </a:br>
                      <a:r>
                        <a:rPr lang="fr-FR" sz="1400" u="none" strike="noStrike" dirty="0">
                          <a:effectLst/>
                        </a:rPr>
                        <a:t>· Pays </a:t>
                      </a:r>
                      <a:r>
                        <a:rPr lang="fr-FR" sz="1400" u="none" strike="noStrike" dirty="0" err="1">
                          <a:effectLst/>
                        </a:rPr>
                        <a:t>nothing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48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Physical/Speech Therapy (Part B)</a:t>
                      </a:r>
                      <a:endParaRPr lang="en-US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· 80% MA charges up to the Medicare annual benefit amount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· Pays 20% MA charges up to the Medicare annual benefit amount (PT and ST combined)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601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Blood (Part B)</a:t>
                      </a:r>
                      <a:endParaRPr lang="en-US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· 80% MA charges after 3 pints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· Pays 1st 3 pints </a:t>
                      </a:r>
                      <a:r>
                        <a:rPr lang="en-US" sz="1400" u="none" strike="noStrike" dirty="0" err="1">
                          <a:effectLst/>
                        </a:rPr>
                        <a:t>unreplaced</a:t>
                      </a:r>
                      <a:r>
                        <a:rPr lang="en-US" sz="1400" u="none" strike="noStrike" dirty="0">
                          <a:effectLst/>
                        </a:rPr>
                        <a:t> blood and 20% MA charges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932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Travel Coverage</a:t>
                      </a:r>
                      <a:br>
                        <a:rPr lang="en-US" sz="14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(when outside the US for less than 6 consecutive months)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· Not covered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· Pays 80% inpatient hospital, surgery, anesthetist and in-hospital visits for medically necessary services for 90 days of treatment per hospital stay. For details call Anthem customer service at 1-800-825-5541.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1179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Overview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7100465"/>
              </p:ext>
            </p:extLst>
          </p:nvPr>
        </p:nvGraphicFramePr>
        <p:xfrm>
          <a:off x="557048" y="1008993"/>
          <a:ext cx="8050924" cy="35697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86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2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347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Outpatient Prescription Drugs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Medicare Part D Prescription Drug Plan Through Navitus Health Solutions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319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Retail Pharmacy Mail Order</a:t>
                      </a:r>
                      <a:endParaRPr lang="en-US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· 30-day supply $9 Generic co-pay, $35 Brand co-pay</a:t>
                      </a:r>
                    </a:p>
                    <a:p>
                      <a:pPr algn="l" fontAlgn="t"/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· 90-day supply $18 Generic co-pay, $90 Brand co-pay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98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Due to Medicare restrictions the following programs are not available with </a:t>
                      </a:r>
                      <a:r>
                        <a:rPr lang="en-US" sz="1400" b="1" u="none" strike="noStrike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CompanionCare</a:t>
                      </a:r>
                      <a:r>
                        <a:rPr lang="en-US" sz="14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:</a:t>
                      </a:r>
                    </a:p>
                    <a:p>
                      <a:pPr algn="l" fontAlgn="t"/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· $0 generic co-pay at Costco</a:t>
                      </a:r>
                    </a:p>
                    <a:p>
                      <a:pPr algn="l" fontAlgn="t"/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· % diabetic supplies for generic co-pay</a:t>
                      </a:r>
                    </a:p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compound medication coverage</a:t>
                      </a:r>
                    </a:p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· Pharmacy benefits are administered through Navitus Health Solutions Medicare Rx using a Medicare CMS-</a:t>
                      </a:r>
                      <a:r>
                        <a:rPr lang="en-US" sz="1400" u="none" strike="noStrike" baseline="0" dirty="0">
                          <a:effectLst/>
                        </a:rPr>
                        <a:t>approved Part</a:t>
                      </a:r>
                      <a:r>
                        <a:rPr lang="en-US" sz="1400" u="none" strike="noStrike" dirty="0">
                          <a:effectLst/>
                        </a:rPr>
                        <a:t> D formulary. Some exclusions and prior authorizations may apply. </a:t>
                      </a:r>
                    </a:p>
                    <a:p>
                      <a:pPr algn="l" fontAlgn="t"/>
                      <a:endParaRPr lang="en-US" sz="1400" u="none" strike="noStrike" dirty="0">
                        <a:effectLst/>
                      </a:endParaRPr>
                    </a:p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Members that have questions regarding their medication coverage can call Navitus Health Solutions Medicare Rx at 1-866-270-3877 or TYY users please call 711.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5044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process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47525" y="1280157"/>
            <a:ext cx="7886700" cy="4351338"/>
          </a:xfrm>
        </p:spPr>
        <p:txBody>
          <a:bodyPr/>
          <a:lstStyle/>
          <a:p>
            <a:r>
              <a:rPr lang="en-US" dirty="0" err="1"/>
              <a:t>CompanionCare</a:t>
            </a:r>
            <a:r>
              <a:rPr lang="en-US" dirty="0"/>
              <a:t> enrollment form must be completed and submitted to RSCCD along with a copy of each CC enrollee’s  Medicare card.</a:t>
            </a:r>
          </a:p>
          <a:p>
            <a:pPr lvl="1"/>
            <a:r>
              <a:rPr lang="en-US" dirty="0"/>
              <a:t>Each enrollee will complete a separate enrollment form</a:t>
            </a:r>
          </a:p>
          <a:p>
            <a:endParaRPr lang="en-US" dirty="0"/>
          </a:p>
          <a:p>
            <a:r>
              <a:rPr lang="en-US" dirty="0"/>
              <a:t>SISC must receive completed application no less than 45 days prior to coverage effective date. </a:t>
            </a:r>
          </a:p>
          <a:p>
            <a:endParaRPr lang="en-US" sz="800" dirty="0"/>
          </a:p>
          <a:p>
            <a:r>
              <a:rPr lang="en-US" dirty="0"/>
              <a:t>Retiring employees or retirees becoming Medicare eligible will enroll mid-year and there is no need to wait till open enrollment.         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667080"/>
      </p:ext>
    </p:extLst>
  </p:cSld>
  <p:clrMapOvr>
    <a:masterClrMapping/>
  </p:clrMapOvr>
</p:sld>
</file>

<file path=ppt/theme/theme1.xml><?xml version="1.0" encoding="utf-8"?>
<a:theme xmlns:a="http://schemas.openxmlformats.org/drawingml/2006/main" name="ASCIP Theme">
  <a:themeElements>
    <a:clrScheme name="Primary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DA31B"/>
      </a:accent1>
      <a:accent2>
        <a:srgbClr val="C00000"/>
      </a:accent2>
      <a:accent3>
        <a:srgbClr val="0000FF"/>
      </a:accent3>
      <a:accent4>
        <a:srgbClr val="7030A0"/>
      </a:accent4>
      <a:accent5>
        <a:srgbClr val="8DB3E2"/>
      </a:accent5>
      <a:accent6>
        <a:srgbClr val="F79646"/>
      </a:accent6>
      <a:hlink>
        <a:srgbClr val="6565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CIP PowerPoint Master 2017" id="{F7795500-CB2E-4397-AFF7-E84E78A0DA11}" vid="{FAEDEDED-7488-4211-8BDB-6538206A14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94BC74A33F0344A220A0FD654BAA85" ma:contentTypeVersion="1" ma:contentTypeDescription="Create a new document." ma:contentTypeScope="" ma:versionID="4286e89c6ba6c7364c6ad99ff2f417d2">
  <xsd:schema xmlns:xsd="http://www.w3.org/2001/XMLSchema" xmlns:xs="http://www.w3.org/2001/XMLSchema" xmlns:p="http://schemas.microsoft.com/office/2006/metadata/properties" xmlns:ns2="20894882-773f-4ca4-8f88-a7623eb85067" targetNamespace="http://schemas.microsoft.com/office/2006/metadata/properties" ma:root="true" ma:fieldsID="defb2a905cd0a8d4591511dadbe44e97" ns2:_="">
    <xsd:import namespace="20894882-773f-4ca4-8f88-a7623eb8506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894882-773f-4ca4-8f88-a7623eb8506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0894882-773f-4ca4-8f88-a7623eb85067">65525KZWNX2R-240-141</_dlc_DocId>
    <_dlc_DocIdUrl xmlns="20894882-773f-4ca4-8f88-a7623eb85067">
      <Url>https://rsccd.edu/Departments/Risk-Management/Benefits/_layouts/15/DocIdRedir.aspx?ID=65525KZWNX2R-240-141</Url>
      <Description>65525KZWNX2R-240-141</Description>
    </_dlc_DocIdUrl>
  </documentManagement>
</p:properties>
</file>

<file path=customXml/itemProps1.xml><?xml version="1.0" encoding="utf-8"?>
<ds:datastoreItem xmlns:ds="http://schemas.openxmlformats.org/officeDocument/2006/customXml" ds:itemID="{1A29697F-2687-4E29-BF08-045B50E4ADDE}"/>
</file>

<file path=customXml/itemProps2.xml><?xml version="1.0" encoding="utf-8"?>
<ds:datastoreItem xmlns:ds="http://schemas.openxmlformats.org/officeDocument/2006/customXml" ds:itemID="{67143663-70E6-4537-B475-EB2899F0B558}"/>
</file>

<file path=customXml/itemProps3.xml><?xml version="1.0" encoding="utf-8"?>
<ds:datastoreItem xmlns:ds="http://schemas.openxmlformats.org/officeDocument/2006/customXml" ds:itemID="{0B74F9CE-AB43-476E-A4F2-26F364F38B79}"/>
</file>

<file path=customXml/itemProps4.xml><?xml version="1.0" encoding="utf-8"?>
<ds:datastoreItem xmlns:ds="http://schemas.openxmlformats.org/officeDocument/2006/customXml" ds:itemID="{5FCB7797-6AD7-42E5-BA41-A9F67DD4D18D}"/>
</file>

<file path=docProps/app.xml><?xml version="1.0" encoding="utf-8"?>
<Properties xmlns="http://schemas.openxmlformats.org/officeDocument/2006/extended-properties" xmlns:vt="http://schemas.openxmlformats.org/officeDocument/2006/docPropsVTypes">
  <Template>ASCIP Powerpoint Template-2017</Template>
  <TotalTime>0</TotalTime>
  <Words>1007</Words>
  <Application>Microsoft Office PowerPoint</Application>
  <PresentationFormat>On-screen Show (4:3)</PresentationFormat>
  <Paragraphs>132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Rounded MT Bold</vt:lpstr>
      <vt:lpstr>Calibri</vt:lpstr>
      <vt:lpstr>Calibri Light</vt:lpstr>
      <vt:lpstr>Times New Roman</vt:lpstr>
      <vt:lpstr>ASCIP Theme</vt:lpstr>
      <vt:lpstr>Rancho Santiago CCD medicare supplement plan</vt:lpstr>
      <vt:lpstr>Dan Sanger Executive Director of Health Benefits ASCIP</vt:lpstr>
      <vt:lpstr>What is a medicare supplement plan?</vt:lpstr>
      <vt:lpstr>Who is moving to companioncare?</vt:lpstr>
      <vt:lpstr>Available plans vs. Medicare enrollment</vt:lpstr>
      <vt:lpstr>Benefits Overview</vt:lpstr>
      <vt:lpstr>Benefits Overview</vt:lpstr>
      <vt:lpstr>Benefits Overview</vt:lpstr>
      <vt:lpstr>Enrollment process</vt:lpstr>
      <vt:lpstr>Eligibility Requirements</vt:lpstr>
      <vt:lpstr>support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2018-04-07T00:38:04Z</dcterms:created>
  <dcterms:modified xsi:type="dcterms:W3CDTF">2020-10-15T18:39:47Z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0x010100F994BC74A33F0344A220A0FD654BAA85</vt:lpwstr>
  </property>
  <property fmtid="{D5CDD505-2E9C-101B-9397-08002B2CF9AE}" pid="3" name="_dlc_DocIdItemGuid">
    <vt:lpwstr>648b4288-b50b-42b8-8a7d-559c5e518987</vt:lpwstr>
  </property>
</Properties>
</file>