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5.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61" r:id="rId2"/>
  </p:sldMasterIdLst>
  <p:notesMasterIdLst>
    <p:notesMasterId r:id="rId18"/>
  </p:notesMasterIdLst>
  <p:handoutMasterIdLst>
    <p:handoutMasterId r:id="rId19"/>
  </p:handoutMasterIdLst>
  <p:sldIdLst>
    <p:sldId id="561" r:id="rId3"/>
    <p:sldId id="663" r:id="rId4"/>
    <p:sldId id="563" r:id="rId5"/>
    <p:sldId id="564" r:id="rId6"/>
    <p:sldId id="661" r:id="rId7"/>
    <p:sldId id="644" r:id="rId8"/>
    <p:sldId id="660" r:id="rId9"/>
    <p:sldId id="664" r:id="rId10"/>
    <p:sldId id="637" r:id="rId11"/>
    <p:sldId id="638" r:id="rId12"/>
    <p:sldId id="431" r:id="rId13"/>
    <p:sldId id="436" r:id="rId14"/>
    <p:sldId id="349" r:id="rId15"/>
    <p:sldId id="647" r:id="rId16"/>
    <p:sldId id="528" r:id="rId1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E4E"/>
    <a:srgbClr val="A1A1A5"/>
    <a:srgbClr val="F7F7F7"/>
    <a:srgbClr val="F9F9F9"/>
    <a:srgbClr val="E3E4E5"/>
    <a:srgbClr val="F2F7FB"/>
    <a:srgbClr val="D9E7F3"/>
    <a:srgbClr val="EBF2F8"/>
    <a:srgbClr val="75787B"/>
    <a:srgbClr val="0162A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5469" autoAdjust="0"/>
  </p:normalViewPr>
  <p:slideViewPr>
    <p:cSldViewPr snapToGrid="0">
      <p:cViewPr varScale="1">
        <p:scale>
          <a:sx n="97" d="100"/>
          <a:sy n="97" d="100"/>
        </p:scale>
        <p:origin x="102" y="114"/>
      </p:cViewPr>
      <p:guideLst/>
    </p:cSldViewPr>
  </p:slideViewPr>
  <p:notesTextViewPr>
    <p:cViewPr>
      <p:scale>
        <a:sx n="100" d="100"/>
        <a:sy n="100" d="100"/>
      </p:scale>
      <p:origin x="0" y="0"/>
    </p:cViewPr>
  </p:notesTextViewPr>
  <p:sorterViewPr>
    <p:cViewPr>
      <p:scale>
        <a:sx n="67" d="100"/>
        <a:sy n="67" d="100"/>
      </p:scale>
      <p:origin x="0" y="0"/>
    </p:cViewPr>
  </p:sorterViewPr>
  <p:notesViewPr>
    <p:cSldViewPr snapToGrid="0" snapToObjects="1">
      <p:cViewPr varScale="1">
        <p:scale>
          <a:sx n="69" d="100"/>
          <a:sy n="69" d="100"/>
        </p:scale>
        <p:origin x="2070" y="6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latin typeface="Arial" charset="0"/>
              <a:cs typeface="Arial"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latin typeface="Arial" charset="0"/>
                <a:cs typeface="Arial" charset="0"/>
              </a:rPr>
              <a:t>10/22/2020</a:t>
            </a:fld>
            <a:endParaRPr lang="en-US" sz="1000" dirty="0">
              <a:latin typeface="Arial" charset="0"/>
              <a:cs typeface="Arial"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latin typeface="Arial" charset="0"/>
              <a:cs typeface="Arial"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latin typeface="Arial" charset="0"/>
                <a:cs typeface="Arial" charset="0"/>
              </a:rPr>
              <a:t>‹#›</a:t>
            </a:fld>
            <a:endParaRPr lang="en-US" sz="1000" dirty="0">
              <a:latin typeface="Arial" charset="0"/>
              <a:cs typeface="Arial"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b="0" i="0">
                <a:latin typeface="Arial" charset="0"/>
                <a:cs typeface="Arial"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b="0" i="0">
                <a:latin typeface="Arial" charset="0"/>
                <a:cs typeface="Arial" charset="0"/>
              </a:defRPr>
            </a:lvl1pPr>
          </a:lstStyle>
          <a:p>
            <a:fld id="{EC2C7003-A6A9-A249-88AD-8CFDA7DED64B}" type="datetimeFigureOut">
              <a:rPr lang="en-US" smtClean="0"/>
              <a:pPr/>
              <a:t>10/22/2020</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b="0" i="0">
                <a:latin typeface="Arial" charset="0"/>
                <a:cs typeface="Arial"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b="0" i="0">
                <a:latin typeface="Arial" charset="0"/>
                <a:cs typeface="Arial"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Arial" charset="0"/>
      </a:defRPr>
    </a:lvl1pPr>
    <a:lvl2pPr marL="457200" algn="l" defTabSz="457200" rtl="0" eaLnBrk="1" latinLnBrk="0" hangingPunct="1">
      <a:defRPr sz="1200" b="0" i="0" kern="1200">
        <a:solidFill>
          <a:schemeClr val="tx1"/>
        </a:solidFill>
        <a:latin typeface="Arial" charset="0"/>
        <a:ea typeface="+mn-ea"/>
        <a:cs typeface="Arial" charset="0"/>
      </a:defRPr>
    </a:lvl2pPr>
    <a:lvl3pPr marL="914400" algn="l" defTabSz="457200" rtl="0" eaLnBrk="1" latinLnBrk="0" hangingPunct="1">
      <a:defRPr sz="1200" b="0" i="0" kern="1200">
        <a:solidFill>
          <a:schemeClr val="tx1"/>
        </a:solidFill>
        <a:latin typeface="Arial" charset="0"/>
        <a:ea typeface="+mn-ea"/>
        <a:cs typeface="Arial" charset="0"/>
      </a:defRPr>
    </a:lvl3pPr>
    <a:lvl4pPr marL="1371600" algn="l" defTabSz="457200" rtl="0" eaLnBrk="1" latinLnBrk="0" hangingPunct="1">
      <a:defRPr sz="1200" b="0" i="0" kern="1200">
        <a:solidFill>
          <a:schemeClr val="tx1"/>
        </a:solidFill>
        <a:latin typeface="Arial" charset="0"/>
        <a:ea typeface="+mn-ea"/>
        <a:cs typeface="Arial" charset="0"/>
      </a:defRPr>
    </a:lvl4pPr>
    <a:lvl5pPr marL="1828800" algn="l" defTabSz="457200" rtl="0" eaLnBrk="1" latinLnBrk="0" hangingPunct="1">
      <a:defRPr sz="1200" b="0" i="0" kern="1200">
        <a:solidFill>
          <a:schemeClr val="tx1"/>
        </a:solidFill>
        <a:latin typeface="Arial" charset="0"/>
        <a:ea typeface="+mn-ea"/>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a:t>
            </a:fld>
            <a:endParaRPr lang="en-US" dirty="0"/>
          </a:p>
        </p:txBody>
      </p:sp>
    </p:spTree>
    <p:extLst>
      <p:ext uri="{BB962C8B-B14F-4D97-AF65-F5344CB8AC3E}">
        <p14:creationId xmlns:p14="http://schemas.microsoft.com/office/powerpoint/2010/main" val="36262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9512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sz="1200" kern="1200" dirty="0">
              <a:solidFill>
                <a:schemeClr val="tx1"/>
              </a:solidFill>
              <a:latin typeface="Arial" panose="020B0604020202020204" pitchFamily="34" charset="0"/>
              <a:ea typeface="ＭＳ Ｐゴシック" charset="0"/>
              <a:cs typeface="Arial" panose="020B0604020202020204" pitchFamily="34" charset="0"/>
            </a:endParaRPr>
          </a:p>
          <a:p>
            <a:pPr eaLnBrk="1" hangingPunct="1">
              <a:spcBef>
                <a:spcPct val="0"/>
              </a:spcBef>
              <a:defRPr/>
            </a:pPr>
            <a:endParaRPr lang="en-US" sz="1200" kern="1200" dirty="0">
              <a:solidFill>
                <a:schemeClr val="tx1"/>
              </a:solidFill>
              <a:latin typeface="Arial" panose="020B0604020202020204" pitchFamily="34" charset="0"/>
              <a:ea typeface="ＭＳ Ｐゴシック"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15</a:t>
            </a:fld>
            <a:endParaRPr lang="en-US" dirty="0"/>
          </a:p>
        </p:txBody>
      </p:sp>
    </p:spTree>
    <p:extLst>
      <p:ext uri="{BB962C8B-B14F-4D97-AF65-F5344CB8AC3E}">
        <p14:creationId xmlns:p14="http://schemas.microsoft.com/office/powerpoint/2010/main" val="97368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a:t>
            </a:fld>
            <a:endParaRPr lang="en-US" dirty="0"/>
          </a:p>
        </p:txBody>
      </p:sp>
    </p:spTree>
    <p:extLst>
      <p:ext uri="{BB962C8B-B14F-4D97-AF65-F5344CB8AC3E}">
        <p14:creationId xmlns:p14="http://schemas.microsoft.com/office/powerpoint/2010/main" val="349523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3</a:t>
            </a:fld>
            <a:endParaRPr lang="en-US" dirty="0"/>
          </a:p>
        </p:txBody>
      </p:sp>
    </p:spTree>
    <p:extLst>
      <p:ext uri="{BB962C8B-B14F-4D97-AF65-F5344CB8AC3E}">
        <p14:creationId xmlns:p14="http://schemas.microsoft.com/office/powerpoint/2010/main" val="175626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4</a:t>
            </a:fld>
            <a:endParaRPr lang="en-US" dirty="0"/>
          </a:p>
        </p:txBody>
      </p:sp>
    </p:spTree>
    <p:extLst>
      <p:ext uri="{BB962C8B-B14F-4D97-AF65-F5344CB8AC3E}">
        <p14:creationId xmlns:p14="http://schemas.microsoft.com/office/powerpoint/2010/main" val="289792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aseline="0" dirty="0"/>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6</a:t>
            </a:fld>
            <a:endParaRPr lang="en-US" dirty="0"/>
          </a:p>
        </p:txBody>
      </p:sp>
    </p:spTree>
    <p:extLst>
      <p:ext uri="{BB962C8B-B14F-4D97-AF65-F5344CB8AC3E}">
        <p14:creationId xmlns:p14="http://schemas.microsoft.com/office/powerpoint/2010/main" val="215136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7</a:t>
            </a:fld>
            <a:endParaRPr lang="en-US" dirty="0"/>
          </a:p>
        </p:txBody>
      </p:sp>
    </p:spTree>
    <p:extLst>
      <p:ext uri="{BB962C8B-B14F-4D97-AF65-F5344CB8AC3E}">
        <p14:creationId xmlns:p14="http://schemas.microsoft.com/office/powerpoint/2010/main" val="339329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8</a:t>
            </a:fld>
            <a:endParaRPr lang="en-US" dirty="0"/>
          </a:p>
        </p:txBody>
      </p:sp>
    </p:spTree>
    <p:extLst>
      <p:ext uri="{BB962C8B-B14F-4D97-AF65-F5344CB8AC3E}">
        <p14:creationId xmlns:p14="http://schemas.microsoft.com/office/powerpoint/2010/main" val="48193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Navigating through some of life’s important moments like buying a home, creating a will, or defending a civil litigation matter can be overwhelming, especially if you can’t find an attorney that meets your needs or your budget. Now you can take advantage of [MetLife Legal Plans®/a legal services plan]  to get convenient access to comprehensive </a:t>
            </a:r>
            <a:r>
              <a:rPr lang="en-US" sz="1200" b="0" i="0" u="none" strike="noStrike" kern="1200" baseline="0" dirty="0"/>
              <a:t>legal services at an affordable cost, [$XX/month].</a:t>
            </a:r>
            <a:endParaRPr lang="en-US" sz="1200" dirty="0">
              <a:cs typeface="Arial" pitchFamily="34" charset="0"/>
            </a:endParaRPr>
          </a:p>
          <a:p>
            <a:pPr marL="171450" indent="-171450">
              <a:spcAft>
                <a:spcPts val="300"/>
              </a:spcAft>
              <a:buFont typeface="Arial" panose="020B0604020202020204" pitchFamily="34" charset="0"/>
              <a:buChar char="•"/>
            </a:pPr>
            <a:r>
              <a:rPr lang="en-US" sz="1200" dirty="0">
                <a:cs typeface="Arial" pitchFamily="34" charset="0"/>
              </a:rPr>
              <a:t>[The plan is easy to use – there are no deductibles, claim forms, or usage limits for covered services.]</a:t>
            </a:r>
          </a:p>
          <a:p>
            <a:pPr marL="171450" indent="-171450">
              <a:spcAft>
                <a:spcPts val="300"/>
              </a:spcAft>
              <a:buFont typeface="Arial" panose="020B0604020202020204" pitchFamily="34" charset="0"/>
              <a:buChar char="•"/>
            </a:pPr>
            <a:r>
              <a:rPr lang="en-US" sz="1200" dirty="0">
                <a:cs typeface="Arial" pitchFamily="34" charset="0"/>
              </a:rPr>
              <a:t>[You will have access to a national network of more than</a:t>
            </a:r>
            <a:r>
              <a:rPr lang="en-US" sz="1200" b="0" dirty="0">
                <a:cs typeface="Arial" pitchFamily="34" charset="0"/>
              </a:rPr>
              <a:t> </a:t>
            </a:r>
            <a:r>
              <a:rPr lang="en-US" sz="1200" dirty="0">
                <a:cs typeface="Arial" pitchFamily="34" charset="0"/>
              </a:rPr>
              <a:t>14,000</a:t>
            </a:r>
            <a:r>
              <a:rPr lang="en-US" sz="1200" b="0" dirty="0">
                <a:solidFill>
                  <a:srgbClr val="FF0000"/>
                </a:solidFill>
                <a:cs typeface="Arial" pitchFamily="34" charset="0"/>
              </a:rPr>
              <a:t> </a:t>
            </a:r>
            <a:r>
              <a:rPr lang="en-US" sz="1200" dirty="0">
                <a:cs typeface="Arial" pitchFamily="34" charset="0"/>
              </a:rPr>
              <a:t>attorneys who meet our rigorous selection criteria, and there’s an out-of-network option available. The attorneys have on average </a:t>
            </a:r>
            <a:r>
              <a:rPr lang="en-US" sz="1200" b="0" dirty="0">
                <a:cs typeface="Arial" pitchFamily="34" charset="0"/>
              </a:rPr>
              <a:t>of</a:t>
            </a:r>
            <a:r>
              <a:rPr lang="en-US" sz="1200" dirty="0">
                <a:cs typeface="Arial" pitchFamily="34" charset="0"/>
              </a:rPr>
              <a:t> 25 years of experience (with a minimum of 8 years) and offer a broad array of legal services.] </a:t>
            </a:r>
          </a:p>
          <a:p>
            <a:pPr marL="171450" indent="-171450">
              <a:buFont typeface="Arial" panose="020B0604020202020204" pitchFamily="34" charset="0"/>
              <a:buChar char="•"/>
            </a:pPr>
            <a:r>
              <a:rPr lang="en-US" sz="1200" dirty="0">
                <a:cs typeface="Arial" pitchFamily="34" charset="0"/>
              </a:rPr>
              <a:t>[Simply call our client service center, and a representative will answer your</a:t>
            </a:r>
            <a:r>
              <a:rPr lang="en-US" sz="1200" baseline="0" dirty="0">
                <a:cs typeface="Arial" pitchFamily="34" charset="0"/>
              </a:rPr>
              <a:t> </a:t>
            </a:r>
            <a:r>
              <a:rPr lang="en-US" sz="1200" dirty="0">
                <a:cs typeface="Arial" pitchFamily="34" charset="0"/>
              </a:rPr>
              <a:t>questions and help you find a local attorney who best meets your needs. You may also access plan information, attorneys, documents and other valuable resources online at [info.legalplans.com]</a:t>
            </a:r>
            <a:r>
              <a:rPr lang="en-US" sz="1200" dirty="0">
                <a:latin typeface="Arial" pitchFamily="34" charset="0"/>
                <a:cs typeface="Arial" pitchFamily="34" charset="0"/>
              </a:rPr>
              <a:t>.]</a:t>
            </a:r>
          </a:p>
          <a:p>
            <a:pPr marL="171450" indent="-171450">
              <a:buFont typeface="Arial" panose="020B0604020202020204" pitchFamily="34" charset="0"/>
              <a:buChar char="•"/>
            </a:pPr>
            <a:endParaRPr lang="en-US" sz="1200" dirty="0">
              <a:latin typeface="Arial" pitchFamily="34" charset="0"/>
              <a:cs typeface="Arial" pitchFamily="34" charset="0"/>
            </a:endParaRPr>
          </a:p>
          <a:p>
            <a:endParaRPr lang="en-US" sz="1200" dirty="0">
              <a:latin typeface="Arial" pitchFamily="34" charset="0"/>
              <a:cs typeface="Arial" pitchFamily="34" charset="0"/>
            </a:endParaRP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4828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eaLnBrk="1" hangingPunct="1">
              <a:lnSpc>
                <a:spcPct val="100000"/>
              </a:lnSpc>
              <a:spcBef>
                <a:spcPts val="0"/>
              </a:spcBef>
              <a:spcAft>
                <a:spcPts val="800"/>
              </a:spcAft>
              <a:buClr>
                <a:srgbClr val="88534A"/>
              </a:buClr>
              <a:buSzPct val="125000"/>
              <a:buFont typeface="Wingdings" pitchFamily="2" charset="2"/>
              <a:buNone/>
            </a:pPr>
            <a:r>
              <a:rPr lang="en-US" kern="0" dirty="0"/>
              <a:t>With our legal services, you get the attorney you need at a cost that’s very affordable, with access by telephone or in-person for expert advice on an unlimited number of covered personal legal matters, and representation for a wide variety of legal services, including:</a:t>
            </a:r>
          </a:p>
          <a:p>
            <a:pPr marL="515937" lvl="3" indent="-228600" eaLnBrk="1" hangingPunct="1">
              <a:lnSpc>
                <a:spcPct val="100000"/>
              </a:lnSpc>
              <a:spcBef>
                <a:spcPts val="0"/>
              </a:spcBef>
              <a:spcAft>
                <a:spcPts val="600"/>
              </a:spcAft>
              <a:buClr>
                <a:srgbClr val="88534A"/>
              </a:buClr>
              <a:buSzPct val="125000"/>
              <a:buFont typeface="Wingdings" pitchFamily="2" charset="2"/>
              <a:buChar char="§"/>
            </a:pPr>
            <a:r>
              <a:rPr lang="en-US" kern="0" dirty="0"/>
              <a:t>[Estate planning documents, including wills and trusts]</a:t>
            </a:r>
          </a:p>
          <a:p>
            <a:pPr marL="515937" lvl="3" indent="-228600" eaLnBrk="1" hangingPunct="1">
              <a:lnSpc>
                <a:spcPct val="100000"/>
              </a:lnSpc>
              <a:spcBef>
                <a:spcPts val="0"/>
              </a:spcBef>
              <a:spcAft>
                <a:spcPts val="600"/>
              </a:spcAft>
              <a:buClr>
                <a:srgbClr val="88534A"/>
              </a:buClr>
              <a:buSzPct val="125000"/>
              <a:buFont typeface="Wingdings" pitchFamily="2" charset="2"/>
              <a:buChar char="§"/>
            </a:pPr>
            <a:r>
              <a:rPr lang="en-US" kern="0" dirty="0"/>
              <a:t>[Real estate matters]</a:t>
            </a:r>
          </a:p>
          <a:p>
            <a:pPr marL="515937" lvl="3" indent="-228600" eaLnBrk="1" hangingPunct="1">
              <a:lnSpc>
                <a:spcPct val="100000"/>
              </a:lnSpc>
              <a:spcBef>
                <a:spcPts val="0"/>
              </a:spcBef>
              <a:spcAft>
                <a:spcPts val="600"/>
              </a:spcAft>
              <a:buClr>
                <a:srgbClr val="88534A"/>
              </a:buClr>
              <a:buSzPct val="125000"/>
              <a:buFont typeface="Wingdings" pitchFamily="2" charset="2"/>
              <a:buChar char="§"/>
            </a:pPr>
            <a:r>
              <a:rPr lang="en-US" kern="0" dirty="0"/>
              <a:t>[Identity theft defense]</a:t>
            </a:r>
          </a:p>
          <a:p>
            <a:pPr marL="515937" lvl="3" indent="-228600" eaLnBrk="1" hangingPunct="1">
              <a:lnSpc>
                <a:spcPct val="100000"/>
              </a:lnSpc>
              <a:spcBef>
                <a:spcPts val="0"/>
              </a:spcBef>
              <a:spcAft>
                <a:spcPts val="600"/>
              </a:spcAft>
              <a:buClr>
                <a:srgbClr val="88534A"/>
              </a:buClr>
              <a:buSzPct val="125000"/>
              <a:buFont typeface="Wingdings" pitchFamily="2" charset="2"/>
              <a:buChar char="§"/>
            </a:pPr>
            <a:r>
              <a:rPr lang="en-US" kern="0" dirty="0"/>
              <a:t>[Financial matters, such as debt-collection defense]</a:t>
            </a:r>
          </a:p>
          <a:p>
            <a:pPr marL="515937" lvl="3" indent="-228600" eaLnBrk="1" hangingPunct="1">
              <a:lnSpc>
                <a:spcPct val="100000"/>
              </a:lnSpc>
              <a:spcBef>
                <a:spcPts val="0"/>
              </a:spcBef>
              <a:spcAft>
                <a:spcPts val="600"/>
              </a:spcAft>
              <a:buClr>
                <a:srgbClr val="88534A"/>
              </a:buClr>
              <a:buSzPct val="125000"/>
              <a:buFont typeface="Wingdings" pitchFamily="2" charset="2"/>
              <a:buChar char="§"/>
            </a:pPr>
            <a:r>
              <a:rPr lang="en-US" kern="0" dirty="0"/>
              <a:t>[Traffic offenses]</a:t>
            </a:r>
          </a:p>
          <a:p>
            <a:pPr marL="515937" lvl="3" indent="-228600" eaLnBrk="1" hangingPunct="1">
              <a:lnSpc>
                <a:spcPct val="100000"/>
              </a:lnSpc>
              <a:spcBef>
                <a:spcPts val="0"/>
              </a:spcBef>
              <a:spcAft>
                <a:spcPts val="600"/>
              </a:spcAft>
              <a:buClr>
                <a:srgbClr val="88534A"/>
              </a:buClr>
              <a:buSzPct val="125000"/>
              <a:buFont typeface="Wingdings" pitchFamily="2" charset="2"/>
              <a:buChar char="§"/>
            </a:pPr>
            <a:r>
              <a:rPr lang="en-US" kern="0" dirty="0"/>
              <a:t>[Document review]</a:t>
            </a:r>
          </a:p>
          <a:p>
            <a:pPr marL="515937" lvl="3" indent="-228600" eaLnBrk="1" hangingPunct="1">
              <a:lnSpc>
                <a:spcPct val="100000"/>
              </a:lnSpc>
              <a:spcBef>
                <a:spcPts val="0"/>
              </a:spcBef>
              <a:spcAft>
                <a:spcPts val="600"/>
              </a:spcAft>
              <a:buClr>
                <a:srgbClr val="88534A"/>
              </a:buClr>
              <a:buSzPct val="125000"/>
              <a:buFont typeface="Wingdings" pitchFamily="2" charset="2"/>
              <a:buChar char="§"/>
            </a:pPr>
            <a:r>
              <a:rPr lang="en-US" kern="0" dirty="0"/>
              <a:t>[Family law, including adoption and name change]</a:t>
            </a:r>
          </a:p>
          <a:p>
            <a:pPr marL="515937" lvl="3" indent="-228600" eaLnBrk="1" hangingPunct="1">
              <a:lnSpc>
                <a:spcPct val="100000"/>
              </a:lnSpc>
              <a:spcBef>
                <a:spcPts val="0"/>
              </a:spcBef>
              <a:spcAft>
                <a:spcPts val="600"/>
              </a:spcAft>
              <a:buClr>
                <a:srgbClr val="88534A"/>
              </a:buClr>
              <a:buSzPct val="125000"/>
              <a:buFont typeface="Wingdings" pitchFamily="2" charset="2"/>
              <a:buChar char="§"/>
            </a:pPr>
            <a:r>
              <a:rPr lang="en-US" kern="0" dirty="0"/>
              <a:t>[Advice and consultation on personal legal matters]</a:t>
            </a:r>
          </a:p>
          <a:p>
            <a:pPr eaLnBrk="1" hangingPunct="1">
              <a:lnSpc>
                <a:spcPct val="120000"/>
              </a:lnSpc>
            </a:pPr>
            <a:endParaRPr lang="en-US" dirty="0"/>
          </a:p>
          <a:p>
            <a:endParaRPr lang="en-US" dirty="0"/>
          </a:p>
          <a:p>
            <a:endParaRPr 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60003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Photo">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1"/>
            <a:ext cx="7772400" cy="4648198"/>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2" name="Rectangle 1">
            <a:extLst>
              <a:ext uri="{FF2B5EF4-FFF2-40B4-BE49-F238E27FC236}">
                <a16:creationId xmlns:a16="http://schemas.microsoft.com/office/drawing/2014/main" id="{B61F6583-42B3-4F6F-AA58-843A6E64BE5C}"/>
              </a:ext>
            </a:extLst>
          </p:cNvPr>
          <p:cNvSpPr/>
          <p:nvPr userDrawn="1"/>
        </p:nvSpPr>
        <p:spPr>
          <a:xfrm>
            <a:off x="-1" y="4660210"/>
            <a:ext cx="9142945" cy="2197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 name="Title 1"/>
          <p:cNvSpPr>
            <a:spLocks noGrp="1"/>
          </p:cNvSpPr>
          <p:nvPr>
            <p:ph type="ctrTitle" hasCustomPrompt="1"/>
          </p:nvPr>
        </p:nvSpPr>
        <p:spPr bwMode="white">
          <a:xfrm>
            <a:off x="442911" y="4854554"/>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42912" y="5599400"/>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a:extLst>
              <a:ext uri="{FF2B5EF4-FFF2-40B4-BE49-F238E27FC236}">
                <a16:creationId xmlns:a16="http://schemas.microsoft.com/office/drawing/2014/main" id="{E69EFC6A-7316-466A-91AA-62F869B8CE9C}"/>
              </a:ext>
            </a:extLst>
          </p:cNvPr>
          <p:cNvSpPr/>
          <p:nvPr/>
        </p:nvSpPr>
        <p:spPr>
          <a:xfrm>
            <a:off x="7770027" y="0"/>
            <a:ext cx="341797" cy="464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4" name="Rectangle 13">
            <a:extLst>
              <a:ext uri="{FF2B5EF4-FFF2-40B4-BE49-F238E27FC236}">
                <a16:creationId xmlns:a16="http://schemas.microsoft.com/office/drawing/2014/main" id="{7E101183-84EB-4F92-B06D-0732D22200FA}"/>
              </a:ext>
            </a:extLst>
          </p:cNvPr>
          <p:cNvSpPr/>
          <p:nvPr/>
        </p:nvSpPr>
        <p:spPr>
          <a:xfrm>
            <a:off x="8111824" y="0"/>
            <a:ext cx="1031120" cy="4648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pic>
        <p:nvPicPr>
          <p:cNvPr id="19" name="Picture 18">
            <a:extLst>
              <a:ext uri="{FF2B5EF4-FFF2-40B4-BE49-F238E27FC236}">
                <a16:creationId xmlns:a16="http://schemas.microsoft.com/office/drawing/2014/main" id="{C3D7D108-3C1E-499D-8D37-40F5500F958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
        <p:nvSpPr>
          <p:cNvPr id="7" name="Content Placeholder 6">
            <a:extLst>
              <a:ext uri="{FF2B5EF4-FFF2-40B4-BE49-F238E27FC236}">
                <a16:creationId xmlns:a16="http://schemas.microsoft.com/office/drawing/2014/main" id="{266C100E-6070-4BBA-9C2E-FE70FE714F52}"/>
              </a:ext>
            </a:extLst>
          </p:cNvPr>
          <p:cNvSpPr>
            <a:spLocks noGrp="1"/>
          </p:cNvSpPr>
          <p:nvPr>
            <p:ph sz="quarter" idx="19" hasCustomPrompt="1"/>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client logo</a:t>
            </a:r>
            <a:endParaRPr lang="en-CA" dirty="0"/>
          </a:p>
        </p:txBody>
      </p:sp>
      <p:sp>
        <p:nvSpPr>
          <p:cNvPr id="22" name="Content Placeholder 6">
            <a:extLst>
              <a:ext uri="{FF2B5EF4-FFF2-40B4-BE49-F238E27FC236}">
                <a16:creationId xmlns:a16="http://schemas.microsoft.com/office/drawing/2014/main" id="{BE855949-FB2F-4233-9048-692D8A9503EF}"/>
              </a:ext>
            </a:extLst>
          </p:cNvPr>
          <p:cNvSpPr>
            <a:spLocks noGrp="1"/>
          </p:cNvSpPr>
          <p:nvPr>
            <p:ph sz="quarter" idx="20" hasCustomPrompt="1"/>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broker logo</a:t>
            </a:r>
            <a:endParaRPr lang="en-CA" dirty="0"/>
          </a:p>
        </p:txBody>
      </p:sp>
    </p:spTree>
    <p:extLst>
      <p:ext uri="{BB962C8B-B14F-4D97-AF65-F5344CB8AC3E}">
        <p14:creationId xmlns:p14="http://schemas.microsoft.com/office/powerpoint/2010/main" val="246150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B2D089B6-E31C-9F4C-A859-ADF25E22CCF8}"/>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5782B70-2704-A940-BA9A-036BAD4AD280}"/>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D5E7F2E4-7E92-ED48-B50B-40BD6F937508}"/>
              </a:ext>
            </a:extLst>
          </p:cNvPr>
          <p:cNvSpPr txBox="1"/>
          <p:nvPr userDrawn="1"/>
        </p:nvSpPr>
        <p:spPr>
          <a:xfrm>
            <a:off x="1358153" y="712694"/>
            <a:ext cx="0" cy="0"/>
          </a:xfrm>
          <a:prstGeom prst="rect">
            <a:avLst/>
          </a:prstGeom>
          <a:noFill/>
        </p:spPr>
        <p:txBody>
          <a:bodyPr wrap="non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3776279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F541B9EC-AAA5-564C-AD9C-6BC1C50C075F}"/>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AD00712E-786D-114E-8FAC-DC246530D39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934576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3682" cy="48006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EFFC44A4-960A-824D-A368-E7C1C6D7F972}"/>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D3AEFDD-DF77-A547-9FE2-14EF1A597834}"/>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28868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1143000"/>
            <a:ext cx="7086600" cy="48006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6" name="Text Placeholder 3">
            <a:extLst>
              <a:ext uri="{FF2B5EF4-FFF2-40B4-BE49-F238E27FC236}">
                <a16:creationId xmlns:a16="http://schemas.microsoft.com/office/drawing/2014/main" id="{35D0C2E7-3015-1B44-8EBD-035DE45689E7}"/>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02F6DCC2-F105-4541-85FB-4A021343151D}"/>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842067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A0B63936-6BDD-DF44-B4B6-2CF38751F6C1}"/>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82E9B431-F4FF-BD43-8EA6-6896A58E656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567048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EC175DD8-6A90-DD43-B276-6374DF936422}"/>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061E00AE-06BD-F843-8751-99A51151C935}"/>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9503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9144000"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7" name="Text Placeholder 4">
            <a:extLst>
              <a:ext uri="{FF2B5EF4-FFF2-40B4-BE49-F238E27FC236}">
                <a16:creationId xmlns:a16="http://schemas.microsoft.com/office/drawing/2014/main" id="{2C6A7529-B8DA-BD4E-A5B7-59935DC1E062}"/>
              </a:ext>
            </a:extLst>
          </p:cNvPr>
          <p:cNvSpPr>
            <a:spLocks noGrp="1"/>
          </p:cNvSpPr>
          <p:nvPr>
            <p:ph type="body" sz="quarter" idx="12" hasCustomPrompt="1"/>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6266"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4574485"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2392331"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dirty="0"/>
              <a:t>Opposing ideas with statements supported</a:t>
            </a:r>
            <a:br>
              <a:rPr lang="en-US" dirty="0"/>
            </a:br>
            <a:r>
              <a:rPr lang="en-US" dirty="0"/>
              <a:t>by graphics/</a:t>
            </a:r>
            <a:br>
              <a:rPr lang="en-US" dirty="0"/>
            </a:br>
            <a:r>
              <a:rPr lang="en-US" dirty="0"/>
              <a:t>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4574485"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with statements supported </a:t>
            </a:r>
            <a:br>
              <a:rPr lang="en-US" dirty="0">
                <a:solidFill>
                  <a:schemeClr val="tx1"/>
                </a:solidFill>
              </a:rPr>
            </a:br>
            <a:r>
              <a:rPr lang="en-US" dirty="0">
                <a:solidFill>
                  <a:schemeClr val="tx1"/>
                </a:solidFill>
              </a:rPr>
              <a:t>by graphics/</a:t>
            </a:r>
            <a:br>
              <a:rPr lang="en-US" dirty="0">
                <a:solidFill>
                  <a:schemeClr val="tx1"/>
                </a:solidFill>
              </a:rPr>
            </a:br>
            <a:r>
              <a:rPr lang="en-US" dirty="0">
                <a:solidFill>
                  <a:schemeClr val="tx1"/>
                </a:solidFill>
              </a:rPr>
              <a:t>images</a:t>
            </a:r>
          </a:p>
        </p:txBody>
      </p:sp>
      <p:sp>
        <p:nvSpPr>
          <p:cNvPr id="9" name="Text Placeholder 3">
            <a:extLst>
              <a:ext uri="{FF2B5EF4-FFF2-40B4-BE49-F238E27FC236}">
                <a16:creationId xmlns:a16="http://schemas.microsoft.com/office/drawing/2014/main" id="{C098B1D6-0930-0040-AE41-CF4FCB932908}"/>
              </a:ext>
            </a:extLst>
          </p:cNvPr>
          <p:cNvSpPr>
            <a:spLocks noGrp="1"/>
          </p:cNvSpPr>
          <p:nvPr>
            <p:ph type="body" sz="quarter" idx="14"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02AAE41-0A0A-2C4E-8289-B6137AC9206A}"/>
              </a:ext>
            </a:extLst>
          </p:cNvPr>
          <p:cNvSpPr>
            <a:spLocks noGrp="1"/>
          </p:cNvSpPr>
          <p:nvPr>
            <p:ph type="body" sz="quarter" idx="15"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16951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95744" cy="548640"/>
          </a:xfrm>
        </p:spPr>
        <p:txBody>
          <a:bodyPr anchor="t"/>
          <a:lstStyle>
            <a:lvl1pPr>
              <a:defRPr>
                <a:solidFill>
                  <a:schemeClr val="accent1"/>
                </a:solidFill>
                <a:latin typeface="+mj-lt"/>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8" name="Text Placeholder 3">
            <a:extLst>
              <a:ext uri="{FF2B5EF4-FFF2-40B4-BE49-F238E27FC236}">
                <a16:creationId xmlns:a16="http://schemas.microsoft.com/office/drawing/2014/main" id="{11292810-0080-4E4A-8BB0-681E727CB8D8}"/>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12B44346-B4A2-A245-9C89-490249B745C9}"/>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420384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A21E05E-593D-E544-B8B3-C257241A0072}"/>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5BE2E1-8AD3-0046-A932-3BF7319A0BF5}"/>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760572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1" y="0"/>
            <a:ext cx="914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7200" y="5345291"/>
            <a:ext cx="3896359" cy="335328"/>
          </a:xfrm>
        </p:spPr>
        <p:txBody>
          <a:bodyPr anchor="t">
            <a:noAutofit/>
          </a:bodyPr>
          <a:lstStyle>
            <a:lvl1pPr marL="0" indent="0" algn="l">
              <a:lnSpc>
                <a:spcPct val="80000"/>
              </a:lnSpc>
              <a:spcBef>
                <a:spcPts val="300"/>
              </a:spcBef>
              <a:buNone/>
              <a:defRPr sz="11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pic>
        <p:nvPicPr>
          <p:cNvPr id="10" name="Picture 9">
            <a:extLst>
              <a:ext uri="{FF2B5EF4-FFF2-40B4-BE49-F238E27FC236}">
                <a16:creationId xmlns:a16="http://schemas.microsoft.com/office/drawing/2014/main" id="{276C6A54-B49F-474C-98C2-17F05A03935E}"/>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3424721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2692"/>
            <a:ext cx="8184776" cy="484632"/>
          </a:xfrm>
        </p:spPr>
        <p:txBody>
          <a:bodyPr anchor="t"/>
          <a:lstStyle>
            <a:lvl1pPr>
              <a:defRPr>
                <a:solidFill>
                  <a:schemeClr val="accent1"/>
                </a:solidFill>
              </a:defRPr>
            </a:lvl1pPr>
          </a:lstStyle>
          <a:p>
            <a:r>
              <a:rPr lang="en-US" dirty="0"/>
              <a:t>Title</a:t>
            </a:r>
          </a:p>
        </p:txBody>
      </p:sp>
      <p:sp>
        <p:nvSpPr>
          <p:cNvPr id="5" name="Text Placeholder 3">
            <a:extLst>
              <a:ext uri="{FF2B5EF4-FFF2-40B4-BE49-F238E27FC236}">
                <a16:creationId xmlns:a16="http://schemas.microsoft.com/office/drawing/2014/main" id="{521C4F56-7FF8-1041-9A04-A9BC2FE24337}"/>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7DCBA7C-61E8-9B4E-9C9A-CE5E040FC34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089958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455613"/>
            <a:ext cx="3913632"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dirty="0"/>
              <a:t>Statement </a:t>
            </a:r>
            <a:br>
              <a:rPr lang="en-US" dirty="0"/>
            </a:br>
            <a:r>
              <a:rPr lang="en-US" dirty="0"/>
              <a:t>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4572000" y="0"/>
            <a:ext cx="4572000" cy="61722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6F9BECB2-125A-9D41-BA4F-3B99EED8BCCB}"/>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BD7428D-F28A-C740-AD15-6A4DB92F22E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802262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96B27EDC-F328-1842-A765-EA8A5F7231A0}"/>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0B9107-5159-BD47-B15F-C1711CCF3A5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608084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solidFill>
                <a:schemeClr val="accent2"/>
              </a:solidFill>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200" y="1143000"/>
            <a:ext cx="6190488" cy="48006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04EF27D-3330-AD4F-9E85-01D87590D4D4}"/>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B15973CA-49C3-8942-923A-42100DC549D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44726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54116" cy="54864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74319" y="1137311"/>
            <a:ext cx="8236997" cy="1776198"/>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3406572" y="1363070"/>
            <a:ext cx="313604" cy="20281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74319" y="3168571"/>
            <a:ext cx="8196050"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603348" y="3582415"/>
            <a:ext cx="7979867" cy="2117928"/>
          </a:xfrm>
          <a:prstGeom prst="rect">
            <a:avLst/>
          </a:prstGeom>
          <a:solidFill>
            <a:srgbClr val="FFFFFF"/>
          </a:solidFill>
          <a:ln w="19050" algn="ctr">
            <a:noFill/>
            <a:miter lim="800000"/>
            <a:headEnd/>
            <a:tailEnd/>
          </a:ln>
        </p:spPr>
        <p:txBody>
          <a:bodyPr lIns="91424" tIns="91424" rIns="91424" bIns="91424"/>
          <a:lstStyle/>
          <a:p>
            <a:endParaRPr lang="en-US" sz="1800"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713358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2693848" y="3604229"/>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595356" y="4742695"/>
            <a:ext cx="6483264"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417891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5661670"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604117" y="1241771"/>
            <a:ext cx="273230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604116" y="1800994"/>
            <a:ext cx="2732306"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3786734" y="1241771"/>
            <a:ext cx="4796481"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3786734" y="1800994"/>
            <a:ext cx="4796481"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601669" y="3267604"/>
            <a:ext cx="798154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37" name="Text Placeholder 3">
            <a:extLst>
              <a:ext uri="{FF2B5EF4-FFF2-40B4-BE49-F238E27FC236}">
                <a16:creationId xmlns:a16="http://schemas.microsoft.com/office/drawing/2014/main" id="{DEFF2E8D-59AC-3146-9825-641574171634}"/>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38" name="Text Placeholder 6">
            <a:extLst>
              <a:ext uri="{FF2B5EF4-FFF2-40B4-BE49-F238E27FC236}">
                <a16:creationId xmlns:a16="http://schemas.microsoft.com/office/drawing/2014/main" id="{3B41CB56-E5E6-7D4C-BD4D-D5A8431BB8C7}"/>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071329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20153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334235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4498076"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564634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6794613"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7942882"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045814" y="1989304"/>
            <a:ext cx="690202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045814"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6" name="Text Placeholder 3">
            <a:extLst>
              <a:ext uri="{FF2B5EF4-FFF2-40B4-BE49-F238E27FC236}">
                <a16:creationId xmlns:a16="http://schemas.microsoft.com/office/drawing/2014/main" id="{9DBC968F-C750-1741-AB55-85CD54FDE6DC}"/>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77" name="Text Placeholder 6">
            <a:extLst>
              <a:ext uri="{FF2B5EF4-FFF2-40B4-BE49-F238E27FC236}">
                <a16:creationId xmlns:a16="http://schemas.microsoft.com/office/drawing/2014/main" id="{7F6A7D65-E3BF-E24E-9E61-D5AD181C9C7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74" name="Text Placeholder 4">
            <a:extLst>
              <a:ext uri="{FF2B5EF4-FFF2-40B4-BE49-F238E27FC236}">
                <a16:creationId xmlns:a16="http://schemas.microsoft.com/office/drawing/2014/main" id="{F8F98275-5669-C544-9779-58EBBC6A7043}"/>
              </a:ext>
            </a:extLst>
          </p:cNvPr>
          <p:cNvSpPr>
            <a:spLocks noGrp="1"/>
          </p:cNvSpPr>
          <p:nvPr>
            <p:ph type="body" sz="quarter" idx="50" hasCustomPrompt="1"/>
          </p:nvPr>
        </p:nvSpPr>
        <p:spPr>
          <a:xfrm>
            <a:off x="1682536"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5" name="Text Placeholder 4">
            <a:extLst>
              <a:ext uri="{FF2B5EF4-FFF2-40B4-BE49-F238E27FC236}">
                <a16:creationId xmlns:a16="http://schemas.microsoft.com/office/drawing/2014/main" id="{F1BE5C25-4916-944A-A3D6-7AF982088573}"/>
              </a:ext>
            </a:extLst>
          </p:cNvPr>
          <p:cNvSpPr>
            <a:spLocks noGrp="1"/>
          </p:cNvSpPr>
          <p:nvPr>
            <p:ph type="body" sz="quarter" idx="51" hasCustomPrompt="1"/>
          </p:nvPr>
        </p:nvSpPr>
        <p:spPr>
          <a:xfrm>
            <a:off x="2833742"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8" name="Text Placeholder 4">
            <a:extLst>
              <a:ext uri="{FF2B5EF4-FFF2-40B4-BE49-F238E27FC236}">
                <a16:creationId xmlns:a16="http://schemas.microsoft.com/office/drawing/2014/main" id="{656BD37C-E609-6043-BCF6-D94E12DF2B02}"/>
              </a:ext>
            </a:extLst>
          </p:cNvPr>
          <p:cNvSpPr>
            <a:spLocks noGrp="1"/>
          </p:cNvSpPr>
          <p:nvPr>
            <p:ph type="body" sz="quarter" idx="52" hasCustomPrompt="1"/>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9" name="Text Placeholder 4">
            <a:extLst>
              <a:ext uri="{FF2B5EF4-FFF2-40B4-BE49-F238E27FC236}">
                <a16:creationId xmlns:a16="http://schemas.microsoft.com/office/drawing/2014/main" id="{E197D31B-D1FB-6E43-9A51-74ECDB17E227}"/>
              </a:ext>
            </a:extLst>
          </p:cNvPr>
          <p:cNvSpPr>
            <a:spLocks noGrp="1"/>
          </p:cNvSpPr>
          <p:nvPr>
            <p:ph type="body" sz="quarter" idx="53" hasCustomPrompt="1"/>
          </p:nvPr>
        </p:nvSpPr>
        <p:spPr>
          <a:xfrm>
            <a:off x="5136154"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0" name="Text Placeholder 4">
            <a:extLst>
              <a:ext uri="{FF2B5EF4-FFF2-40B4-BE49-F238E27FC236}">
                <a16:creationId xmlns:a16="http://schemas.microsoft.com/office/drawing/2014/main" id="{89A26D4B-6660-4A45-A5C9-3D8DA1447F9D}"/>
              </a:ext>
            </a:extLst>
          </p:cNvPr>
          <p:cNvSpPr>
            <a:spLocks noGrp="1"/>
          </p:cNvSpPr>
          <p:nvPr>
            <p:ph type="body" sz="quarter" idx="54" hasCustomPrompt="1"/>
          </p:nvPr>
        </p:nvSpPr>
        <p:spPr>
          <a:xfrm>
            <a:off x="628736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1" name="Text Placeholder 4">
            <a:extLst>
              <a:ext uri="{FF2B5EF4-FFF2-40B4-BE49-F238E27FC236}">
                <a16:creationId xmlns:a16="http://schemas.microsoft.com/office/drawing/2014/main" id="{B7CCCD3B-448C-5D41-BA40-FF8089163290}"/>
              </a:ext>
            </a:extLst>
          </p:cNvPr>
          <p:cNvSpPr>
            <a:spLocks noGrp="1"/>
          </p:cNvSpPr>
          <p:nvPr>
            <p:ph type="body" sz="quarter" idx="55" hasCustomPrompt="1"/>
          </p:nvPr>
        </p:nvSpPr>
        <p:spPr>
          <a:xfrm>
            <a:off x="7438567"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3" name="Text Placeholder 4">
            <a:extLst>
              <a:ext uri="{FF2B5EF4-FFF2-40B4-BE49-F238E27FC236}">
                <a16:creationId xmlns:a16="http://schemas.microsoft.com/office/drawing/2014/main" id="{738218FB-64E4-D24A-BE0E-BE0BB07C28D6}"/>
              </a:ext>
            </a:extLst>
          </p:cNvPr>
          <p:cNvSpPr>
            <a:spLocks noGrp="1"/>
          </p:cNvSpPr>
          <p:nvPr>
            <p:ph type="body" sz="quarter" idx="60" hasCustomPrompt="1"/>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4" name="Text Placeholder 4">
            <a:extLst>
              <a:ext uri="{FF2B5EF4-FFF2-40B4-BE49-F238E27FC236}">
                <a16:creationId xmlns:a16="http://schemas.microsoft.com/office/drawing/2014/main" id="{4BDBC842-E682-BA41-83DB-FBC78EDE2D43}"/>
              </a:ext>
            </a:extLst>
          </p:cNvPr>
          <p:cNvSpPr>
            <a:spLocks noGrp="1"/>
          </p:cNvSpPr>
          <p:nvPr>
            <p:ph type="body" sz="quarter" idx="61" hasCustomPrompt="1"/>
          </p:nvPr>
        </p:nvSpPr>
        <p:spPr>
          <a:xfrm>
            <a:off x="1682536"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5" name="Text Placeholder 4">
            <a:extLst>
              <a:ext uri="{FF2B5EF4-FFF2-40B4-BE49-F238E27FC236}">
                <a16:creationId xmlns:a16="http://schemas.microsoft.com/office/drawing/2014/main" id="{F3C206C9-526D-5F4A-B7FF-901DA00816D5}"/>
              </a:ext>
            </a:extLst>
          </p:cNvPr>
          <p:cNvSpPr>
            <a:spLocks noGrp="1"/>
          </p:cNvSpPr>
          <p:nvPr>
            <p:ph type="body" sz="quarter" idx="62" hasCustomPrompt="1"/>
          </p:nvPr>
        </p:nvSpPr>
        <p:spPr>
          <a:xfrm>
            <a:off x="2833742"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6" name="Text Placeholder 4">
            <a:extLst>
              <a:ext uri="{FF2B5EF4-FFF2-40B4-BE49-F238E27FC236}">
                <a16:creationId xmlns:a16="http://schemas.microsoft.com/office/drawing/2014/main" id="{B81A40DE-E50C-7C40-A6AF-D6FAEF1962AC}"/>
              </a:ext>
            </a:extLst>
          </p:cNvPr>
          <p:cNvSpPr>
            <a:spLocks noGrp="1"/>
          </p:cNvSpPr>
          <p:nvPr>
            <p:ph type="body" sz="quarter" idx="63" hasCustomPrompt="1"/>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7" name="Text Placeholder 4">
            <a:extLst>
              <a:ext uri="{FF2B5EF4-FFF2-40B4-BE49-F238E27FC236}">
                <a16:creationId xmlns:a16="http://schemas.microsoft.com/office/drawing/2014/main" id="{91720006-B804-934E-A9D9-075E36158B84}"/>
              </a:ext>
            </a:extLst>
          </p:cNvPr>
          <p:cNvSpPr>
            <a:spLocks noGrp="1"/>
          </p:cNvSpPr>
          <p:nvPr>
            <p:ph type="body" sz="quarter" idx="64" hasCustomPrompt="1"/>
          </p:nvPr>
        </p:nvSpPr>
        <p:spPr>
          <a:xfrm>
            <a:off x="5136154"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8" name="Text Placeholder 4">
            <a:extLst>
              <a:ext uri="{FF2B5EF4-FFF2-40B4-BE49-F238E27FC236}">
                <a16:creationId xmlns:a16="http://schemas.microsoft.com/office/drawing/2014/main" id="{5A7030CE-E07B-0248-B6C8-E26225D729CF}"/>
              </a:ext>
            </a:extLst>
          </p:cNvPr>
          <p:cNvSpPr>
            <a:spLocks noGrp="1"/>
          </p:cNvSpPr>
          <p:nvPr>
            <p:ph type="body" sz="quarter" idx="65" hasCustomPrompt="1"/>
          </p:nvPr>
        </p:nvSpPr>
        <p:spPr>
          <a:xfrm>
            <a:off x="628736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9" name="Text Placeholder 4">
            <a:extLst>
              <a:ext uri="{FF2B5EF4-FFF2-40B4-BE49-F238E27FC236}">
                <a16:creationId xmlns:a16="http://schemas.microsoft.com/office/drawing/2014/main" id="{106CACDD-FCA2-D143-8536-57E70850322E}"/>
              </a:ext>
            </a:extLst>
          </p:cNvPr>
          <p:cNvSpPr>
            <a:spLocks noGrp="1"/>
          </p:cNvSpPr>
          <p:nvPr>
            <p:ph type="body" sz="quarter" idx="66" hasCustomPrompt="1"/>
          </p:nvPr>
        </p:nvSpPr>
        <p:spPr>
          <a:xfrm>
            <a:off x="7438567"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0" name="Text Placeholder 4">
            <a:extLst>
              <a:ext uri="{FF2B5EF4-FFF2-40B4-BE49-F238E27FC236}">
                <a16:creationId xmlns:a16="http://schemas.microsoft.com/office/drawing/2014/main" id="{282DF4E8-7B37-4B4A-B85C-2737FF08AE35}"/>
              </a:ext>
            </a:extLst>
          </p:cNvPr>
          <p:cNvSpPr>
            <a:spLocks noGrp="1"/>
          </p:cNvSpPr>
          <p:nvPr>
            <p:ph type="body" sz="quarter" idx="67" hasCustomPrompt="1"/>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1" name="Text Placeholder 4">
            <a:extLst>
              <a:ext uri="{FF2B5EF4-FFF2-40B4-BE49-F238E27FC236}">
                <a16:creationId xmlns:a16="http://schemas.microsoft.com/office/drawing/2014/main" id="{EFEF00AC-D023-F644-ACF9-C1BDED2D989C}"/>
              </a:ext>
            </a:extLst>
          </p:cNvPr>
          <p:cNvSpPr>
            <a:spLocks noGrp="1"/>
          </p:cNvSpPr>
          <p:nvPr>
            <p:ph type="body" sz="quarter" idx="68" hasCustomPrompt="1"/>
          </p:nvPr>
        </p:nvSpPr>
        <p:spPr>
          <a:xfrm>
            <a:off x="1682536"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2" name="Text Placeholder 4">
            <a:extLst>
              <a:ext uri="{FF2B5EF4-FFF2-40B4-BE49-F238E27FC236}">
                <a16:creationId xmlns:a16="http://schemas.microsoft.com/office/drawing/2014/main" id="{2E1451A2-29AE-5644-A823-6987DCFFE76D}"/>
              </a:ext>
            </a:extLst>
          </p:cNvPr>
          <p:cNvSpPr>
            <a:spLocks noGrp="1"/>
          </p:cNvSpPr>
          <p:nvPr>
            <p:ph type="body" sz="quarter" idx="69" hasCustomPrompt="1"/>
          </p:nvPr>
        </p:nvSpPr>
        <p:spPr>
          <a:xfrm>
            <a:off x="2833742"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3" name="Text Placeholder 4">
            <a:extLst>
              <a:ext uri="{FF2B5EF4-FFF2-40B4-BE49-F238E27FC236}">
                <a16:creationId xmlns:a16="http://schemas.microsoft.com/office/drawing/2014/main" id="{80D06881-90AE-614B-9A92-5A5C86658C7E}"/>
              </a:ext>
            </a:extLst>
          </p:cNvPr>
          <p:cNvSpPr>
            <a:spLocks noGrp="1"/>
          </p:cNvSpPr>
          <p:nvPr>
            <p:ph type="body" sz="quarter" idx="70" hasCustomPrompt="1"/>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4" name="Text Placeholder 4">
            <a:extLst>
              <a:ext uri="{FF2B5EF4-FFF2-40B4-BE49-F238E27FC236}">
                <a16:creationId xmlns:a16="http://schemas.microsoft.com/office/drawing/2014/main" id="{F486BD85-D795-1A4C-BD16-01391B808F46}"/>
              </a:ext>
            </a:extLst>
          </p:cNvPr>
          <p:cNvSpPr>
            <a:spLocks noGrp="1"/>
          </p:cNvSpPr>
          <p:nvPr>
            <p:ph type="body" sz="quarter" idx="71" hasCustomPrompt="1"/>
          </p:nvPr>
        </p:nvSpPr>
        <p:spPr>
          <a:xfrm>
            <a:off x="5136154"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5" name="Text Placeholder 4">
            <a:extLst>
              <a:ext uri="{FF2B5EF4-FFF2-40B4-BE49-F238E27FC236}">
                <a16:creationId xmlns:a16="http://schemas.microsoft.com/office/drawing/2014/main" id="{B19BEE98-D17D-6F4B-BDD4-865F05AF3256}"/>
              </a:ext>
            </a:extLst>
          </p:cNvPr>
          <p:cNvSpPr>
            <a:spLocks noGrp="1"/>
          </p:cNvSpPr>
          <p:nvPr>
            <p:ph type="body" sz="quarter" idx="72" hasCustomPrompt="1"/>
          </p:nvPr>
        </p:nvSpPr>
        <p:spPr>
          <a:xfrm>
            <a:off x="628736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6" name="Text Placeholder 4">
            <a:extLst>
              <a:ext uri="{FF2B5EF4-FFF2-40B4-BE49-F238E27FC236}">
                <a16:creationId xmlns:a16="http://schemas.microsoft.com/office/drawing/2014/main" id="{6B9EF2F4-ECF3-DA45-97CE-476ABAC7ADB5}"/>
              </a:ext>
            </a:extLst>
          </p:cNvPr>
          <p:cNvSpPr>
            <a:spLocks noGrp="1"/>
          </p:cNvSpPr>
          <p:nvPr>
            <p:ph type="body" sz="quarter" idx="73" hasCustomPrompt="1"/>
          </p:nvPr>
        </p:nvSpPr>
        <p:spPr>
          <a:xfrm>
            <a:off x="7438567"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7" name="Text Placeholder 4">
            <a:extLst>
              <a:ext uri="{FF2B5EF4-FFF2-40B4-BE49-F238E27FC236}">
                <a16:creationId xmlns:a16="http://schemas.microsoft.com/office/drawing/2014/main" id="{A08A8ED7-3FFC-6944-B13C-C38C40F31742}"/>
              </a:ext>
            </a:extLst>
          </p:cNvPr>
          <p:cNvSpPr>
            <a:spLocks noGrp="1"/>
          </p:cNvSpPr>
          <p:nvPr>
            <p:ph type="body" sz="quarter" idx="74" hasCustomPrompt="1"/>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8" name="Text Placeholder 4">
            <a:extLst>
              <a:ext uri="{FF2B5EF4-FFF2-40B4-BE49-F238E27FC236}">
                <a16:creationId xmlns:a16="http://schemas.microsoft.com/office/drawing/2014/main" id="{77251532-CDE7-4942-AC1E-53F57FD80704}"/>
              </a:ext>
            </a:extLst>
          </p:cNvPr>
          <p:cNvSpPr>
            <a:spLocks noGrp="1"/>
          </p:cNvSpPr>
          <p:nvPr>
            <p:ph type="body" sz="quarter" idx="75" hasCustomPrompt="1"/>
          </p:nvPr>
        </p:nvSpPr>
        <p:spPr>
          <a:xfrm>
            <a:off x="1682536"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9" name="Text Placeholder 4">
            <a:extLst>
              <a:ext uri="{FF2B5EF4-FFF2-40B4-BE49-F238E27FC236}">
                <a16:creationId xmlns:a16="http://schemas.microsoft.com/office/drawing/2014/main" id="{2CACAE63-8DC0-104A-857D-D1DAEA627B26}"/>
              </a:ext>
            </a:extLst>
          </p:cNvPr>
          <p:cNvSpPr>
            <a:spLocks noGrp="1"/>
          </p:cNvSpPr>
          <p:nvPr>
            <p:ph type="body" sz="quarter" idx="76" hasCustomPrompt="1"/>
          </p:nvPr>
        </p:nvSpPr>
        <p:spPr>
          <a:xfrm>
            <a:off x="2833742"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0" name="Text Placeholder 4">
            <a:extLst>
              <a:ext uri="{FF2B5EF4-FFF2-40B4-BE49-F238E27FC236}">
                <a16:creationId xmlns:a16="http://schemas.microsoft.com/office/drawing/2014/main" id="{176CF8BF-2091-7F43-BAF0-CA13544CC1D1}"/>
              </a:ext>
            </a:extLst>
          </p:cNvPr>
          <p:cNvSpPr>
            <a:spLocks noGrp="1"/>
          </p:cNvSpPr>
          <p:nvPr>
            <p:ph type="body" sz="quarter" idx="77" hasCustomPrompt="1"/>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1" name="Text Placeholder 4">
            <a:extLst>
              <a:ext uri="{FF2B5EF4-FFF2-40B4-BE49-F238E27FC236}">
                <a16:creationId xmlns:a16="http://schemas.microsoft.com/office/drawing/2014/main" id="{579E955A-F6DF-F04A-8521-779755DCD824}"/>
              </a:ext>
            </a:extLst>
          </p:cNvPr>
          <p:cNvSpPr>
            <a:spLocks noGrp="1"/>
          </p:cNvSpPr>
          <p:nvPr>
            <p:ph type="body" sz="quarter" idx="78" hasCustomPrompt="1"/>
          </p:nvPr>
        </p:nvSpPr>
        <p:spPr>
          <a:xfrm>
            <a:off x="5136154"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2" name="Text Placeholder 4">
            <a:extLst>
              <a:ext uri="{FF2B5EF4-FFF2-40B4-BE49-F238E27FC236}">
                <a16:creationId xmlns:a16="http://schemas.microsoft.com/office/drawing/2014/main" id="{34923710-2108-8444-99A3-A18404A79169}"/>
              </a:ext>
            </a:extLst>
          </p:cNvPr>
          <p:cNvSpPr>
            <a:spLocks noGrp="1"/>
          </p:cNvSpPr>
          <p:nvPr>
            <p:ph type="body" sz="quarter" idx="79" hasCustomPrompt="1"/>
          </p:nvPr>
        </p:nvSpPr>
        <p:spPr>
          <a:xfrm>
            <a:off x="628736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3" name="Text Placeholder 4">
            <a:extLst>
              <a:ext uri="{FF2B5EF4-FFF2-40B4-BE49-F238E27FC236}">
                <a16:creationId xmlns:a16="http://schemas.microsoft.com/office/drawing/2014/main" id="{F6975845-9690-F243-8BE3-42ACE49FC410}"/>
              </a:ext>
            </a:extLst>
          </p:cNvPr>
          <p:cNvSpPr>
            <a:spLocks noGrp="1"/>
          </p:cNvSpPr>
          <p:nvPr>
            <p:ph type="body" sz="quarter" idx="80" hasCustomPrompt="1"/>
          </p:nvPr>
        </p:nvSpPr>
        <p:spPr>
          <a:xfrm>
            <a:off x="7438567"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4" name="Text Placeholder 4">
            <a:extLst>
              <a:ext uri="{FF2B5EF4-FFF2-40B4-BE49-F238E27FC236}">
                <a16:creationId xmlns:a16="http://schemas.microsoft.com/office/drawing/2014/main" id="{A3D55D40-5E08-5642-B8E5-D917A0CC324F}"/>
              </a:ext>
            </a:extLst>
          </p:cNvPr>
          <p:cNvSpPr>
            <a:spLocks noGrp="1"/>
          </p:cNvSpPr>
          <p:nvPr>
            <p:ph type="body" sz="quarter" idx="81" hasCustomPrompt="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5" name="Text Placeholder 4">
            <a:extLst>
              <a:ext uri="{FF2B5EF4-FFF2-40B4-BE49-F238E27FC236}">
                <a16:creationId xmlns:a16="http://schemas.microsoft.com/office/drawing/2014/main" id="{54E467D0-EFAE-D646-AC00-E64FD18CD24A}"/>
              </a:ext>
            </a:extLst>
          </p:cNvPr>
          <p:cNvSpPr>
            <a:spLocks noGrp="1"/>
          </p:cNvSpPr>
          <p:nvPr>
            <p:ph type="body" sz="quarter" idx="82" hasCustomPrompt="1"/>
          </p:nvPr>
        </p:nvSpPr>
        <p:spPr>
          <a:xfrm>
            <a:off x="1682536"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6" name="Text Placeholder 4">
            <a:extLst>
              <a:ext uri="{FF2B5EF4-FFF2-40B4-BE49-F238E27FC236}">
                <a16:creationId xmlns:a16="http://schemas.microsoft.com/office/drawing/2014/main" id="{7237E188-D3D7-3643-8AC8-6E5DB0A93DE9}"/>
              </a:ext>
            </a:extLst>
          </p:cNvPr>
          <p:cNvSpPr>
            <a:spLocks noGrp="1"/>
          </p:cNvSpPr>
          <p:nvPr>
            <p:ph type="body" sz="quarter" idx="83" hasCustomPrompt="1"/>
          </p:nvPr>
        </p:nvSpPr>
        <p:spPr>
          <a:xfrm>
            <a:off x="2833742"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7" name="Text Placeholder 4">
            <a:extLst>
              <a:ext uri="{FF2B5EF4-FFF2-40B4-BE49-F238E27FC236}">
                <a16:creationId xmlns:a16="http://schemas.microsoft.com/office/drawing/2014/main" id="{0EE45DCB-FE74-CC43-B468-FCC58352BC79}"/>
              </a:ext>
            </a:extLst>
          </p:cNvPr>
          <p:cNvSpPr>
            <a:spLocks noGrp="1"/>
          </p:cNvSpPr>
          <p:nvPr>
            <p:ph type="body" sz="quarter" idx="84" hasCustomPrompt="1"/>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8" name="Text Placeholder 4">
            <a:extLst>
              <a:ext uri="{FF2B5EF4-FFF2-40B4-BE49-F238E27FC236}">
                <a16:creationId xmlns:a16="http://schemas.microsoft.com/office/drawing/2014/main" id="{C8392C0B-571F-9243-9A3F-CFD1DB08FF4C}"/>
              </a:ext>
            </a:extLst>
          </p:cNvPr>
          <p:cNvSpPr>
            <a:spLocks noGrp="1"/>
          </p:cNvSpPr>
          <p:nvPr>
            <p:ph type="body" sz="quarter" idx="85" hasCustomPrompt="1"/>
          </p:nvPr>
        </p:nvSpPr>
        <p:spPr>
          <a:xfrm>
            <a:off x="5136154"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9" name="Text Placeholder 4">
            <a:extLst>
              <a:ext uri="{FF2B5EF4-FFF2-40B4-BE49-F238E27FC236}">
                <a16:creationId xmlns:a16="http://schemas.microsoft.com/office/drawing/2014/main" id="{733DDB91-6898-BA4F-ACEE-37B36B010664}"/>
              </a:ext>
            </a:extLst>
          </p:cNvPr>
          <p:cNvSpPr>
            <a:spLocks noGrp="1"/>
          </p:cNvSpPr>
          <p:nvPr>
            <p:ph type="body" sz="quarter" idx="86" hasCustomPrompt="1"/>
          </p:nvPr>
        </p:nvSpPr>
        <p:spPr>
          <a:xfrm>
            <a:off x="628736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20" name="Text Placeholder 4">
            <a:extLst>
              <a:ext uri="{FF2B5EF4-FFF2-40B4-BE49-F238E27FC236}">
                <a16:creationId xmlns:a16="http://schemas.microsoft.com/office/drawing/2014/main" id="{45EB407F-B7F5-E642-B005-9BCB4DE6C379}"/>
              </a:ext>
            </a:extLst>
          </p:cNvPr>
          <p:cNvSpPr>
            <a:spLocks noGrp="1"/>
          </p:cNvSpPr>
          <p:nvPr>
            <p:ph type="body" sz="quarter" idx="87" hasCustomPrompt="1"/>
          </p:nvPr>
        </p:nvSpPr>
        <p:spPr>
          <a:xfrm>
            <a:off x="7438567"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Tree>
    <p:extLst>
      <p:ext uri="{BB962C8B-B14F-4D97-AF65-F5344CB8AC3E}">
        <p14:creationId xmlns:p14="http://schemas.microsoft.com/office/powerpoint/2010/main" val="2425047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81BCAF-AF32-B54A-A841-8A3C76B049E1}"/>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9D865BD-2019-CF45-980F-EA8F1D59DCA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73992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0" y="2743200"/>
            <a:ext cx="8459213" cy="914400"/>
          </a:xfrm>
        </p:spPr>
        <p:txBody>
          <a:bodyPr/>
          <a:lstStyle>
            <a:lvl1pPr>
              <a:defRPr sz="6000" baseline="0">
                <a:solidFill>
                  <a:schemeClr val="bg1"/>
                </a:solidFill>
              </a:defRPr>
            </a:lvl1pPr>
          </a:lstStyle>
          <a:p>
            <a:r>
              <a:rPr lang="en-US" dirty="0"/>
              <a:t>Thank you.</a:t>
            </a:r>
          </a:p>
        </p:txBody>
      </p:sp>
      <p:pic>
        <p:nvPicPr>
          <p:cNvPr id="4" name="Picture 3">
            <a:extLst>
              <a:ext uri="{FF2B5EF4-FFF2-40B4-BE49-F238E27FC236}">
                <a16:creationId xmlns:a16="http://schemas.microsoft.com/office/drawing/2014/main" id="{6A4301AA-D18C-48AA-8F04-724F42DC345A}"/>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2108772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pic>
        <p:nvPicPr>
          <p:cNvPr id="5" name="Picture 4">
            <a:extLst>
              <a:ext uri="{FF2B5EF4-FFF2-40B4-BE49-F238E27FC236}">
                <a16:creationId xmlns:a16="http://schemas.microsoft.com/office/drawing/2014/main" id="{3C23F25A-240B-0C4B-A514-EA85E069D51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2246713" y="2862865"/>
            <a:ext cx="4650574" cy="1132271"/>
          </a:xfrm>
          <a:prstGeom prst="rect">
            <a:avLst/>
          </a:prstGeom>
          <a:noFill/>
          <a:ln>
            <a:noFill/>
          </a:ln>
        </p:spPr>
      </p:pic>
    </p:spTree>
    <p:extLst>
      <p:ext uri="{BB962C8B-B14F-4D97-AF65-F5344CB8AC3E}">
        <p14:creationId xmlns:p14="http://schemas.microsoft.com/office/powerpoint/2010/main" val="247318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4"/>
            <a:ext cx="9143999"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endParaRPr>
          </a:p>
        </p:txBody>
      </p:sp>
    </p:spTree>
    <p:extLst>
      <p:ext uri="{BB962C8B-B14F-4D97-AF65-F5344CB8AC3E}">
        <p14:creationId xmlns:p14="http://schemas.microsoft.com/office/powerpoint/2010/main" val="92116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0" y="0"/>
            <a:ext cx="7774425" cy="6027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itle 1"/>
          <p:cNvSpPr>
            <a:spLocks noGrp="1"/>
          </p:cNvSpPr>
          <p:nvPr>
            <p:ph type="ctrTitle" hasCustomPrompt="1"/>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48234" y="4957295"/>
            <a:ext cx="6713113" cy="224305"/>
          </a:xfrm>
        </p:spPr>
        <p:txBody>
          <a:bodyPr anchor="t">
            <a:noAutofit/>
          </a:bodyPr>
          <a:lstStyle>
            <a:lvl1pPr marL="0" indent="0" algn="l">
              <a:lnSpc>
                <a:spcPct val="80000"/>
              </a:lnSpc>
              <a:spcBef>
                <a:spcPts val="300"/>
              </a:spcBef>
              <a:buNone/>
              <a:defRPr sz="18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38328" cy="6027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5" name="Rectangle 14"/>
          <p:cNvSpPr/>
          <p:nvPr userDrawn="1"/>
        </p:nvSpPr>
        <p:spPr>
          <a:xfrm>
            <a:off x="8109834" y="0"/>
            <a:ext cx="1034166" cy="6027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18AFBE29-B67E-4A05-952C-9864D44ED670}"/>
              </a:ext>
            </a:extLst>
          </p:cNvPr>
          <p:cNvSpPr/>
          <p:nvPr userDrawn="1"/>
        </p:nvSpPr>
        <p:spPr>
          <a:xfrm>
            <a:off x="1055" y="6093649"/>
            <a:ext cx="9142945" cy="71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pic>
        <p:nvPicPr>
          <p:cNvPr id="12" name="Picture 11">
            <a:extLst>
              <a:ext uri="{FF2B5EF4-FFF2-40B4-BE49-F238E27FC236}">
                <a16:creationId xmlns:a16="http://schemas.microsoft.com/office/drawing/2014/main" id="{FA0FA984-441D-41F2-9BF6-A8DE8AB463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
        <p:nvSpPr>
          <p:cNvPr id="16" name="Content Placeholder 6">
            <a:extLst>
              <a:ext uri="{FF2B5EF4-FFF2-40B4-BE49-F238E27FC236}">
                <a16:creationId xmlns:a16="http://schemas.microsoft.com/office/drawing/2014/main" id="{978CCD43-5B42-48BC-8449-86DAC08389A2}"/>
              </a:ext>
            </a:extLst>
          </p:cNvPr>
          <p:cNvSpPr>
            <a:spLocks noGrp="1"/>
          </p:cNvSpPr>
          <p:nvPr>
            <p:ph sz="quarter" idx="19" hasCustomPrompt="1"/>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client logo</a:t>
            </a:r>
            <a:endParaRPr lang="en-CA" dirty="0"/>
          </a:p>
        </p:txBody>
      </p:sp>
      <p:sp>
        <p:nvSpPr>
          <p:cNvPr id="17" name="Content Placeholder 6">
            <a:extLst>
              <a:ext uri="{FF2B5EF4-FFF2-40B4-BE49-F238E27FC236}">
                <a16:creationId xmlns:a16="http://schemas.microsoft.com/office/drawing/2014/main" id="{A2DF2E7B-0090-4D72-9F85-E28EF579C7BB}"/>
              </a:ext>
            </a:extLst>
          </p:cNvPr>
          <p:cNvSpPr>
            <a:spLocks noGrp="1"/>
          </p:cNvSpPr>
          <p:nvPr>
            <p:ph sz="quarter" idx="20" hasCustomPrompt="1"/>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broker logo</a:t>
            </a:r>
            <a:endParaRPr lang="en-CA" dirty="0"/>
          </a:p>
        </p:txBody>
      </p:sp>
      <p:sp>
        <p:nvSpPr>
          <p:cNvPr id="18" name="Footer Placeholder 4">
            <a:extLst>
              <a:ext uri="{FF2B5EF4-FFF2-40B4-BE49-F238E27FC236}">
                <a16:creationId xmlns:a16="http://schemas.microsoft.com/office/drawing/2014/main" id="{8E4FBB88-F285-4B07-A3DB-4017D747C02A}"/>
              </a:ext>
            </a:extLst>
          </p:cNvPr>
          <p:cNvSpPr txBox="1">
            <a:spLocks/>
          </p:cNvSpPr>
          <p:nvPr userDrawn="1"/>
        </p:nvSpPr>
        <p:spPr>
          <a:xfrm>
            <a:off x="1841589" y="6219946"/>
            <a:ext cx="4963073"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0" i="0" kern="1200" baseline="0" dirty="0">
                <a:solidFill>
                  <a:schemeClr val="bg1">
                    <a:lumMod val="50000"/>
                  </a:schemeClr>
                </a:solidFill>
                <a:effectLst/>
                <a:latin typeface="Arial" charset="0"/>
                <a:ea typeface="Arial" charset="0"/>
                <a:cs typeface="Arial" charset="0"/>
              </a:rPr>
              <a:t>L0919517884[exp0221][All States][DC,GU,MP,PR,VI]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5787B"/>
                </a:solidFill>
                <a:effectLst/>
                <a:uLnTx/>
                <a:uFillTx/>
                <a:latin typeface="+mn-lt"/>
                <a:ea typeface="Arial" charset="0"/>
                <a:cs typeface="Arial" charset="0"/>
              </a:rPr>
              <a:t>Metropolitan Life Insurance Company, New York, NY 10166 © 2019 MSS</a:t>
            </a:r>
          </a:p>
        </p:txBody>
      </p:sp>
    </p:spTree>
    <p:extLst>
      <p:ext uri="{BB962C8B-B14F-4D97-AF65-F5344CB8AC3E}">
        <p14:creationId xmlns:p14="http://schemas.microsoft.com/office/powerpoint/2010/main" val="906286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457200"/>
            <a:ext cx="7093019" cy="73161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342989" y="1371600"/>
            <a:ext cx="7089637" cy="4838700"/>
          </a:xfrm>
        </p:spPr>
        <p:txBody>
          <a:bodyPr/>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382301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6210300"/>
          </a:xfrm>
          <a:solidFill>
            <a:schemeClr val="bg1">
              <a:lumMod val="95000"/>
            </a:schemeClr>
          </a:solidFill>
        </p:spPr>
        <p:txBody>
          <a:bodyPr anchor="ctr"/>
          <a:lstStyle>
            <a:lvl1pPr algn="ctr">
              <a:defRPr sz="7202"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342989" y="457200"/>
            <a:ext cx="4047274"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342989" y="1371600"/>
            <a:ext cx="4047274" cy="4838700"/>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007726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457200"/>
            <a:ext cx="7093019"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342989" y="1371600"/>
            <a:ext cx="2915409" cy="4838700"/>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59" indent="-150059">
              <a:spcBef>
                <a:spcPts val="450"/>
              </a:spcBef>
              <a:buFont typeface="Arial"/>
              <a:buChar char="•"/>
              <a:defRPr sz="1350">
                <a:latin typeface="+mn-lt"/>
              </a:defRPr>
            </a:lvl3pPr>
            <a:lvl4pPr marL="298927" indent="-15005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1948055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age with Photo">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1"/>
            <a:ext cx="7772400" cy="4648198"/>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2" name="Rectangle 1">
            <a:extLst>
              <a:ext uri="{FF2B5EF4-FFF2-40B4-BE49-F238E27FC236}">
                <a16:creationId xmlns:a16="http://schemas.microsoft.com/office/drawing/2014/main" id="{B61F6583-42B3-4F6F-AA58-843A6E64BE5C}"/>
              </a:ext>
            </a:extLst>
          </p:cNvPr>
          <p:cNvSpPr/>
          <p:nvPr userDrawn="1"/>
        </p:nvSpPr>
        <p:spPr>
          <a:xfrm>
            <a:off x="-1" y="4660210"/>
            <a:ext cx="9142945" cy="2197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 name="Title 1"/>
          <p:cNvSpPr>
            <a:spLocks noGrp="1"/>
          </p:cNvSpPr>
          <p:nvPr>
            <p:ph type="ctrTitle" hasCustomPrompt="1"/>
          </p:nvPr>
        </p:nvSpPr>
        <p:spPr bwMode="white">
          <a:xfrm>
            <a:off x="442911" y="4854554"/>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42912" y="5599400"/>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a:extLst>
              <a:ext uri="{FF2B5EF4-FFF2-40B4-BE49-F238E27FC236}">
                <a16:creationId xmlns:a16="http://schemas.microsoft.com/office/drawing/2014/main" id="{E69EFC6A-7316-466A-91AA-62F869B8CE9C}"/>
              </a:ext>
            </a:extLst>
          </p:cNvPr>
          <p:cNvSpPr/>
          <p:nvPr/>
        </p:nvSpPr>
        <p:spPr>
          <a:xfrm>
            <a:off x="7770027" y="0"/>
            <a:ext cx="341797" cy="464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4" name="Rectangle 13">
            <a:extLst>
              <a:ext uri="{FF2B5EF4-FFF2-40B4-BE49-F238E27FC236}">
                <a16:creationId xmlns:a16="http://schemas.microsoft.com/office/drawing/2014/main" id="{7E101183-84EB-4F92-B06D-0732D22200FA}"/>
              </a:ext>
            </a:extLst>
          </p:cNvPr>
          <p:cNvSpPr/>
          <p:nvPr/>
        </p:nvSpPr>
        <p:spPr>
          <a:xfrm>
            <a:off x="8111824" y="0"/>
            <a:ext cx="1031120" cy="4648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pic>
        <p:nvPicPr>
          <p:cNvPr id="19" name="Picture 18">
            <a:extLst>
              <a:ext uri="{FF2B5EF4-FFF2-40B4-BE49-F238E27FC236}">
                <a16:creationId xmlns:a16="http://schemas.microsoft.com/office/drawing/2014/main" id="{C3D7D108-3C1E-499D-8D37-40F5500F958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
        <p:nvSpPr>
          <p:cNvPr id="7" name="Content Placeholder 6">
            <a:extLst>
              <a:ext uri="{FF2B5EF4-FFF2-40B4-BE49-F238E27FC236}">
                <a16:creationId xmlns:a16="http://schemas.microsoft.com/office/drawing/2014/main" id="{266C100E-6070-4BBA-9C2E-FE70FE714F52}"/>
              </a:ext>
            </a:extLst>
          </p:cNvPr>
          <p:cNvSpPr>
            <a:spLocks noGrp="1"/>
          </p:cNvSpPr>
          <p:nvPr>
            <p:ph sz="quarter" idx="19" hasCustomPrompt="1"/>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client logo</a:t>
            </a:r>
            <a:endParaRPr lang="en-CA" dirty="0"/>
          </a:p>
        </p:txBody>
      </p:sp>
      <p:sp>
        <p:nvSpPr>
          <p:cNvPr id="22" name="Content Placeholder 6">
            <a:extLst>
              <a:ext uri="{FF2B5EF4-FFF2-40B4-BE49-F238E27FC236}">
                <a16:creationId xmlns:a16="http://schemas.microsoft.com/office/drawing/2014/main" id="{BE855949-FB2F-4233-9048-692D8A9503EF}"/>
              </a:ext>
            </a:extLst>
          </p:cNvPr>
          <p:cNvSpPr>
            <a:spLocks noGrp="1"/>
          </p:cNvSpPr>
          <p:nvPr>
            <p:ph sz="quarter" idx="20" hasCustomPrompt="1"/>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broker logo</a:t>
            </a:r>
            <a:endParaRPr lang="en-CA" dirty="0"/>
          </a:p>
        </p:txBody>
      </p:sp>
    </p:spTree>
    <p:extLst>
      <p:ext uri="{BB962C8B-B14F-4D97-AF65-F5344CB8AC3E}">
        <p14:creationId xmlns:p14="http://schemas.microsoft.com/office/powerpoint/2010/main" val="1075743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1" y="0"/>
            <a:ext cx="914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7200" y="5345291"/>
            <a:ext cx="3896359" cy="335328"/>
          </a:xfrm>
        </p:spPr>
        <p:txBody>
          <a:bodyPr anchor="t">
            <a:noAutofit/>
          </a:bodyPr>
          <a:lstStyle>
            <a:lvl1pPr marL="0" indent="0" algn="l">
              <a:lnSpc>
                <a:spcPct val="80000"/>
              </a:lnSpc>
              <a:spcBef>
                <a:spcPts val="300"/>
              </a:spcBef>
              <a:buNone/>
              <a:defRPr sz="11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pic>
        <p:nvPicPr>
          <p:cNvPr id="10" name="Picture 9">
            <a:extLst>
              <a:ext uri="{FF2B5EF4-FFF2-40B4-BE49-F238E27FC236}">
                <a16:creationId xmlns:a16="http://schemas.microsoft.com/office/drawing/2014/main" id="{276C6A54-B49F-474C-98C2-17F05A03935E}"/>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326165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0" y="0"/>
            <a:ext cx="7774425" cy="6027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itle 1"/>
          <p:cNvSpPr>
            <a:spLocks noGrp="1"/>
          </p:cNvSpPr>
          <p:nvPr>
            <p:ph type="ctrTitle" hasCustomPrompt="1"/>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48234" y="4957295"/>
            <a:ext cx="6713113" cy="224305"/>
          </a:xfrm>
        </p:spPr>
        <p:txBody>
          <a:bodyPr anchor="t">
            <a:noAutofit/>
          </a:bodyPr>
          <a:lstStyle>
            <a:lvl1pPr marL="0" indent="0" algn="l">
              <a:lnSpc>
                <a:spcPct val="80000"/>
              </a:lnSpc>
              <a:spcBef>
                <a:spcPts val="300"/>
              </a:spcBef>
              <a:buNone/>
              <a:defRPr sz="18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38328" cy="6027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5" name="Rectangle 14"/>
          <p:cNvSpPr/>
          <p:nvPr userDrawn="1"/>
        </p:nvSpPr>
        <p:spPr>
          <a:xfrm>
            <a:off x="8109834" y="0"/>
            <a:ext cx="1034166" cy="6027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18AFBE29-B67E-4A05-952C-9864D44ED670}"/>
              </a:ext>
            </a:extLst>
          </p:cNvPr>
          <p:cNvSpPr/>
          <p:nvPr userDrawn="1"/>
        </p:nvSpPr>
        <p:spPr>
          <a:xfrm>
            <a:off x="1055" y="6093649"/>
            <a:ext cx="9142945" cy="71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pic>
        <p:nvPicPr>
          <p:cNvPr id="12" name="Picture 11">
            <a:extLst>
              <a:ext uri="{FF2B5EF4-FFF2-40B4-BE49-F238E27FC236}">
                <a16:creationId xmlns:a16="http://schemas.microsoft.com/office/drawing/2014/main" id="{FA0FA984-441D-41F2-9BF6-A8DE8AB463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
        <p:nvSpPr>
          <p:cNvPr id="16" name="Content Placeholder 6">
            <a:extLst>
              <a:ext uri="{FF2B5EF4-FFF2-40B4-BE49-F238E27FC236}">
                <a16:creationId xmlns:a16="http://schemas.microsoft.com/office/drawing/2014/main" id="{978CCD43-5B42-48BC-8449-86DAC08389A2}"/>
              </a:ext>
            </a:extLst>
          </p:cNvPr>
          <p:cNvSpPr>
            <a:spLocks noGrp="1"/>
          </p:cNvSpPr>
          <p:nvPr>
            <p:ph sz="quarter" idx="19" hasCustomPrompt="1"/>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client logo</a:t>
            </a:r>
            <a:endParaRPr lang="en-CA" dirty="0"/>
          </a:p>
        </p:txBody>
      </p:sp>
      <p:sp>
        <p:nvSpPr>
          <p:cNvPr id="17" name="Content Placeholder 6">
            <a:extLst>
              <a:ext uri="{FF2B5EF4-FFF2-40B4-BE49-F238E27FC236}">
                <a16:creationId xmlns:a16="http://schemas.microsoft.com/office/drawing/2014/main" id="{A2DF2E7B-0090-4D72-9F85-E28EF579C7BB}"/>
              </a:ext>
            </a:extLst>
          </p:cNvPr>
          <p:cNvSpPr>
            <a:spLocks noGrp="1"/>
          </p:cNvSpPr>
          <p:nvPr>
            <p:ph sz="quarter" idx="20" hasCustomPrompt="1"/>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broker logo</a:t>
            </a:r>
            <a:endParaRPr lang="en-CA" dirty="0"/>
          </a:p>
        </p:txBody>
      </p:sp>
      <p:sp>
        <p:nvSpPr>
          <p:cNvPr id="18" name="Footer Placeholder 4">
            <a:extLst>
              <a:ext uri="{FF2B5EF4-FFF2-40B4-BE49-F238E27FC236}">
                <a16:creationId xmlns:a16="http://schemas.microsoft.com/office/drawing/2014/main" id="{8E4FBB88-F285-4B07-A3DB-4017D747C02A}"/>
              </a:ext>
            </a:extLst>
          </p:cNvPr>
          <p:cNvSpPr txBox="1">
            <a:spLocks/>
          </p:cNvSpPr>
          <p:nvPr userDrawn="1"/>
        </p:nvSpPr>
        <p:spPr>
          <a:xfrm>
            <a:off x="1841589" y="6219946"/>
            <a:ext cx="4963073"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0" i="0" kern="1200" baseline="0" dirty="0">
                <a:solidFill>
                  <a:schemeClr val="bg1">
                    <a:lumMod val="50000"/>
                  </a:schemeClr>
                </a:solidFill>
                <a:effectLst/>
                <a:latin typeface="Arial" charset="0"/>
                <a:ea typeface="Arial" charset="0"/>
                <a:cs typeface="Arial" charset="0"/>
              </a:rPr>
              <a:t>L0220001671[exp0221][All States][DC,GU,MP,PR,VI]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5787B"/>
                </a:solidFill>
                <a:effectLst/>
                <a:uLnTx/>
                <a:uFillTx/>
                <a:latin typeface="+mn-lt"/>
                <a:ea typeface="Arial" charset="0"/>
                <a:cs typeface="Arial" charset="0"/>
              </a:rPr>
              <a:t>Metropolitan Life Insurance Company, New York, NY 10166 © 2020 MSS</a:t>
            </a:r>
          </a:p>
        </p:txBody>
      </p:sp>
    </p:spTree>
    <p:extLst>
      <p:ext uri="{BB962C8B-B14F-4D97-AF65-F5344CB8AC3E}">
        <p14:creationId xmlns:p14="http://schemas.microsoft.com/office/powerpoint/2010/main" val="98039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0" y="5345291"/>
            <a:ext cx="5097722" cy="335328"/>
          </a:xfrm>
        </p:spPr>
        <p:txBody>
          <a:bodyPr anchor="t">
            <a:noAutofit/>
          </a:bodyPr>
          <a:lstStyle>
            <a:lvl1pPr marL="0" indent="0" algn="l">
              <a:lnSpc>
                <a:spcPct val="80000"/>
              </a:lnSpc>
              <a:spcBef>
                <a:spcPts val="300"/>
              </a:spcBef>
              <a:buNone/>
              <a:defRPr sz="11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5" name="Text Placeholder 3">
            <a:extLst>
              <a:ext uri="{FF2B5EF4-FFF2-40B4-BE49-F238E27FC236}">
                <a16:creationId xmlns:a16="http://schemas.microsoft.com/office/drawing/2014/main" id="{E05A7F70-6876-3645-94E2-04BEEB96B69C}"/>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2399133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7770027" cy="68580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7770027"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8113936" y="0"/>
            <a:ext cx="10300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4478681" y="3244334"/>
            <a:ext cx="248786" cy="369332"/>
          </a:xfrm>
          <a:prstGeom prst="rect">
            <a:avLst/>
          </a:prstGeom>
        </p:spPr>
        <p:txBody>
          <a:bodyPr wrap="none">
            <a:spAutoFit/>
          </a:bodyPr>
          <a:lstStyle/>
          <a:p>
            <a:r>
              <a:rPr lang="en-US" sz="1800"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extLst>
      <p:ext uri="{BB962C8B-B14F-4D97-AF65-F5344CB8AC3E}">
        <p14:creationId xmlns:p14="http://schemas.microsoft.com/office/powerpoint/2010/main" val="1467691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0" y="0"/>
            <a:ext cx="77744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ext Placeholder 18">
            <a:extLst>
              <a:ext uri="{FF2B5EF4-FFF2-40B4-BE49-F238E27FC236}">
                <a16:creationId xmlns:a16="http://schemas.microsoft.com/office/drawing/2014/main" id="{7958769A-7DCE-7B40-ACC8-A30C826F67C1}"/>
              </a:ext>
            </a:extLst>
          </p:cNvPr>
          <p:cNvSpPr>
            <a:spLocks noGrp="1"/>
          </p:cNvSpPr>
          <p:nvPr>
            <p:ph type="body" sz="quarter" idx="11" hasCustomPrompt="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pic>
        <p:nvPicPr>
          <p:cNvPr id="7" name="Picture 6">
            <a:extLst>
              <a:ext uri="{FF2B5EF4-FFF2-40B4-BE49-F238E27FC236}">
                <a16:creationId xmlns:a16="http://schemas.microsoft.com/office/drawing/2014/main" id="{24CB21E1-0D98-4E80-ACA1-42208356B9B1}"/>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2931778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1" y="0"/>
            <a:ext cx="9143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Title 1"/>
          <p:cNvSpPr>
            <a:spLocks noGrp="1"/>
          </p:cNvSpPr>
          <p:nvPr>
            <p:ph type="ctrTitle" hasCustomPrompt="1"/>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6418626"/>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EE5C90F1-DAE6-44A5-B367-B8E5053C9703}"/>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2190525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0" y="5345291"/>
            <a:ext cx="5097722" cy="335328"/>
          </a:xfrm>
        </p:spPr>
        <p:txBody>
          <a:bodyPr anchor="t">
            <a:noAutofit/>
          </a:bodyPr>
          <a:lstStyle>
            <a:lvl1pPr marL="0" indent="0" algn="l">
              <a:lnSpc>
                <a:spcPct val="80000"/>
              </a:lnSpc>
              <a:spcBef>
                <a:spcPts val="300"/>
              </a:spcBef>
              <a:buNone/>
              <a:defRPr sz="11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5" name="Text Placeholder 3">
            <a:extLst>
              <a:ext uri="{FF2B5EF4-FFF2-40B4-BE49-F238E27FC236}">
                <a16:creationId xmlns:a16="http://schemas.microsoft.com/office/drawing/2014/main" id="{E05A7F70-6876-3645-94E2-04BEEB96B69C}"/>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7" name="Text Placeholder 3">
            <a:extLst>
              <a:ext uri="{FF2B5EF4-FFF2-40B4-BE49-F238E27FC236}">
                <a16:creationId xmlns:a16="http://schemas.microsoft.com/office/drawing/2014/main" id="{FE70FE0C-BB2A-7B47-A2FB-00A347B507C1}"/>
              </a:ext>
            </a:extLst>
          </p:cNvPr>
          <p:cNvSpPr>
            <a:spLocks noGrp="1"/>
          </p:cNvSpPr>
          <p:nvPr>
            <p:ph type="body" sz="quarter" idx="13"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DF4994A8-BD41-1A41-8244-ED165900251C}"/>
              </a:ext>
            </a:extLst>
          </p:cNvPr>
          <p:cNvSpPr>
            <a:spLocks noGrp="1"/>
          </p:cNvSpPr>
          <p:nvPr>
            <p:ph type="body" sz="quarter" idx="14"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188B1EE2-0498-B54E-B000-B968EE4B57D1}"/>
              </a:ext>
            </a:extLst>
          </p:cNvPr>
          <p:cNvSpPr txBox="1"/>
          <p:nvPr userDrawn="1"/>
        </p:nvSpPr>
        <p:spPr>
          <a:xfrm>
            <a:off x="1896035" y="618565"/>
            <a:ext cx="0" cy="0"/>
          </a:xfrm>
          <a:prstGeom prst="rect">
            <a:avLst/>
          </a:prstGeom>
          <a:noFill/>
        </p:spPr>
        <p:txBody>
          <a:bodyPr wrap="non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4035926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7" name="Text Placeholder 3">
            <a:extLst>
              <a:ext uri="{FF2B5EF4-FFF2-40B4-BE49-F238E27FC236}">
                <a16:creationId xmlns:a16="http://schemas.microsoft.com/office/drawing/2014/main" id="{5C8F005B-1F72-A842-999B-A2F9E107FB85}"/>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1EECD60-D662-9745-995E-0D278EA2F551}"/>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06733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B2D089B6-E31C-9F4C-A859-ADF25E22CCF8}"/>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5782B70-2704-A940-BA9A-036BAD4AD280}"/>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D5E7F2E4-7E92-ED48-B50B-40BD6F937508}"/>
              </a:ext>
            </a:extLst>
          </p:cNvPr>
          <p:cNvSpPr txBox="1"/>
          <p:nvPr userDrawn="1"/>
        </p:nvSpPr>
        <p:spPr>
          <a:xfrm>
            <a:off x="1358153" y="712694"/>
            <a:ext cx="0" cy="0"/>
          </a:xfrm>
          <a:prstGeom prst="rect">
            <a:avLst/>
          </a:prstGeom>
          <a:noFill/>
        </p:spPr>
        <p:txBody>
          <a:bodyPr wrap="non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3614406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F541B9EC-AAA5-564C-AD9C-6BC1C50C075F}"/>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AD00712E-786D-114E-8FAC-DC246530D39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702772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3682" cy="48006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EFFC44A4-960A-824D-A368-E7C1C6D7F972}"/>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D3AEFDD-DF77-A547-9FE2-14EF1A597834}"/>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276899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1143000"/>
            <a:ext cx="7086600" cy="48006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6" name="Text Placeholder 3">
            <a:extLst>
              <a:ext uri="{FF2B5EF4-FFF2-40B4-BE49-F238E27FC236}">
                <a16:creationId xmlns:a16="http://schemas.microsoft.com/office/drawing/2014/main" id="{35D0C2E7-3015-1B44-8EBD-035DE45689E7}"/>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02F6DCC2-F105-4541-85FB-4A021343151D}"/>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43877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A0B63936-6BDD-DF44-B4B6-2CF38751F6C1}"/>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82E9B431-F4FF-BD43-8EA6-6896A58E656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528600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EC175DD8-6A90-DD43-B276-6374DF936422}"/>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061E00AE-06BD-F843-8751-99A51151C935}"/>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955889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9144000"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7" name="Text Placeholder 4">
            <a:extLst>
              <a:ext uri="{FF2B5EF4-FFF2-40B4-BE49-F238E27FC236}">
                <a16:creationId xmlns:a16="http://schemas.microsoft.com/office/drawing/2014/main" id="{2C6A7529-B8DA-BD4E-A5B7-59935DC1E062}"/>
              </a:ext>
            </a:extLst>
          </p:cNvPr>
          <p:cNvSpPr>
            <a:spLocks noGrp="1"/>
          </p:cNvSpPr>
          <p:nvPr>
            <p:ph type="body" sz="quarter" idx="12" hasCustomPrompt="1"/>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extLst>
      <p:ext uri="{BB962C8B-B14F-4D97-AF65-F5344CB8AC3E}">
        <p14:creationId xmlns:p14="http://schemas.microsoft.com/office/powerpoint/2010/main" val="3269831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6266"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4574485"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2392331"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dirty="0"/>
              <a:t>Opposing ideas with statements supported</a:t>
            </a:r>
            <a:br>
              <a:rPr lang="en-US" dirty="0"/>
            </a:br>
            <a:r>
              <a:rPr lang="en-US" dirty="0"/>
              <a:t>by graphics/</a:t>
            </a:r>
            <a:br>
              <a:rPr lang="en-US" dirty="0"/>
            </a:br>
            <a:r>
              <a:rPr lang="en-US" dirty="0"/>
              <a:t>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4574485"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with statements supported </a:t>
            </a:r>
            <a:br>
              <a:rPr lang="en-US" dirty="0">
                <a:solidFill>
                  <a:schemeClr val="tx1"/>
                </a:solidFill>
              </a:rPr>
            </a:br>
            <a:r>
              <a:rPr lang="en-US" dirty="0">
                <a:solidFill>
                  <a:schemeClr val="tx1"/>
                </a:solidFill>
              </a:rPr>
              <a:t>by graphics/</a:t>
            </a:r>
            <a:br>
              <a:rPr lang="en-US" dirty="0">
                <a:solidFill>
                  <a:schemeClr val="tx1"/>
                </a:solidFill>
              </a:rPr>
            </a:br>
            <a:r>
              <a:rPr lang="en-US" dirty="0">
                <a:solidFill>
                  <a:schemeClr val="tx1"/>
                </a:solidFill>
              </a:rPr>
              <a:t>images</a:t>
            </a:r>
          </a:p>
        </p:txBody>
      </p:sp>
      <p:sp>
        <p:nvSpPr>
          <p:cNvPr id="9" name="Text Placeholder 3">
            <a:extLst>
              <a:ext uri="{FF2B5EF4-FFF2-40B4-BE49-F238E27FC236}">
                <a16:creationId xmlns:a16="http://schemas.microsoft.com/office/drawing/2014/main" id="{C098B1D6-0930-0040-AE41-CF4FCB932908}"/>
              </a:ext>
            </a:extLst>
          </p:cNvPr>
          <p:cNvSpPr>
            <a:spLocks noGrp="1"/>
          </p:cNvSpPr>
          <p:nvPr>
            <p:ph type="body" sz="quarter" idx="14"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02AAE41-0A0A-2C4E-8289-B6137AC9206A}"/>
              </a:ext>
            </a:extLst>
          </p:cNvPr>
          <p:cNvSpPr>
            <a:spLocks noGrp="1"/>
          </p:cNvSpPr>
          <p:nvPr>
            <p:ph type="body" sz="quarter" idx="15"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997334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7770027" cy="68580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7770027"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8113936" y="0"/>
            <a:ext cx="10300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4478681" y="3244334"/>
            <a:ext cx="248786" cy="369332"/>
          </a:xfrm>
          <a:prstGeom prst="rect">
            <a:avLst/>
          </a:prstGeom>
        </p:spPr>
        <p:txBody>
          <a:bodyPr wrap="none">
            <a:spAutoFit/>
          </a:bodyPr>
          <a:lstStyle/>
          <a:p>
            <a:r>
              <a:rPr lang="en-US" sz="1800"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95744" cy="548640"/>
          </a:xfrm>
        </p:spPr>
        <p:txBody>
          <a:bodyPr anchor="t"/>
          <a:lstStyle>
            <a:lvl1pPr>
              <a:defRPr>
                <a:solidFill>
                  <a:schemeClr val="accent1"/>
                </a:solidFill>
                <a:latin typeface="+mj-lt"/>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8" name="Text Placeholder 3">
            <a:extLst>
              <a:ext uri="{FF2B5EF4-FFF2-40B4-BE49-F238E27FC236}">
                <a16:creationId xmlns:a16="http://schemas.microsoft.com/office/drawing/2014/main" id="{11292810-0080-4E4A-8BB0-681E727CB8D8}"/>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12B44346-B4A2-A245-9C89-490249B745C9}"/>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31850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A21E05E-593D-E544-B8B3-C257241A0072}"/>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5BE2E1-8AD3-0046-A932-3BF7319A0BF5}"/>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862047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2692"/>
            <a:ext cx="8184776" cy="484632"/>
          </a:xfrm>
        </p:spPr>
        <p:txBody>
          <a:bodyPr anchor="t"/>
          <a:lstStyle>
            <a:lvl1pPr>
              <a:defRPr>
                <a:solidFill>
                  <a:schemeClr val="accent1"/>
                </a:solidFill>
              </a:defRPr>
            </a:lvl1pPr>
          </a:lstStyle>
          <a:p>
            <a:r>
              <a:rPr lang="en-US" dirty="0"/>
              <a:t>Title</a:t>
            </a:r>
          </a:p>
        </p:txBody>
      </p:sp>
      <p:sp>
        <p:nvSpPr>
          <p:cNvPr id="5" name="Text Placeholder 3">
            <a:extLst>
              <a:ext uri="{FF2B5EF4-FFF2-40B4-BE49-F238E27FC236}">
                <a16:creationId xmlns:a16="http://schemas.microsoft.com/office/drawing/2014/main" id="{521C4F56-7FF8-1041-9A04-A9BC2FE24337}"/>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7DCBA7C-61E8-9B4E-9C9A-CE5E040FC34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878810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455613"/>
            <a:ext cx="3913632"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dirty="0"/>
              <a:t>Statement </a:t>
            </a:r>
            <a:br>
              <a:rPr lang="en-US" dirty="0"/>
            </a:br>
            <a:r>
              <a:rPr lang="en-US" dirty="0"/>
              <a:t>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4572000" y="0"/>
            <a:ext cx="4572000" cy="61722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6F9BECB2-125A-9D41-BA4F-3B99EED8BCCB}"/>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BD7428D-F28A-C740-AD15-6A4DB92F22E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015092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96B27EDC-F328-1842-A765-EA8A5F7231A0}"/>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0B9107-5159-BD47-B15F-C1711CCF3A5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691808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solidFill>
                <a:schemeClr val="accent2"/>
              </a:solidFill>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200" y="1143000"/>
            <a:ext cx="6190488" cy="48006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04EF27D-3330-AD4F-9E85-01D87590D4D4}"/>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B15973CA-49C3-8942-923A-42100DC549D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431279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54116" cy="54864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74319" y="1137311"/>
            <a:ext cx="8236997" cy="1776198"/>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3406572" y="1363070"/>
            <a:ext cx="313604" cy="20281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74319" y="3168571"/>
            <a:ext cx="8196050"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603348" y="3582415"/>
            <a:ext cx="7979867" cy="2117928"/>
          </a:xfrm>
          <a:prstGeom prst="rect">
            <a:avLst/>
          </a:prstGeom>
          <a:solidFill>
            <a:srgbClr val="FFFFFF"/>
          </a:solidFill>
          <a:ln w="19050" algn="ctr">
            <a:noFill/>
            <a:miter lim="800000"/>
            <a:headEnd/>
            <a:tailEnd/>
          </a:ln>
        </p:spPr>
        <p:txBody>
          <a:bodyPr lIns="91424" tIns="91424" rIns="91424" bIns="91424"/>
          <a:lstStyle/>
          <a:p>
            <a:endParaRPr lang="en-US" sz="1800"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713358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2693848" y="3604229"/>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595356" y="4742695"/>
            <a:ext cx="6483264"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417891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5661670"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604117" y="1241771"/>
            <a:ext cx="273230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604116" y="1800994"/>
            <a:ext cx="2732306"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3786734" y="1241771"/>
            <a:ext cx="4796481"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3786734" y="1800994"/>
            <a:ext cx="4796481"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601669" y="3267604"/>
            <a:ext cx="798154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37" name="Text Placeholder 3">
            <a:extLst>
              <a:ext uri="{FF2B5EF4-FFF2-40B4-BE49-F238E27FC236}">
                <a16:creationId xmlns:a16="http://schemas.microsoft.com/office/drawing/2014/main" id="{DEFF2E8D-59AC-3146-9825-641574171634}"/>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38" name="Text Placeholder 6">
            <a:extLst>
              <a:ext uri="{FF2B5EF4-FFF2-40B4-BE49-F238E27FC236}">
                <a16:creationId xmlns:a16="http://schemas.microsoft.com/office/drawing/2014/main" id="{3B41CB56-E5E6-7D4C-BD4D-D5A8431BB8C7}"/>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998670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20153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334235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4498076"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564634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6794613"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7942882"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045814" y="1989304"/>
            <a:ext cx="690202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045814"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6" name="Text Placeholder 3">
            <a:extLst>
              <a:ext uri="{FF2B5EF4-FFF2-40B4-BE49-F238E27FC236}">
                <a16:creationId xmlns:a16="http://schemas.microsoft.com/office/drawing/2014/main" id="{9DBC968F-C750-1741-AB55-85CD54FDE6DC}"/>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77" name="Text Placeholder 6">
            <a:extLst>
              <a:ext uri="{FF2B5EF4-FFF2-40B4-BE49-F238E27FC236}">
                <a16:creationId xmlns:a16="http://schemas.microsoft.com/office/drawing/2014/main" id="{7F6A7D65-E3BF-E24E-9E61-D5AD181C9C7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74" name="Text Placeholder 4">
            <a:extLst>
              <a:ext uri="{FF2B5EF4-FFF2-40B4-BE49-F238E27FC236}">
                <a16:creationId xmlns:a16="http://schemas.microsoft.com/office/drawing/2014/main" id="{F8F98275-5669-C544-9779-58EBBC6A7043}"/>
              </a:ext>
            </a:extLst>
          </p:cNvPr>
          <p:cNvSpPr>
            <a:spLocks noGrp="1"/>
          </p:cNvSpPr>
          <p:nvPr>
            <p:ph type="body" sz="quarter" idx="50" hasCustomPrompt="1"/>
          </p:nvPr>
        </p:nvSpPr>
        <p:spPr>
          <a:xfrm>
            <a:off x="1682536"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5" name="Text Placeholder 4">
            <a:extLst>
              <a:ext uri="{FF2B5EF4-FFF2-40B4-BE49-F238E27FC236}">
                <a16:creationId xmlns:a16="http://schemas.microsoft.com/office/drawing/2014/main" id="{F1BE5C25-4916-944A-A3D6-7AF982088573}"/>
              </a:ext>
            </a:extLst>
          </p:cNvPr>
          <p:cNvSpPr>
            <a:spLocks noGrp="1"/>
          </p:cNvSpPr>
          <p:nvPr>
            <p:ph type="body" sz="quarter" idx="51" hasCustomPrompt="1"/>
          </p:nvPr>
        </p:nvSpPr>
        <p:spPr>
          <a:xfrm>
            <a:off x="2833742"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8" name="Text Placeholder 4">
            <a:extLst>
              <a:ext uri="{FF2B5EF4-FFF2-40B4-BE49-F238E27FC236}">
                <a16:creationId xmlns:a16="http://schemas.microsoft.com/office/drawing/2014/main" id="{656BD37C-E609-6043-BCF6-D94E12DF2B02}"/>
              </a:ext>
            </a:extLst>
          </p:cNvPr>
          <p:cNvSpPr>
            <a:spLocks noGrp="1"/>
          </p:cNvSpPr>
          <p:nvPr>
            <p:ph type="body" sz="quarter" idx="52" hasCustomPrompt="1"/>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9" name="Text Placeholder 4">
            <a:extLst>
              <a:ext uri="{FF2B5EF4-FFF2-40B4-BE49-F238E27FC236}">
                <a16:creationId xmlns:a16="http://schemas.microsoft.com/office/drawing/2014/main" id="{E197D31B-D1FB-6E43-9A51-74ECDB17E227}"/>
              </a:ext>
            </a:extLst>
          </p:cNvPr>
          <p:cNvSpPr>
            <a:spLocks noGrp="1"/>
          </p:cNvSpPr>
          <p:nvPr>
            <p:ph type="body" sz="quarter" idx="53" hasCustomPrompt="1"/>
          </p:nvPr>
        </p:nvSpPr>
        <p:spPr>
          <a:xfrm>
            <a:off x="5136154"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0" name="Text Placeholder 4">
            <a:extLst>
              <a:ext uri="{FF2B5EF4-FFF2-40B4-BE49-F238E27FC236}">
                <a16:creationId xmlns:a16="http://schemas.microsoft.com/office/drawing/2014/main" id="{89A26D4B-6660-4A45-A5C9-3D8DA1447F9D}"/>
              </a:ext>
            </a:extLst>
          </p:cNvPr>
          <p:cNvSpPr>
            <a:spLocks noGrp="1"/>
          </p:cNvSpPr>
          <p:nvPr>
            <p:ph type="body" sz="quarter" idx="54" hasCustomPrompt="1"/>
          </p:nvPr>
        </p:nvSpPr>
        <p:spPr>
          <a:xfrm>
            <a:off x="628736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1" name="Text Placeholder 4">
            <a:extLst>
              <a:ext uri="{FF2B5EF4-FFF2-40B4-BE49-F238E27FC236}">
                <a16:creationId xmlns:a16="http://schemas.microsoft.com/office/drawing/2014/main" id="{B7CCCD3B-448C-5D41-BA40-FF8089163290}"/>
              </a:ext>
            </a:extLst>
          </p:cNvPr>
          <p:cNvSpPr>
            <a:spLocks noGrp="1"/>
          </p:cNvSpPr>
          <p:nvPr>
            <p:ph type="body" sz="quarter" idx="55" hasCustomPrompt="1"/>
          </p:nvPr>
        </p:nvSpPr>
        <p:spPr>
          <a:xfrm>
            <a:off x="7438567"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3" name="Text Placeholder 4">
            <a:extLst>
              <a:ext uri="{FF2B5EF4-FFF2-40B4-BE49-F238E27FC236}">
                <a16:creationId xmlns:a16="http://schemas.microsoft.com/office/drawing/2014/main" id="{738218FB-64E4-D24A-BE0E-BE0BB07C28D6}"/>
              </a:ext>
            </a:extLst>
          </p:cNvPr>
          <p:cNvSpPr>
            <a:spLocks noGrp="1"/>
          </p:cNvSpPr>
          <p:nvPr>
            <p:ph type="body" sz="quarter" idx="60" hasCustomPrompt="1"/>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4" name="Text Placeholder 4">
            <a:extLst>
              <a:ext uri="{FF2B5EF4-FFF2-40B4-BE49-F238E27FC236}">
                <a16:creationId xmlns:a16="http://schemas.microsoft.com/office/drawing/2014/main" id="{4BDBC842-E682-BA41-83DB-FBC78EDE2D43}"/>
              </a:ext>
            </a:extLst>
          </p:cNvPr>
          <p:cNvSpPr>
            <a:spLocks noGrp="1"/>
          </p:cNvSpPr>
          <p:nvPr>
            <p:ph type="body" sz="quarter" idx="61" hasCustomPrompt="1"/>
          </p:nvPr>
        </p:nvSpPr>
        <p:spPr>
          <a:xfrm>
            <a:off x="1682536"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5" name="Text Placeholder 4">
            <a:extLst>
              <a:ext uri="{FF2B5EF4-FFF2-40B4-BE49-F238E27FC236}">
                <a16:creationId xmlns:a16="http://schemas.microsoft.com/office/drawing/2014/main" id="{F3C206C9-526D-5F4A-B7FF-901DA00816D5}"/>
              </a:ext>
            </a:extLst>
          </p:cNvPr>
          <p:cNvSpPr>
            <a:spLocks noGrp="1"/>
          </p:cNvSpPr>
          <p:nvPr>
            <p:ph type="body" sz="quarter" idx="62" hasCustomPrompt="1"/>
          </p:nvPr>
        </p:nvSpPr>
        <p:spPr>
          <a:xfrm>
            <a:off x="2833742"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6" name="Text Placeholder 4">
            <a:extLst>
              <a:ext uri="{FF2B5EF4-FFF2-40B4-BE49-F238E27FC236}">
                <a16:creationId xmlns:a16="http://schemas.microsoft.com/office/drawing/2014/main" id="{B81A40DE-E50C-7C40-A6AF-D6FAEF1962AC}"/>
              </a:ext>
            </a:extLst>
          </p:cNvPr>
          <p:cNvSpPr>
            <a:spLocks noGrp="1"/>
          </p:cNvSpPr>
          <p:nvPr>
            <p:ph type="body" sz="quarter" idx="63" hasCustomPrompt="1"/>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7" name="Text Placeholder 4">
            <a:extLst>
              <a:ext uri="{FF2B5EF4-FFF2-40B4-BE49-F238E27FC236}">
                <a16:creationId xmlns:a16="http://schemas.microsoft.com/office/drawing/2014/main" id="{91720006-B804-934E-A9D9-075E36158B84}"/>
              </a:ext>
            </a:extLst>
          </p:cNvPr>
          <p:cNvSpPr>
            <a:spLocks noGrp="1"/>
          </p:cNvSpPr>
          <p:nvPr>
            <p:ph type="body" sz="quarter" idx="64" hasCustomPrompt="1"/>
          </p:nvPr>
        </p:nvSpPr>
        <p:spPr>
          <a:xfrm>
            <a:off x="5136154"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8" name="Text Placeholder 4">
            <a:extLst>
              <a:ext uri="{FF2B5EF4-FFF2-40B4-BE49-F238E27FC236}">
                <a16:creationId xmlns:a16="http://schemas.microsoft.com/office/drawing/2014/main" id="{5A7030CE-E07B-0248-B6C8-E26225D729CF}"/>
              </a:ext>
            </a:extLst>
          </p:cNvPr>
          <p:cNvSpPr>
            <a:spLocks noGrp="1"/>
          </p:cNvSpPr>
          <p:nvPr>
            <p:ph type="body" sz="quarter" idx="65" hasCustomPrompt="1"/>
          </p:nvPr>
        </p:nvSpPr>
        <p:spPr>
          <a:xfrm>
            <a:off x="628736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9" name="Text Placeholder 4">
            <a:extLst>
              <a:ext uri="{FF2B5EF4-FFF2-40B4-BE49-F238E27FC236}">
                <a16:creationId xmlns:a16="http://schemas.microsoft.com/office/drawing/2014/main" id="{106CACDD-FCA2-D143-8536-57E70850322E}"/>
              </a:ext>
            </a:extLst>
          </p:cNvPr>
          <p:cNvSpPr>
            <a:spLocks noGrp="1"/>
          </p:cNvSpPr>
          <p:nvPr>
            <p:ph type="body" sz="quarter" idx="66" hasCustomPrompt="1"/>
          </p:nvPr>
        </p:nvSpPr>
        <p:spPr>
          <a:xfrm>
            <a:off x="7438567"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0" name="Text Placeholder 4">
            <a:extLst>
              <a:ext uri="{FF2B5EF4-FFF2-40B4-BE49-F238E27FC236}">
                <a16:creationId xmlns:a16="http://schemas.microsoft.com/office/drawing/2014/main" id="{282DF4E8-7B37-4B4A-B85C-2737FF08AE35}"/>
              </a:ext>
            </a:extLst>
          </p:cNvPr>
          <p:cNvSpPr>
            <a:spLocks noGrp="1"/>
          </p:cNvSpPr>
          <p:nvPr>
            <p:ph type="body" sz="quarter" idx="67" hasCustomPrompt="1"/>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1" name="Text Placeholder 4">
            <a:extLst>
              <a:ext uri="{FF2B5EF4-FFF2-40B4-BE49-F238E27FC236}">
                <a16:creationId xmlns:a16="http://schemas.microsoft.com/office/drawing/2014/main" id="{EFEF00AC-D023-F644-ACF9-C1BDED2D989C}"/>
              </a:ext>
            </a:extLst>
          </p:cNvPr>
          <p:cNvSpPr>
            <a:spLocks noGrp="1"/>
          </p:cNvSpPr>
          <p:nvPr>
            <p:ph type="body" sz="quarter" idx="68" hasCustomPrompt="1"/>
          </p:nvPr>
        </p:nvSpPr>
        <p:spPr>
          <a:xfrm>
            <a:off x="1682536"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2" name="Text Placeholder 4">
            <a:extLst>
              <a:ext uri="{FF2B5EF4-FFF2-40B4-BE49-F238E27FC236}">
                <a16:creationId xmlns:a16="http://schemas.microsoft.com/office/drawing/2014/main" id="{2E1451A2-29AE-5644-A823-6987DCFFE76D}"/>
              </a:ext>
            </a:extLst>
          </p:cNvPr>
          <p:cNvSpPr>
            <a:spLocks noGrp="1"/>
          </p:cNvSpPr>
          <p:nvPr>
            <p:ph type="body" sz="quarter" idx="69" hasCustomPrompt="1"/>
          </p:nvPr>
        </p:nvSpPr>
        <p:spPr>
          <a:xfrm>
            <a:off x="2833742"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3" name="Text Placeholder 4">
            <a:extLst>
              <a:ext uri="{FF2B5EF4-FFF2-40B4-BE49-F238E27FC236}">
                <a16:creationId xmlns:a16="http://schemas.microsoft.com/office/drawing/2014/main" id="{80D06881-90AE-614B-9A92-5A5C86658C7E}"/>
              </a:ext>
            </a:extLst>
          </p:cNvPr>
          <p:cNvSpPr>
            <a:spLocks noGrp="1"/>
          </p:cNvSpPr>
          <p:nvPr>
            <p:ph type="body" sz="quarter" idx="70" hasCustomPrompt="1"/>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4" name="Text Placeholder 4">
            <a:extLst>
              <a:ext uri="{FF2B5EF4-FFF2-40B4-BE49-F238E27FC236}">
                <a16:creationId xmlns:a16="http://schemas.microsoft.com/office/drawing/2014/main" id="{F486BD85-D795-1A4C-BD16-01391B808F46}"/>
              </a:ext>
            </a:extLst>
          </p:cNvPr>
          <p:cNvSpPr>
            <a:spLocks noGrp="1"/>
          </p:cNvSpPr>
          <p:nvPr>
            <p:ph type="body" sz="quarter" idx="71" hasCustomPrompt="1"/>
          </p:nvPr>
        </p:nvSpPr>
        <p:spPr>
          <a:xfrm>
            <a:off x="5136154"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5" name="Text Placeholder 4">
            <a:extLst>
              <a:ext uri="{FF2B5EF4-FFF2-40B4-BE49-F238E27FC236}">
                <a16:creationId xmlns:a16="http://schemas.microsoft.com/office/drawing/2014/main" id="{B19BEE98-D17D-6F4B-BDD4-865F05AF3256}"/>
              </a:ext>
            </a:extLst>
          </p:cNvPr>
          <p:cNvSpPr>
            <a:spLocks noGrp="1"/>
          </p:cNvSpPr>
          <p:nvPr>
            <p:ph type="body" sz="quarter" idx="72" hasCustomPrompt="1"/>
          </p:nvPr>
        </p:nvSpPr>
        <p:spPr>
          <a:xfrm>
            <a:off x="628736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6" name="Text Placeholder 4">
            <a:extLst>
              <a:ext uri="{FF2B5EF4-FFF2-40B4-BE49-F238E27FC236}">
                <a16:creationId xmlns:a16="http://schemas.microsoft.com/office/drawing/2014/main" id="{6B9EF2F4-ECF3-DA45-97CE-476ABAC7ADB5}"/>
              </a:ext>
            </a:extLst>
          </p:cNvPr>
          <p:cNvSpPr>
            <a:spLocks noGrp="1"/>
          </p:cNvSpPr>
          <p:nvPr>
            <p:ph type="body" sz="quarter" idx="73" hasCustomPrompt="1"/>
          </p:nvPr>
        </p:nvSpPr>
        <p:spPr>
          <a:xfrm>
            <a:off x="7438567"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7" name="Text Placeholder 4">
            <a:extLst>
              <a:ext uri="{FF2B5EF4-FFF2-40B4-BE49-F238E27FC236}">
                <a16:creationId xmlns:a16="http://schemas.microsoft.com/office/drawing/2014/main" id="{A08A8ED7-3FFC-6944-B13C-C38C40F31742}"/>
              </a:ext>
            </a:extLst>
          </p:cNvPr>
          <p:cNvSpPr>
            <a:spLocks noGrp="1"/>
          </p:cNvSpPr>
          <p:nvPr>
            <p:ph type="body" sz="quarter" idx="74" hasCustomPrompt="1"/>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8" name="Text Placeholder 4">
            <a:extLst>
              <a:ext uri="{FF2B5EF4-FFF2-40B4-BE49-F238E27FC236}">
                <a16:creationId xmlns:a16="http://schemas.microsoft.com/office/drawing/2014/main" id="{77251532-CDE7-4942-AC1E-53F57FD80704}"/>
              </a:ext>
            </a:extLst>
          </p:cNvPr>
          <p:cNvSpPr>
            <a:spLocks noGrp="1"/>
          </p:cNvSpPr>
          <p:nvPr>
            <p:ph type="body" sz="quarter" idx="75" hasCustomPrompt="1"/>
          </p:nvPr>
        </p:nvSpPr>
        <p:spPr>
          <a:xfrm>
            <a:off x="1682536"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9" name="Text Placeholder 4">
            <a:extLst>
              <a:ext uri="{FF2B5EF4-FFF2-40B4-BE49-F238E27FC236}">
                <a16:creationId xmlns:a16="http://schemas.microsoft.com/office/drawing/2014/main" id="{2CACAE63-8DC0-104A-857D-D1DAEA627B26}"/>
              </a:ext>
            </a:extLst>
          </p:cNvPr>
          <p:cNvSpPr>
            <a:spLocks noGrp="1"/>
          </p:cNvSpPr>
          <p:nvPr>
            <p:ph type="body" sz="quarter" idx="76" hasCustomPrompt="1"/>
          </p:nvPr>
        </p:nvSpPr>
        <p:spPr>
          <a:xfrm>
            <a:off x="2833742"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0" name="Text Placeholder 4">
            <a:extLst>
              <a:ext uri="{FF2B5EF4-FFF2-40B4-BE49-F238E27FC236}">
                <a16:creationId xmlns:a16="http://schemas.microsoft.com/office/drawing/2014/main" id="{176CF8BF-2091-7F43-BAF0-CA13544CC1D1}"/>
              </a:ext>
            </a:extLst>
          </p:cNvPr>
          <p:cNvSpPr>
            <a:spLocks noGrp="1"/>
          </p:cNvSpPr>
          <p:nvPr>
            <p:ph type="body" sz="quarter" idx="77" hasCustomPrompt="1"/>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1" name="Text Placeholder 4">
            <a:extLst>
              <a:ext uri="{FF2B5EF4-FFF2-40B4-BE49-F238E27FC236}">
                <a16:creationId xmlns:a16="http://schemas.microsoft.com/office/drawing/2014/main" id="{579E955A-F6DF-F04A-8521-779755DCD824}"/>
              </a:ext>
            </a:extLst>
          </p:cNvPr>
          <p:cNvSpPr>
            <a:spLocks noGrp="1"/>
          </p:cNvSpPr>
          <p:nvPr>
            <p:ph type="body" sz="quarter" idx="78" hasCustomPrompt="1"/>
          </p:nvPr>
        </p:nvSpPr>
        <p:spPr>
          <a:xfrm>
            <a:off x="5136154"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2" name="Text Placeholder 4">
            <a:extLst>
              <a:ext uri="{FF2B5EF4-FFF2-40B4-BE49-F238E27FC236}">
                <a16:creationId xmlns:a16="http://schemas.microsoft.com/office/drawing/2014/main" id="{34923710-2108-8444-99A3-A18404A79169}"/>
              </a:ext>
            </a:extLst>
          </p:cNvPr>
          <p:cNvSpPr>
            <a:spLocks noGrp="1"/>
          </p:cNvSpPr>
          <p:nvPr>
            <p:ph type="body" sz="quarter" idx="79" hasCustomPrompt="1"/>
          </p:nvPr>
        </p:nvSpPr>
        <p:spPr>
          <a:xfrm>
            <a:off x="628736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3" name="Text Placeholder 4">
            <a:extLst>
              <a:ext uri="{FF2B5EF4-FFF2-40B4-BE49-F238E27FC236}">
                <a16:creationId xmlns:a16="http://schemas.microsoft.com/office/drawing/2014/main" id="{F6975845-9690-F243-8BE3-42ACE49FC410}"/>
              </a:ext>
            </a:extLst>
          </p:cNvPr>
          <p:cNvSpPr>
            <a:spLocks noGrp="1"/>
          </p:cNvSpPr>
          <p:nvPr>
            <p:ph type="body" sz="quarter" idx="80" hasCustomPrompt="1"/>
          </p:nvPr>
        </p:nvSpPr>
        <p:spPr>
          <a:xfrm>
            <a:off x="7438567"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4" name="Text Placeholder 4">
            <a:extLst>
              <a:ext uri="{FF2B5EF4-FFF2-40B4-BE49-F238E27FC236}">
                <a16:creationId xmlns:a16="http://schemas.microsoft.com/office/drawing/2014/main" id="{A3D55D40-5E08-5642-B8E5-D917A0CC324F}"/>
              </a:ext>
            </a:extLst>
          </p:cNvPr>
          <p:cNvSpPr>
            <a:spLocks noGrp="1"/>
          </p:cNvSpPr>
          <p:nvPr>
            <p:ph type="body" sz="quarter" idx="81" hasCustomPrompt="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5" name="Text Placeholder 4">
            <a:extLst>
              <a:ext uri="{FF2B5EF4-FFF2-40B4-BE49-F238E27FC236}">
                <a16:creationId xmlns:a16="http://schemas.microsoft.com/office/drawing/2014/main" id="{54E467D0-EFAE-D646-AC00-E64FD18CD24A}"/>
              </a:ext>
            </a:extLst>
          </p:cNvPr>
          <p:cNvSpPr>
            <a:spLocks noGrp="1"/>
          </p:cNvSpPr>
          <p:nvPr>
            <p:ph type="body" sz="quarter" idx="82" hasCustomPrompt="1"/>
          </p:nvPr>
        </p:nvSpPr>
        <p:spPr>
          <a:xfrm>
            <a:off x="1682536"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6" name="Text Placeholder 4">
            <a:extLst>
              <a:ext uri="{FF2B5EF4-FFF2-40B4-BE49-F238E27FC236}">
                <a16:creationId xmlns:a16="http://schemas.microsoft.com/office/drawing/2014/main" id="{7237E188-D3D7-3643-8AC8-6E5DB0A93DE9}"/>
              </a:ext>
            </a:extLst>
          </p:cNvPr>
          <p:cNvSpPr>
            <a:spLocks noGrp="1"/>
          </p:cNvSpPr>
          <p:nvPr>
            <p:ph type="body" sz="quarter" idx="83" hasCustomPrompt="1"/>
          </p:nvPr>
        </p:nvSpPr>
        <p:spPr>
          <a:xfrm>
            <a:off x="2833742"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7" name="Text Placeholder 4">
            <a:extLst>
              <a:ext uri="{FF2B5EF4-FFF2-40B4-BE49-F238E27FC236}">
                <a16:creationId xmlns:a16="http://schemas.microsoft.com/office/drawing/2014/main" id="{0EE45DCB-FE74-CC43-B468-FCC58352BC79}"/>
              </a:ext>
            </a:extLst>
          </p:cNvPr>
          <p:cNvSpPr>
            <a:spLocks noGrp="1"/>
          </p:cNvSpPr>
          <p:nvPr>
            <p:ph type="body" sz="quarter" idx="84" hasCustomPrompt="1"/>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8" name="Text Placeholder 4">
            <a:extLst>
              <a:ext uri="{FF2B5EF4-FFF2-40B4-BE49-F238E27FC236}">
                <a16:creationId xmlns:a16="http://schemas.microsoft.com/office/drawing/2014/main" id="{C8392C0B-571F-9243-9A3F-CFD1DB08FF4C}"/>
              </a:ext>
            </a:extLst>
          </p:cNvPr>
          <p:cNvSpPr>
            <a:spLocks noGrp="1"/>
          </p:cNvSpPr>
          <p:nvPr>
            <p:ph type="body" sz="quarter" idx="85" hasCustomPrompt="1"/>
          </p:nvPr>
        </p:nvSpPr>
        <p:spPr>
          <a:xfrm>
            <a:off x="5136154"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9" name="Text Placeholder 4">
            <a:extLst>
              <a:ext uri="{FF2B5EF4-FFF2-40B4-BE49-F238E27FC236}">
                <a16:creationId xmlns:a16="http://schemas.microsoft.com/office/drawing/2014/main" id="{733DDB91-6898-BA4F-ACEE-37B36B010664}"/>
              </a:ext>
            </a:extLst>
          </p:cNvPr>
          <p:cNvSpPr>
            <a:spLocks noGrp="1"/>
          </p:cNvSpPr>
          <p:nvPr>
            <p:ph type="body" sz="quarter" idx="86" hasCustomPrompt="1"/>
          </p:nvPr>
        </p:nvSpPr>
        <p:spPr>
          <a:xfrm>
            <a:off x="628736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20" name="Text Placeholder 4">
            <a:extLst>
              <a:ext uri="{FF2B5EF4-FFF2-40B4-BE49-F238E27FC236}">
                <a16:creationId xmlns:a16="http://schemas.microsoft.com/office/drawing/2014/main" id="{45EB407F-B7F5-E642-B005-9BCB4DE6C379}"/>
              </a:ext>
            </a:extLst>
          </p:cNvPr>
          <p:cNvSpPr>
            <a:spLocks noGrp="1"/>
          </p:cNvSpPr>
          <p:nvPr>
            <p:ph type="body" sz="quarter" idx="87" hasCustomPrompt="1"/>
          </p:nvPr>
        </p:nvSpPr>
        <p:spPr>
          <a:xfrm>
            <a:off x="7438567"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Tree>
    <p:extLst>
      <p:ext uri="{BB962C8B-B14F-4D97-AF65-F5344CB8AC3E}">
        <p14:creationId xmlns:p14="http://schemas.microsoft.com/office/powerpoint/2010/main" val="3116922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81BCAF-AF32-B54A-A841-8A3C76B049E1}"/>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9D865BD-2019-CF45-980F-EA8F1D59DCA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948282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0" y="2743200"/>
            <a:ext cx="8459213" cy="914400"/>
          </a:xfrm>
        </p:spPr>
        <p:txBody>
          <a:bodyPr/>
          <a:lstStyle>
            <a:lvl1pPr>
              <a:defRPr sz="6000" baseline="0">
                <a:solidFill>
                  <a:schemeClr val="bg1"/>
                </a:solidFill>
              </a:defRPr>
            </a:lvl1pPr>
          </a:lstStyle>
          <a:p>
            <a:r>
              <a:rPr lang="en-US" dirty="0"/>
              <a:t>Thank you.</a:t>
            </a:r>
          </a:p>
        </p:txBody>
      </p:sp>
      <p:pic>
        <p:nvPicPr>
          <p:cNvPr id="4" name="Picture 3">
            <a:extLst>
              <a:ext uri="{FF2B5EF4-FFF2-40B4-BE49-F238E27FC236}">
                <a16:creationId xmlns:a16="http://schemas.microsoft.com/office/drawing/2014/main" id="{6A4301AA-D18C-48AA-8F04-724F42DC345A}"/>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1427745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0" y="0"/>
            <a:ext cx="77744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ext Placeholder 18">
            <a:extLst>
              <a:ext uri="{FF2B5EF4-FFF2-40B4-BE49-F238E27FC236}">
                <a16:creationId xmlns:a16="http://schemas.microsoft.com/office/drawing/2014/main" id="{7958769A-7DCE-7B40-ACC8-A30C826F67C1}"/>
              </a:ext>
            </a:extLst>
          </p:cNvPr>
          <p:cNvSpPr>
            <a:spLocks noGrp="1"/>
          </p:cNvSpPr>
          <p:nvPr>
            <p:ph type="body" sz="quarter" idx="11" hasCustomPrompt="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pic>
        <p:nvPicPr>
          <p:cNvPr id="7" name="Picture 6">
            <a:extLst>
              <a:ext uri="{FF2B5EF4-FFF2-40B4-BE49-F238E27FC236}">
                <a16:creationId xmlns:a16="http://schemas.microsoft.com/office/drawing/2014/main" id="{24CB21E1-0D98-4E80-ACA1-42208356B9B1}"/>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68769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pic>
        <p:nvPicPr>
          <p:cNvPr id="5" name="Picture 4">
            <a:extLst>
              <a:ext uri="{FF2B5EF4-FFF2-40B4-BE49-F238E27FC236}">
                <a16:creationId xmlns:a16="http://schemas.microsoft.com/office/drawing/2014/main" id="{3C23F25A-240B-0C4B-A514-EA85E069D51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2246713" y="2862865"/>
            <a:ext cx="4650574" cy="1132271"/>
          </a:xfrm>
          <a:prstGeom prst="rect">
            <a:avLst/>
          </a:prstGeom>
          <a:noFill/>
          <a:ln>
            <a:noFill/>
          </a:ln>
        </p:spPr>
      </p:pic>
    </p:spTree>
    <p:extLst>
      <p:ext uri="{BB962C8B-B14F-4D97-AF65-F5344CB8AC3E}">
        <p14:creationId xmlns:p14="http://schemas.microsoft.com/office/powerpoint/2010/main" val="2469253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4"/>
            <a:ext cx="9143999"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endParaRPr>
          </a:p>
        </p:txBody>
      </p:sp>
    </p:spTree>
    <p:extLst>
      <p:ext uri="{BB962C8B-B14F-4D97-AF65-F5344CB8AC3E}">
        <p14:creationId xmlns:p14="http://schemas.microsoft.com/office/powerpoint/2010/main" val="393711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on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spcBef>
                <a:spcPts val="0"/>
              </a:spcBef>
              <a:buNone/>
              <a:defRPr>
                <a:solidFill>
                  <a:schemeClr val="accent1"/>
                </a:solidFill>
              </a:defRPr>
            </a:lvl1pPr>
          </a:lstStyle>
          <a:p>
            <a:pPr lvl="0"/>
            <a:r>
              <a:rPr lang="en-US" dirty="0"/>
              <a:t>Edit Subtitle</a:t>
            </a:r>
            <a:endParaRPr lang="en-CA" dirty="0"/>
          </a:p>
        </p:txBody>
      </p:sp>
      <p:sp>
        <p:nvSpPr>
          <p:cNvPr id="5" name="Text Placeholder 4"/>
          <p:cNvSpPr>
            <a:spLocks noGrp="1"/>
          </p:cNvSpPr>
          <p:nvPr>
            <p:ph type="body" sz="quarter" idx="21" hasCustomPrompt="1"/>
          </p:nvPr>
        </p:nvSpPr>
        <p:spPr>
          <a:xfrm>
            <a:off x="280960" y="5932800"/>
            <a:ext cx="8460000" cy="324000"/>
          </a:xfrm>
        </p:spPr>
        <p:txBody>
          <a:bodyPr anchor="b">
            <a:normAutofit/>
          </a:bodyPr>
          <a:lstStyle>
            <a:lvl1pPr marL="57600" indent="-57600">
              <a:lnSpc>
                <a:spcPct val="90000"/>
              </a:lnSpc>
              <a:spcBef>
                <a:spcPts val="0"/>
              </a:spcBef>
              <a:defRPr sz="900">
                <a:solidFill>
                  <a:srgbClr val="7F7F7F"/>
                </a:solidFill>
              </a:defRPr>
            </a:lvl1pPr>
            <a:lvl2pPr marL="0" indent="0">
              <a:buNone/>
              <a:defRPr/>
            </a:lvl2pPr>
          </a:lstStyle>
          <a:p>
            <a:pPr lvl="0"/>
            <a:r>
              <a:rPr lang="en-US" dirty="0"/>
              <a:t>Click to enter footnote here</a:t>
            </a:r>
          </a:p>
        </p:txBody>
      </p:sp>
    </p:spTree>
    <p:extLst>
      <p:ext uri="{BB962C8B-B14F-4D97-AF65-F5344CB8AC3E}">
        <p14:creationId xmlns:p14="http://schemas.microsoft.com/office/powerpoint/2010/main" val="893607104"/>
      </p:ext>
    </p:extLst>
  </p:cSld>
  <p:clrMapOvr>
    <a:masterClrMapping/>
  </p:clrMapOvr>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356802" y="6415343"/>
            <a:ext cx="678426" cy="365125"/>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77604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1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99" y="1540800"/>
            <a:ext cx="8536825" cy="406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248400" y="755100"/>
            <a:ext cx="8536106" cy="363600"/>
          </a:xfrm>
        </p:spPr>
        <p:txBody>
          <a:bodyPr>
            <a:noAutofit/>
          </a:bodyPr>
          <a:lstStyle>
            <a:lvl1pPr marL="0" indent="0">
              <a:buFontTx/>
              <a:buNone/>
              <a:defRPr sz="1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itle 1"/>
          <p:cNvSpPr>
            <a:spLocks noGrp="1"/>
          </p:cNvSpPr>
          <p:nvPr>
            <p:ph type="title" hasCustomPrompt="1"/>
          </p:nvPr>
        </p:nvSpPr>
        <p:spPr>
          <a:xfrm>
            <a:off x="248400" y="252000"/>
            <a:ext cx="8536106" cy="503100"/>
          </a:xfrm>
        </p:spPr>
        <p:txBody>
          <a:bodyPr/>
          <a:lstStyle/>
          <a:p>
            <a:r>
              <a:rPr lang="en-US" dirty="0"/>
              <a:t>Click To Edit Master Title Style</a:t>
            </a:r>
          </a:p>
        </p:txBody>
      </p:sp>
    </p:spTree>
    <p:extLst>
      <p:ext uri="{BB962C8B-B14F-4D97-AF65-F5344CB8AC3E}">
        <p14:creationId xmlns:p14="http://schemas.microsoft.com/office/powerpoint/2010/main" val="404528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1" y="0"/>
            <a:ext cx="9143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Title 1"/>
          <p:cNvSpPr>
            <a:spLocks noGrp="1"/>
          </p:cNvSpPr>
          <p:nvPr>
            <p:ph type="ctrTitle" hasCustomPrompt="1"/>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6418626"/>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EE5C90F1-DAE6-44A5-B367-B8E5053C9703}"/>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7" name="Text Placeholder 3">
            <a:extLst>
              <a:ext uri="{FF2B5EF4-FFF2-40B4-BE49-F238E27FC236}">
                <a16:creationId xmlns:a16="http://schemas.microsoft.com/office/drawing/2014/main" id="{FE70FE0C-BB2A-7B47-A2FB-00A347B507C1}"/>
              </a:ext>
            </a:extLst>
          </p:cNvPr>
          <p:cNvSpPr>
            <a:spLocks noGrp="1"/>
          </p:cNvSpPr>
          <p:nvPr>
            <p:ph type="body" sz="quarter" idx="13"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DF4994A8-BD41-1A41-8244-ED165900251C}"/>
              </a:ext>
            </a:extLst>
          </p:cNvPr>
          <p:cNvSpPr>
            <a:spLocks noGrp="1"/>
          </p:cNvSpPr>
          <p:nvPr>
            <p:ph type="body" sz="quarter" idx="14"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188B1EE2-0498-B54E-B000-B968EE4B57D1}"/>
              </a:ext>
            </a:extLst>
          </p:cNvPr>
          <p:cNvSpPr txBox="1"/>
          <p:nvPr userDrawn="1"/>
        </p:nvSpPr>
        <p:spPr>
          <a:xfrm>
            <a:off x="1896035" y="618565"/>
            <a:ext cx="0" cy="0"/>
          </a:xfrm>
          <a:prstGeom prst="rect">
            <a:avLst/>
          </a:prstGeom>
          <a:noFill/>
        </p:spPr>
        <p:txBody>
          <a:bodyPr wrap="non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3097243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7" name="Text Placeholder 3">
            <a:extLst>
              <a:ext uri="{FF2B5EF4-FFF2-40B4-BE49-F238E27FC236}">
                <a16:creationId xmlns:a16="http://schemas.microsoft.com/office/drawing/2014/main" id="{5C8F005B-1F72-A842-999B-A2F9E107FB85}"/>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1EECD60-D662-9745-995E-0D278EA2F551}"/>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990616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1729"/>
            <a:ext cx="8229600" cy="4572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1143000"/>
            <a:ext cx="8229600" cy="48006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F66E9E5D-0B97-E84C-83BC-645EC78A7092}"/>
              </a:ext>
            </a:extLst>
          </p:cNvPr>
          <p:cNvSpPr txBox="1">
            <a:spLocks/>
          </p:cNvSpPr>
          <p:nvPr userDrawn="1"/>
        </p:nvSpPr>
        <p:spPr>
          <a:xfrm>
            <a:off x="8593130" y="6375224"/>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2"/>
                </a:solidFill>
                <a:latin typeface="Arial" charset="0"/>
                <a:cs typeface="Arial" charset="0"/>
              </a:rPr>
              <a:t> </a:t>
            </a:r>
            <a:fld id="{38743595-4496-5147-A886-7D133864DF76}" type="slidenum">
              <a:rPr lang="en-US" sz="600" b="0" i="0" smtClean="0">
                <a:solidFill>
                  <a:schemeClr val="bg2"/>
                </a:solidFill>
                <a:latin typeface="Arial" charset="0"/>
                <a:ea typeface="Arial" charset="0"/>
                <a:cs typeface="Arial" charset="0"/>
              </a:rPr>
              <a:pPr algn="ctr"/>
              <a:t>‹#›</a:t>
            </a:fld>
            <a:endParaRPr lang="en-US" sz="600" b="0" i="0" dirty="0">
              <a:solidFill>
                <a:schemeClr val="bg2"/>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7FDBB539-29F6-CA44-A75C-4870768D5E20}"/>
              </a:ext>
            </a:extLst>
          </p:cNvPr>
          <p:cNvPicPr>
            <a:picLocks noChangeAspect="1"/>
          </p:cNvPicPr>
          <p:nvPr userDrawn="1"/>
        </p:nvPicPr>
        <p:blipFill rotWithShape="1">
          <a:blip r:embed="rId34">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
        <p:nvSpPr>
          <p:cNvPr id="8" name="Footer Placeholder 4">
            <a:extLst>
              <a:ext uri="{FF2B5EF4-FFF2-40B4-BE49-F238E27FC236}">
                <a16:creationId xmlns:a16="http://schemas.microsoft.com/office/drawing/2014/main" id="{C5E188DE-3A1B-4C80-8EBA-D4AEAFA41809}"/>
              </a:ext>
            </a:extLst>
          </p:cNvPr>
          <p:cNvSpPr txBox="1">
            <a:spLocks/>
          </p:cNvSpPr>
          <p:nvPr userDrawn="1"/>
        </p:nvSpPr>
        <p:spPr>
          <a:xfrm>
            <a:off x="1841589" y="6337671"/>
            <a:ext cx="4963073"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0" i="0" kern="1200" baseline="0" dirty="0">
                <a:solidFill>
                  <a:schemeClr val="bg1">
                    <a:lumMod val="50000"/>
                  </a:schemeClr>
                </a:solidFill>
                <a:effectLst/>
                <a:latin typeface="Arial" charset="0"/>
                <a:ea typeface="Arial" charset="0"/>
                <a:cs typeface="Arial" charset="0"/>
              </a:rPr>
              <a:t>L0919517884[exp0221][All States][DC,GU,MP,PR,VI]</a:t>
            </a:r>
            <a:r>
              <a:rPr kumimoji="0" lang="nb-NO" sz="1000" b="0" i="0" u="none" strike="noStrike" kern="1200" cap="none" spc="0" normalizeH="0" baseline="0" noProof="0" dirty="0">
                <a:ln>
                  <a:noFill/>
                </a:ln>
                <a:solidFill>
                  <a:srgbClr val="75787B"/>
                </a:solidFill>
                <a:effectLst/>
                <a:uLnTx/>
                <a:uFillTx/>
                <a:latin typeface="+mn-lt"/>
                <a:ea typeface="Arial" charset="0"/>
                <a:cs typeface="Arial"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5787B"/>
                </a:solidFill>
                <a:effectLst/>
                <a:uLnTx/>
                <a:uFillTx/>
                <a:latin typeface="+mn-lt"/>
                <a:ea typeface="Arial" charset="0"/>
                <a:cs typeface="Arial" charset="0"/>
              </a:rPr>
              <a:t>Metropolitan Life Insurance Company, New York, NY 10166 © 2019 MSS</a:t>
            </a:r>
          </a:p>
        </p:txBody>
      </p:sp>
    </p:spTree>
    <p:extLst>
      <p:ext uri="{BB962C8B-B14F-4D97-AF65-F5344CB8AC3E}">
        <p14:creationId xmlns:p14="http://schemas.microsoft.com/office/powerpoint/2010/main" val="3653315499"/>
      </p:ext>
    </p:extLst>
  </p:cSld>
  <p:clrMap bg1="lt1" tx1="dk1" bg2="lt2" tx2="dk2" accent1="accent1" accent2="accent2" accent3="accent3" accent4="accent4" accent5="accent5" accent6="accent6" hlink="hlink" folHlink="folHlink"/>
  <p:sldLayoutIdLst>
    <p:sldLayoutId id="2147483690" r:id="rId1"/>
    <p:sldLayoutId id="2147483740" r:id="rId2"/>
    <p:sldLayoutId id="2147483716" r:id="rId3"/>
    <p:sldLayoutId id="2147483736" r:id="rId4"/>
    <p:sldLayoutId id="2147483735" r:id="rId5"/>
    <p:sldLayoutId id="2147483661" r:id="rId6"/>
    <p:sldLayoutId id="2147483734" r:id="rId7"/>
    <p:sldLayoutId id="2147483744" r:id="rId8"/>
    <p:sldLayoutId id="2147483745" r:id="rId9"/>
    <p:sldLayoutId id="2147483705" r:id="rId10"/>
    <p:sldLayoutId id="2147483751" r:id="rId11"/>
    <p:sldLayoutId id="2147483707" r:id="rId12"/>
    <p:sldLayoutId id="2147483748" r:id="rId13"/>
    <p:sldLayoutId id="2147483722" r:id="rId14"/>
    <p:sldLayoutId id="2147483694" r:id="rId15"/>
    <p:sldLayoutId id="2147483737" r:id="rId16"/>
    <p:sldLayoutId id="2147483742" r:id="rId17"/>
    <p:sldLayoutId id="2147483695" r:id="rId18"/>
    <p:sldLayoutId id="2147483696" r:id="rId19"/>
    <p:sldLayoutId id="2147483698" r:id="rId20"/>
    <p:sldLayoutId id="2147483743" r:id="rId21"/>
    <p:sldLayoutId id="2147483701" r:id="rId22"/>
    <p:sldLayoutId id="2147483729" r:id="rId23"/>
    <p:sldLayoutId id="2147483749" r:id="rId24"/>
    <p:sldLayoutId id="2147483750" r:id="rId25"/>
    <p:sldLayoutId id="2147483655" r:id="rId26"/>
    <p:sldLayoutId id="2147483746" r:id="rId27"/>
    <p:sldLayoutId id="2147483747" r:id="rId28"/>
    <p:sldLayoutId id="2147483703" r:id="rId29"/>
    <p:sldLayoutId id="2147483755" r:id="rId30"/>
    <p:sldLayoutId id="2147483756" r:id="rId31"/>
    <p:sldLayoutId id="2147483758"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4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4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orient="horz" pos="3912" userDrawn="1">
          <p15:clr>
            <a:srgbClr val="F26B43"/>
          </p15:clr>
        </p15:guide>
        <p15:guide id="4" pos="5545" userDrawn="1">
          <p15:clr>
            <a:srgbClr val="F26B43"/>
          </p15:clr>
        </p15:guide>
        <p15:guide id="5" pos="215" userDrawn="1">
          <p15:clr>
            <a:srgbClr val="F26B43"/>
          </p15:clr>
        </p15:guide>
        <p15:guide id="6" orient="horz" pos="288" userDrawn="1">
          <p15:clr>
            <a:srgbClr val="F26B43"/>
          </p15:clr>
        </p15:guide>
        <p15:guide id="7" pos="593" userDrawn="1">
          <p15:clr>
            <a:srgbClr val="F26B43"/>
          </p15:clr>
        </p15:guide>
        <p15:guide id="8" pos="665" userDrawn="1">
          <p15:clr>
            <a:srgbClr val="F26B43"/>
          </p15:clr>
        </p15:guide>
        <p15:guide id="9" pos="1044" userDrawn="1">
          <p15:clr>
            <a:srgbClr val="F26B43"/>
          </p15:clr>
        </p15:guide>
        <p15:guide id="10" pos="1116" userDrawn="1">
          <p15:clr>
            <a:srgbClr val="F26B43"/>
          </p15:clr>
        </p15:guide>
        <p15:guide id="11" pos="1494" userDrawn="1">
          <p15:clr>
            <a:srgbClr val="F26B43"/>
          </p15:clr>
        </p15:guide>
        <p15:guide id="12" pos="1566" userDrawn="1">
          <p15:clr>
            <a:srgbClr val="F26B43"/>
          </p15:clr>
        </p15:guide>
        <p15:guide id="13" pos="1944" userDrawn="1">
          <p15:clr>
            <a:srgbClr val="F26B43"/>
          </p15:clr>
        </p15:guide>
        <p15:guide id="14" pos="2016" userDrawn="1">
          <p15:clr>
            <a:srgbClr val="F26B43"/>
          </p15:clr>
        </p15:guide>
        <p15:guide id="15" pos="2394" userDrawn="1">
          <p15:clr>
            <a:srgbClr val="F26B43"/>
          </p15:clr>
        </p15:guide>
        <p15:guide id="16" pos="2448" userDrawn="1">
          <p15:clr>
            <a:srgbClr val="F26B43"/>
          </p15:clr>
        </p15:guide>
        <p15:guide id="17" pos="2844" userDrawn="1">
          <p15:clr>
            <a:srgbClr val="F26B43"/>
          </p15:clr>
        </p15:guide>
        <p15:guide id="18" pos="2898" userDrawn="1">
          <p15:clr>
            <a:srgbClr val="F26B43"/>
          </p15:clr>
        </p15:guide>
        <p15:guide id="19" pos="3294" userDrawn="1">
          <p15:clr>
            <a:srgbClr val="F26B43"/>
          </p15:clr>
        </p15:guide>
        <p15:guide id="20" pos="3366" userDrawn="1">
          <p15:clr>
            <a:srgbClr val="F26B43"/>
          </p15:clr>
        </p15:guide>
        <p15:guide id="21" pos="3744" userDrawn="1">
          <p15:clr>
            <a:srgbClr val="F26B43"/>
          </p15:clr>
        </p15:guide>
        <p15:guide id="22" pos="3816" userDrawn="1">
          <p15:clr>
            <a:srgbClr val="F26B43"/>
          </p15:clr>
        </p15:guide>
        <p15:guide id="23" pos="4194" userDrawn="1">
          <p15:clr>
            <a:srgbClr val="F26B43"/>
          </p15:clr>
        </p15:guide>
        <p15:guide id="24" pos="4248" userDrawn="1">
          <p15:clr>
            <a:srgbClr val="F26B43"/>
          </p15:clr>
        </p15:guide>
        <p15:guide id="25" pos="4644" userDrawn="1">
          <p15:clr>
            <a:srgbClr val="F26B43"/>
          </p15:clr>
        </p15:guide>
        <p15:guide id="26" pos="4698" userDrawn="1">
          <p15:clr>
            <a:srgbClr val="F26B43"/>
          </p15:clr>
        </p15:guide>
        <p15:guide id="27" pos="5095" userDrawn="1">
          <p15:clr>
            <a:srgbClr val="F26B43"/>
          </p15:clr>
        </p15:guide>
        <p15:guide id="28" pos="5149" userDrawn="1">
          <p15:clr>
            <a:srgbClr val="F26B43"/>
          </p15:clr>
        </p15:guide>
        <p15:guide id="29" orient="horz" pos="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1729"/>
            <a:ext cx="8229600" cy="4572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1143000"/>
            <a:ext cx="8229600" cy="48006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F66E9E5D-0B97-E84C-83BC-645EC78A7092}"/>
              </a:ext>
            </a:extLst>
          </p:cNvPr>
          <p:cNvSpPr txBox="1">
            <a:spLocks/>
          </p:cNvSpPr>
          <p:nvPr userDrawn="1"/>
        </p:nvSpPr>
        <p:spPr>
          <a:xfrm>
            <a:off x="8593130" y="6375224"/>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2"/>
                </a:solidFill>
                <a:latin typeface="Arial" charset="0"/>
                <a:cs typeface="Arial" charset="0"/>
              </a:rPr>
              <a:t> </a:t>
            </a:r>
            <a:fld id="{38743595-4496-5147-A886-7D133864DF76}" type="slidenum">
              <a:rPr lang="en-US" sz="600" b="0" i="0" smtClean="0">
                <a:solidFill>
                  <a:schemeClr val="bg2"/>
                </a:solidFill>
                <a:latin typeface="Arial" charset="0"/>
                <a:ea typeface="Arial" charset="0"/>
                <a:cs typeface="Arial" charset="0"/>
              </a:rPr>
              <a:pPr algn="ctr"/>
              <a:t>‹#›</a:t>
            </a:fld>
            <a:endParaRPr lang="en-US" sz="600" b="0" i="0" dirty="0">
              <a:solidFill>
                <a:schemeClr val="bg2"/>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7FDBB539-29F6-CA44-A75C-4870768D5E20}"/>
              </a:ext>
            </a:extLst>
          </p:cNvPr>
          <p:cNvPicPr>
            <a:picLocks noChangeAspect="1"/>
          </p:cNvPicPr>
          <p:nvPr userDrawn="1"/>
        </p:nvPicPr>
        <p:blipFill rotWithShape="1">
          <a:blip r:embed="rId34">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
        <p:nvSpPr>
          <p:cNvPr id="8" name="Footer Placeholder 4">
            <a:extLst>
              <a:ext uri="{FF2B5EF4-FFF2-40B4-BE49-F238E27FC236}">
                <a16:creationId xmlns:a16="http://schemas.microsoft.com/office/drawing/2014/main" id="{C5E188DE-3A1B-4C80-8EBA-D4AEAFA41809}"/>
              </a:ext>
            </a:extLst>
          </p:cNvPr>
          <p:cNvSpPr txBox="1">
            <a:spLocks/>
          </p:cNvSpPr>
          <p:nvPr userDrawn="1"/>
        </p:nvSpPr>
        <p:spPr>
          <a:xfrm>
            <a:off x="1841589" y="6337671"/>
            <a:ext cx="4963073"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0" i="0" kern="1200" baseline="0" dirty="0">
                <a:solidFill>
                  <a:schemeClr val="bg1">
                    <a:lumMod val="50000"/>
                  </a:schemeClr>
                </a:solidFill>
                <a:effectLst/>
                <a:latin typeface="Arial" charset="0"/>
                <a:ea typeface="Arial" charset="0"/>
                <a:cs typeface="Arial" charset="0"/>
              </a:rPr>
              <a:t>L0220001671[exp0221][All States][DC,GU,MP,PR,VI]</a:t>
            </a:r>
            <a:r>
              <a:rPr kumimoji="0" lang="nb-NO" sz="1000" b="0" i="0" u="none" strike="noStrike" kern="1200" cap="none" spc="0" normalizeH="0" baseline="0" noProof="0" dirty="0">
                <a:ln>
                  <a:noFill/>
                </a:ln>
                <a:solidFill>
                  <a:srgbClr val="75787B"/>
                </a:solidFill>
                <a:effectLst/>
                <a:uLnTx/>
                <a:uFillTx/>
                <a:latin typeface="+mn-lt"/>
                <a:ea typeface="Arial" charset="0"/>
                <a:cs typeface="Arial"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5787B"/>
                </a:solidFill>
                <a:effectLst/>
                <a:uLnTx/>
                <a:uFillTx/>
                <a:latin typeface="+mn-lt"/>
                <a:ea typeface="Arial" charset="0"/>
                <a:cs typeface="Arial" charset="0"/>
              </a:rPr>
              <a:t>Metropolitan Life Insurance Company, New York, NY 10166 © 2020 MSS</a:t>
            </a:r>
          </a:p>
        </p:txBody>
      </p:sp>
    </p:spTree>
    <p:extLst>
      <p:ext uri="{BB962C8B-B14F-4D97-AF65-F5344CB8AC3E}">
        <p14:creationId xmlns:p14="http://schemas.microsoft.com/office/powerpoint/2010/main" val="304791349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4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4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5545">
          <p15:clr>
            <a:srgbClr val="F26B43"/>
          </p15:clr>
        </p15:guide>
        <p15:guide id="5" pos="215">
          <p15:clr>
            <a:srgbClr val="F26B43"/>
          </p15:clr>
        </p15:guide>
        <p15:guide id="6" orient="horz" pos="288">
          <p15:clr>
            <a:srgbClr val="F26B43"/>
          </p15:clr>
        </p15:guide>
        <p15:guide id="7" pos="593">
          <p15:clr>
            <a:srgbClr val="F26B43"/>
          </p15:clr>
        </p15:guide>
        <p15:guide id="8" pos="665">
          <p15:clr>
            <a:srgbClr val="F26B43"/>
          </p15:clr>
        </p15:guide>
        <p15:guide id="9" pos="1044">
          <p15:clr>
            <a:srgbClr val="F26B43"/>
          </p15:clr>
        </p15:guide>
        <p15:guide id="10" pos="1116">
          <p15:clr>
            <a:srgbClr val="F26B43"/>
          </p15:clr>
        </p15:guide>
        <p15:guide id="11" pos="1494">
          <p15:clr>
            <a:srgbClr val="F26B43"/>
          </p15:clr>
        </p15:guide>
        <p15:guide id="12" pos="1566">
          <p15:clr>
            <a:srgbClr val="F26B43"/>
          </p15:clr>
        </p15:guide>
        <p15:guide id="13" pos="1944">
          <p15:clr>
            <a:srgbClr val="F26B43"/>
          </p15:clr>
        </p15:guide>
        <p15:guide id="14" pos="2016">
          <p15:clr>
            <a:srgbClr val="F26B43"/>
          </p15:clr>
        </p15:guide>
        <p15:guide id="15" pos="2394">
          <p15:clr>
            <a:srgbClr val="F26B43"/>
          </p15:clr>
        </p15:guide>
        <p15:guide id="16" pos="2448">
          <p15:clr>
            <a:srgbClr val="F26B43"/>
          </p15:clr>
        </p15:guide>
        <p15:guide id="17" pos="2844">
          <p15:clr>
            <a:srgbClr val="F26B43"/>
          </p15:clr>
        </p15:guide>
        <p15:guide id="18" pos="2898">
          <p15:clr>
            <a:srgbClr val="F26B43"/>
          </p15:clr>
        </p15:guide>
        <p15:guide id="19" pos="3294">
          <p15:clr>
            <a:srgbClr val="F26B43"/>
          </p15:clr>
        </p15:guide>
        <p15:guide id="20" pos="3366">
          <p15:clr>
            <a:srgbClr val="F26B43"/>
          </p15:clr>
        </p15:guide>
        <p15:guide id="21" pos="3744">
          <p15:clr>
            <a:srgbClr val="F26B43"/>
          </p15:clr>
        </p15:guide>
        <p15:guide id="22" pos="3816">
          <p15:clr>
            <a:srgbClr val="F26B43"/>
          </p15:clr>
        </p15:guide>
        <p15:guide id="23" pos="4194">
          <p15:clr>
            <a:srgbClr val="F26B43"/>
          </p15:clr>
        </p15:guide>
        <p15:guide id="24" pos="4248">
          <p15:clr>
            <a:srgbClr val="F26B43"/>
          </p15:clr>
        </p15:guide>
        <p15:guide id="25" pos="4644">
          <p15:clr>
            <a:srgbClr val="F26B43"/>
          </p15:clr>
        </p15:guide>
        <p15:guide id="26" pos="4698">
          <p15:clr>
            <a:srgbClr val="F26B43"/>
          </p15:clr>
        </p15:guide>
        <p15:guide id="27" pos="5095">
          <p15:clr>
            <a:srgbClr val="F26B43"/>
          </p15:clr>
        </p15:guide>
        <p15:guide id="28" pos="5149">
          <p15:clr>
            <a:srgbClr val="F26B43"/>
          </p15:clr>
        </p15:guide>
        <p15:guide id="29"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5A85F020-7921-48DB-9684-6F412DEC78C7}"/>
              </a:ext>
            </a:extLst>
          </p:cNvPr>
          <p:cNvSpPr txBox="1">
            <a:spLocks/>
          </p:cNvSpPr>
          <p:nvPr/>
        </p:nvSpPr>
        <p:spPr>
          <a:xfrm>
            <a:off x="1829101" y="6555704"/>
            <a:ext cx="1874280" cy="195450"/>
          </a:xfrm>
          <a:prstGeom prst="rect">
            <a:avLst/>
          </a:prstGeom>
        </p:spPr>
        <p:txBody>
          <a:bodyPr lIns="36000" anchor="ctr"/>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75787B"/>
                </a:solidFill>
                <a:effectLst/>
                <a:uLnTx/>
                <a:uFillTx/>
                <a:latin typeface="+mn-lt"/>
                <a:ea typeface="Arial" charset="0"/>
                <a:cs typeface="Arial" charset="0"/>
              </a:rPr>
              <a:t>ADF</a:t>
            </a:r>
            <a:r>
              <a:rPr kumimoji="0" lang="en-US" sz="900" b="0" i="0" u="none" strike="noStrike" kern="1200" cap="none" spc="0" normalizeH="0" baseline="0" noProof="0" dirty="0">
                <a:ln>
                  <a:noFill/>
                </a:ln>
                <a:solidFill>
                  <a:srgbClr val="75787B"/>
                </a:solidFill>
                <a:effectLst/>
                <a:uLnTx/>
                <a:uFillTx/>
                <a:latin typeface="+mn-lt"/>
                <a:ea typeface="Arial" charset="0"/>
                <a:cs typeface="Arial" charset="0"/>
              </a:rPr>
              <a:t># MULTI1825.18</a:t>
            </a:r>
          </a:p>
        </p:txBody>
      </p:sp>
      <p:sp>
        <p:nvSpPr>
          <p:cNvPr id="9" name="Title 2">
            <a:extLst>
              <a:ext uri="{FF2B5EF4-FFF2-40B4-BE49-F238E27FC236}">
                <a16:creationId xmlns:a16="http://schemas.microsoft.com/office/drawing/2014/main" id="{5852008F-F8D9-45CD-B68A-008BC9DF6E18}"/>
              </a:ext>
            </a:extLst>
          </p:cNvPr>
          <p:cNvSpPr>
            <a:spLocks noGrp="1"/>
          </p:cNvSpPr>
          <p:nvPr>
            <p:ph type="ctrTitle"/>
          </p:nvPr>
        </p:nvSpPr>
        <p:spPr>
          <a:xfrm>
            <a:off x="442911" y="1394225"/>
            <a:ext cx="7327116" cy="1279275"/>
          </a:xfrm>
        </p:spPr>
        <p:txBody>
          <a:bodyPr/>
          <a:lstStyle/>
          <a:p>
            <a:pPr>
              <a:lnSpc>
                <a:spcPct val="95000"/>
              </a:lnSpc>
            </a:pPr>
            <a:r>
              <a:rPr lang="en-US" sz="4000" dirty="0"/>
              <a:t>MetLife Group Benefits</a:t>
            </a:r>
          </a:p>
        </p:txBody>
      </p:sp>
      <p:sp>
        <p:nvSpPr>
          <p:cNvPr id="10" name="Subtitle 3">
            <a:extLst>
              <a:ext uri="{FF2B5EF4-FFF2-40B4-BE49-F238E27FC236}">
                <a16:creationId xmlns:a16="http://schemas.microsoft.com/office/drawing/2014/main" id="{061F4A36-E60B-449F-A286-5CB7256A80A0}"/>
              </a:ext>
            </a:extLst>
          </p:cNvPr>
          <p:cNvSpPr>
            <a:spLocks noGrp="1"/>
          </p:cNvSpPr>
          <p:nvPr>
            <p:ph type="subTitle" idx="1"/>
          </p:nvPr>
        </p:nvSpPr>
        <p:spPr>
          <a:xfrm>
            <a:off x="442912" y="2802793"/>
            <a:ext cx="7327116" cy="231825"/>
          </a:xfrm>
        </p:spPr>
        <p:txBody>
          <a:bodyPr/>
          <a:lstStyle/>
          <a:p>
            <a:r>
              <a:rPr lang="en-US" dirty="0"/>
              <a:t>Prepared for: </a:t>
            </a:r>
            <a:r>
              <a:rPr lang="en-US" b="1" dirty="0"/>
              <a:t>Rancho Santiago Community College District</a:t>
            </a:r>
            <a:endParaRPr lang="en-US" dirty="0">
              <a:solidFill>
                <a:srgbClr val="FF0000"/>
              </a:solidFill>
            </a:endParaRPr>
          </a:p>
        </p:txBody>
      </p:sp>
      <p:sp>
        <p:nvSpPr>
          <p:cNvPr id="11" name="TextBox 10">
            <a:extLst>
              <a:ext uri="{FF2B5EF4-FFF2-40B4-BE49-F238E27FC236}">
                <a16:creationId xmlns:a16="http://schemas.microsoft.com/office/drawing/2014/main" id="{B92385EC-39A4-4635-8F99-6289F78CFEB6}"/>
              </a:ext>
            </a:extLst>
          </p:cNvPr>
          <p:cNvSpPr txBox="1"/>
          <p:nvPr/>
        </p:nvSpPr>
        <p:spPr>
          <a:xfrm>
            <a:off x="360892" y="3355454"/>
            <a:ext cx="3045600" cy="1733808"/>
          </a:xfrm>
          <a:prstGeom prst="rect">
            <a:avLst/>
          </a:prstGeom>
          <a:noFill/>
        </p:spPr>
        <p:txBody>
          <a:bodyPr wrap="square" rtlCol="0">
            <a:spAutoFit/>
          </a:bodyPr>
          <a:lstStyle/>
          <a:p>
            <a:pPr marL="171450" lvl="1" indent="-171450">
              <a:spcAft>
                <a:spcPts val="400"/>
              </a:spcAft>
              <a:buClr>
                <a:schemeClr val="bg1"/>
              </a:buClr>
              <a:buFont typeface="Arial" panose="020B0604020202020204" pitchFamily="34" charset="0"/>
              <a:buChar char="•"/>
            </a:pPr>
            <a:r>
              <a:rPr lang="en-US" sz="1500" dirty="0">
                <a:solidFill>
                  <a:schemeClr val="bg1"/>
                </a:solidFill>
              </a:rPr>
              <a:t>Dental PPO</a:t>
            </a:r>
          </a:p>
          <a:p>
            <a:pPr marL="171450" lvl="1" indent="-171450">
              <a:spcAft>
                <a:spcPts val="400"/>
              </a:spcAft>
              <a:buClr>
                <a:schemeClr val="bg1"/>
              </a:buClr>
              <a:buFont typeface="Arial" panose="020B0604020202020204" pitchFamily="34" charset="0"/>
              <a:buChar char="•"/>
            </a:pPr>
            <a:r>
              <a:rPr lang="en-US" sz="1500" dirty="0">
                <a:solidFill>
                  <a:schemeClr val="bg1"/>
                </a:solidFill>
              </a:rPr>
              <a:t>MetLife Legal Plans</a:t>
            </a:r>
          </a:p>
          <a:p>
            <a:pPr marL="171450" lvl="1" indent="-171450">
              <a:spcAft>
                <a:spcPts val="400"/>
              </a:spcAft>
              <a:buClr>
                <a:schemeClr val="bg1"/>
              </a:buClr>
              <a:buFont typeface="Arial" panose="020B0604020202020204" pitchFamily="34" charset="0"/>
              <a:buChar char="•"/>
            </a:pPr>
            <a:r>
              <a:rPr lang="en-US" sz="1500" dirty="0">
                <a:solidFill>
                  <a:schemeClr val="bg1"/>
                </a:solidFill>
              </a:rPr>
              <a:t>Group Auto and Home</a:t>
            </a:r>
          </a:p>
          <a:p>
            <a:pPr marL="171450" lvl="1" indent="-171450">
              <a:spcAft>
                <a:spcPts val="400"/>
              </a:spcAft>
              <a:buClr>
                <a:schemeClr val="bg1"/>
              </a:buClr>
              <a:buFont typeface="Arial" panose="020B0604020202020204" pitchFamily="34" charset="0"/>
              <a:buChar char="•"/>
            </a:pPr>
            <a:r>
              <a:rPr lang="en-US" sz="1500" dirty="0">
                <a:solidFill>
                  <a:schemeClr val="bg1"/>
                </a:solidFill>
              </a:rPr>
              <a:t>Pet Insurance</a:t>
            </a:r>
          </a:p>
          <a:p>
            <a:pPr marL="171450" lvl="1" indent="-171450">
              <a:spcAft>
                <a:spcPts val="400"/>
              </a:spcAft>
              <a:buClr>
                <a:schemeClr val="bg1"/>
              </a:buClr>
              <a:buFont typeface="Arial" panose="020B0604020202020204" pitchFamily="34" charset="0"/>
              <a:buChar char="•"/>
            </a:pPr>
            <a:endParaRPr lang="en-US" sz="1500" dirty="0">
              <a:solidFill>
                <a:schemeClr val="bg1"/>
              </a:solidFill>
            </a:endParaRPr>
          </a:p>
          <a:p>
            <a:pPr marL="171450" lvl="1" indent="-171450">
              <a:spcAft>
                <a:spcPts val="400"/>
              </a:spcAft>
              <a:buClr>
                <a:schemeClr val="bg1"/>
              </a:buClr>
              <a:buFont typeface="Arial" panose="020B0604020202020204" pitchFamily="34" charset="0"/>
              <a:buChar char="•"/>
            </a:pPr>
            <a:endParaRPr lang="en-US" sz="1500" dirty="0">
              <a:solidFill>
                <a:schemeClr val="bg1"/>
              </a:solidFill>
            </a:endParaRPr>
          </a:p>
        </p:txBody>
      </p:sp>
    </p:spTree>
    <p:extLst>
      <p:ext uri="{BB962C8B-B14F-4D97-AF65-F5344CB8AC3E}">
        <p14:creationId xmlns:p14="http://schemas.microsoft.com/office/powerpoint/2010/main" val="3991542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1E80-BBEA-4A64-A5BA-956111D4C223}"/>
              </a:ext>
            </a:extLst>
          </p:cNvPr>
          <p:cNvSpPr>
            <a:spLocks noGrp="1"/>
          </p:cNvSpPr>
          <p:nvPr>
            <p:ph type="title"/>
          </p:nvPr>
        </p:nvSpPr>
        <p:spPr/>
        <p:txBody>
          <a:bodyPr/>
          <a:lstStyle/>
          <a:p>
            <a:r>
              <a:rPr lang="en-US" dirty="0"/>
              <a:t>MetLife Legal services – Plan overview</a:t>
            </a:r>
          </a:p>
        </p:txBody>
      </p:sp>
      <p:graphicFrame>
        <p:nvGraphicFramePr>
          <p:cNvPr id="6" name="Table 5">
            <a:extLst>
              <a:ext uri="{FF2B5EF4-FFF2-40B4-BE49-F238E27FC236}">
                <a16:creationId xmlns:a16="http://schemas.microsoft.com/office/drawing/2014/main" id="{BA19E256-059E-4767-8F30-EA027BCAE152}"/>
              </a:ext>
            </a:extLst>
          </p:cNvPr>
          <p:cNvGraphicFramePr>
            <a:graphicFrameLocks noGrp="1"/>
          </p:cNvGraphicFramePr>
          <p:nvPr/>
        </p:nvGraphicFramePr>
        <p:xfrm>
          <a:off x="457199" y="1593200"/>
          <a:ext cx="8283762" cy="4359925"/>
        </p:xfrm>
        <a:graphic>
          <a:graphicData uri="http://schemas.openxmlformats.org/drawingml/2006/table">
            <a:tbl>
              <a:tblPr/>
              <a:tblGrid>
                <a:gridCol w="2761254">
                  <a:extLst>
                    <a:ext uri="{9D8B030D-6E8A-4147-A177-3AD203B41FA5}">
                      <a16:colId xmlns:a16="http://schemas.microsoft.com/office/drawing/2014/main" val="3419785315"/>
                    </a:ext>
                  </a:extLst>
                </a:gridCol>
                <a:gridCol w="2761254">
                  <a:extLst>
                    <a:ext uri="{9D8B030D-6E8A-4147-A177-3AD203B41FA5}">
                      <a16:colId xmlns:a16="http://schemas.microsoft.com/office/drawing/2014/main" val="701321248"/>
                    </a:ext>
                  </a:extLst>
                </a:gridCol>
                <a:gridCol w="2761254">
                  <a:extLst>
                    <a:ext uri="{9D8B030D-6E8A-4147-A177-3AD203B41FA5}">
                      <a16:colId xmlns:a16="http://schemas.microsoft.com/office/drawing/2014/main" val="4098603840"/>
                    </a:ext>
                  </a:extLst>
                </a:gridCol>
              </a:tblGrid>
              <a:tr h="1482578">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indent="0" algn="l">
                        <a:buNone/>
                      </a:pPr>
                      <a:r>
                        <a:rPr lang="en-GB" sz="1100" b="1" dirty="0">
                          <a:solidFill>
                            <a:schemeClr val="tx1"/>
                          </a:solidFill>
                        </a:rPr>
                        <a:t>Money matters</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Identity theft</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Negotiating with creditors</a:t>
                      </a:r>
                    </a:p>
                    <a:p>
                      <a:pPr marL="171450" lvl="1" indent="-171450">
                        <a:lnSpc>
                          <a:spcPct val="100000"/>
                        </a:lnSpc>
                        <a:spcBef>
                          <a:spcPct val="0"/>
                        </a:spcBef>
                        <a:spcAft>
                          <a:spcPts val="4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Tax audit representation</a:t>
                      </a:r>
                    </a:p>
                  </a:txBody>
                  <a:tcPr marL="178075" marR="178075" marT="89038" marB="44519">
                    <a:lnL w="12700" cmpd="sng">
                      <a:noFill/>
                    </a:lnL>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indent="0" algn="l">
                        <a:buNone/>
                      </a:pPr>
                      <a:r>
                        <a:rPr lang="en-GB" sz="1100" b="1" dirty="0">
                          <a:solidFill>
                            <a:schemeClr val="tx1"/>
                          </a:solidFill>
                        </a:rPr>
                        <a:t>Family and personal</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Adoption</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Prenuptial agreement</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Personal property issues </a:t>
                      </a:r>
                    </a:p>
                  </a:txBody>
                  <a:tcPr marL="178075" marR="178075" marT="89038" marB="4451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indent="0" algn="l">
                        <a:buNone/>
                      </a:pPr>
                      <a:r>
                        <a:rPr lang="en-GB" sz="1100" b="1" dirty="0">
                          <a:solidFill>
                            <a:schemeClr val="tx1"/>
                          </a:solidFill>
                        </a:rPr>
                        <a:t>Vehicle</a:t>
                      </a:r>
                      <a:r>
                        <a:rPr lang="en-GB" sz="1100" b="1" baseline="0" dirty="0">
                          <a:solidFill>
                            <a:schemeClr val="tx1"/>
                          </a:solidFill>
                        </a:rPr>
                        <a:t> and driving</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Defense of traffic tickets</a:t>
                      </a:r>
                      <a:r>
                        <a:rPr lang="en-US" sz="1100" baseline="30000" dirty="0">
                          <a:solidFill>
                            <a:schemeClr val="tx1"/>
                          </a:solidFill>
                          <a:latin typeface="+mn-lt"/>
                          <a:cs typeface="Arial" pitchFamily="34" charset="0"/>
                        </a:rPr>
                        <a:t>67</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License suspension </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Repossession</a:t>
                      </a:r>
                    </a:p>
                    <a:p>
                      <a:pPr marL="0" indent="0" algn="l">
                        <a:buNone/>
                      </a:pPr>
                      <a:endParaRPr lang="en-GB" sz="1100" b="0" baseline="30000" dirty="0">
                        <a:solidFill>
                          <a:schemeClr val="tx1"/>
                        </a:solidFill>
                      </a:endParaRPr>
                    </a:p>
                  </a:txBody>
                  <a:tcPr marL="178075" marR="89038" marT="89038" marB="4451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106317924"/>
                  </a:ext>
                </a:extLst>
              </a:tr>
              <a:tr h="1509002">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indent="0" algn="l">
                        <a:buNone/>
                      </a:pPr>
                      <a:r>
                        <a:rPr lang="en-GB" sz="1100" b="1" dirty="0">
                          <a:solidFill>
                            <a:schemeClr val="tx1"/>
                          </a:solidFill>
                        </a:rPr>
                        <a:t>Home and real estate</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Sale, purchase, or </a:t>
                      </a:r>
                      <a:br>
                        <a:rPr lang="en-US" sz="1100" kern="1200" dirty="0">
                          <a:solidFill>
                            <a:schemeClr val="tx1"/>
                          </a:solidFill>
                          <a:latin typeface="Arial"/>
                          <a:ea typeface=""/>
                          <a:cs typeface="Arial" pitchFamily="34" charset="0"/>
                        </a:rPr>
                      </a:br>
                      <a:r>
                        <a:rPr lang="en-US" sz="1100" kern="1200" dirty="0">
                          <a:solidFill>
                            <a:schemeClr val="tx1"/>
                          </a:solidFill>
                          <a:latin typeface="Arial"/>
                          <a:ea typeface=""/>
                          <a:cs typeface="Arial" pitchFamily="34" charset="0"/>
                        </a:rPr>
                        <a:t>refinancing of a primary </a:t>
                      </a:r>
                      <a:br>
                        <a:rPr lang="en-US" sz="1100" kern="1200" dirty="0">
                          <a:solidFill>
                            <a:schemeClr val="tx1"/>
                          </a:solidFill>
                          <a:latin typeface="Arial"/>
                          <a:ea typeface=""/>
                          <a:cs typeface="Arial" pitchFamily="34" charset="0"/>
                        </a:rPr>
                      </a:br>
                      <a:r>
                        <a:rPr lang="en-US" sz="1100" kern="1200" dirty="0">
                          <a:solidFill>
                            <a:schemeClr val="tx1"/>
                          </a:solidFill>
                          <a:latin typeface="Arial"/>
                          <a:ea typeface=""/>
                          <a:cs typeface="Arial" pitchFamily="34" charset="0"/>
                        </a:rPr>
                        <a:t>or vacation home</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Property tax assessment</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Foreclosure</a:t>
                      </a:r>
                      <a:endParaRPr lang="en-US" sz="1100" dirty="0">
                        <a:solidFill>
                          <a:schemeClr val="tx1"/>
                        </a:solidFill>
                        <a:latin typeface="+mn-lt"/>
                        <a:cs typeface="Arial" pitchFamily="34" charset="0"/>
                      </a:endParaRPr>
                    </a:p>
                  </a:txBody>
                  <a:tcPr marL="178075" marR="178075" marT="89038" marB="44519">
                    <a:lnL w="12700" cmpd="sng">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indent="0" algn="l">
                        <a:buNone/>
                      </a:pPr>
                      <a:r>
                        <a:rPr lang="en-GB" sz="1100" b="1" dirty="0">
                          <a:solidFill>
                            <a:schemeClr val="tx1"/>
                          </a:solidFill>
                        </a:rPr>
                        <a:t>Civil</a:t>
                      </a:r>
                      <a:r>
                        <a:rPr lang="en-GB" sz="1100" b="1" baseline="0" dirty="0">
                          <a:solidFill>
                            <a:schemeClr val="tx1"/>
                          </a:solidFill>
                        </a:rPr>
                        <a:t> lawsuits</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Civil litigation defense </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Small claims assistance</a:t>
                      </a:r>
                    </a:p>
                    <a:p>
                      <a:pPr marL="171450" lvl="1" indent="-171450">
                        <a:lnSpc>
                          <a:spcPct val="100000"/>
                        </a:lnSpc>
                        <a:spcBef>
                          <a:spcPct val="0"/>
                        </a:spcBef>
                        <a:spcAft>
                          <a:spcPts val="400"/>
                        </a:spcAft>
                        <a:buClr>
                          <a:schemeClr val="tx1"/>
                        </a:buClr>
                        <a:buSzPct val="101000"/>
                        <a:buFont typeface="Arial" panose="020B0604020202020204" pitchFamily="34" charset="0"/>
                        <a:buChar char="•"/>
                      </a:pPr>
                      <a:r>
                        <a:rPr lang="en-US" sz="1100" dirty="0">
                          <a:solidFill>
                            <a:schemeClr val="tx1"/>
                          </a:solidFill>
                          <a:latin typeface="+mn-lt"/>
                          <a:cs typeface="Arial" pitchFamily="34" charset="0"/>
                        </a:rPr>
                        <a:t>Pet liabilities</a:t>
                      </a:r>
                      <a:endParaRPr lang="en-GB" sz="1100" b="0" dirty="0">
                        <a:solidFill>
                          <a:schemeClr val="tx1"/>
                        </a:solidFill>
                      </a:endParaRPr>
                    </a:p>
                    <a:p>
                      <a:pPr marL="0" lvl="1" indent="0" algn="l" defTabSz="1200150">
                        <a:spcBef>
                          <a:spcPct val="0"/>
                        </a:spcBef>
                        <a:spcAft>
                          <a:spcPts val="1800"/>
                        </a:spcAft>
                        <a:buClr>
                          <a:schemeClr val="tx1"/>
                        </a:buClr>
                        <a:buFont typeface="Arial" panose="020B0604020202020204" pitchFamily="34" charset="0"/>
                        <a:buNone/>
                      </a:pPr>
                      <a:endParaRPr lang="en-US" sz="1100" b="0" dirty="0">
                        <a:solidFill>
                          <a:schemeClr val="tx1"/>
                        </a:solidFill>
                        <a:latin typeface="Arial" charset="0"/>
                        <a:ea typeface="Arial" charset="0"/>
                        <a:cs typeface="Arial" charset="0"/>
                      </a:endParaRPr>
                    </a:p>
                  </a:txBody>
                  <a:tcPr marL="178075" marR="178075" marT="89038" marB="4451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indent="0" algn="l">
                        <a:buNone/>
                      </a:pPr>
                      <a:endParaRPr lang="en-GB" sz="1100" b="0" baseline="30000" dirty="0">
                        <a:solidFill>
                          <a:schemeClr val="tx1"/>
                        </a:solidFill>
                      </a:endParaRPr>
                    </a:p>
                  </a:txBody>
                  <a:tcPr marL="178075" marR="89038" marT="89038" marB="4451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7238029"/>
                  </a:ext>
                </a:extLst>
              </a:tr>
              <a:tr h="1368345">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indent="0" algn="l">
                        <a:buNone/>
                      </a:pPr>
                      <a:r>
                        <a:rPr lang="en-GB" sz="1100" b="1" dirty="0">
                          <a:solidFill>
                            <a:schemeClr val="tx1"/>
                          </a:solidFill>
                        </a:rPr>
                        <a:t>Estate planning documents</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Simple or complex wills</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Living wills</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Revocable or irrevocable trusts</a:t>
                      </a:r>
                    </a:p>
                  </a:txBody>
                  <a:tcPr marL="178075" marR="178075" marT="89038" marB="44519">
                    <a:lnL w="12700" cmpd="sng">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lvl="1" indent="0">
                        <a:lnSpc>
                          <a:spcPct val="100000"/>
                        </a:lnSpc>
                        <a:spcBef>
                          <a:spcPct val="0"/>
                        </a:spcBef>
                        <a:spcAft>
                          <a:spcPts val="300"/>
                        </a:spcAft>
                        <a:buClr>
                          <a:schemeClr val="tx1"/>
                        </a:buClr>
                        <a:buSzPct val="101000"/>
                        <a:buFont typeface="Arial" panose="020B0604020202020204" pitchFamily="34" charset="0"/>
                        <a:buNone/>
                      </a:pPr>
                      <a:r>
                        <a:rPr lang="en-GB" sz="1100" b="1" dirty="0">
                          <a:solidFill>
                            <a:schemeClr val="tx1"/>
                          </a:solidFill>
                        </a:rPr>
                        <a:t>Elder care issues</a:t>
                      </a:r>
                      <a:r>
                        <a:rPr lang="en-GB" sz="1100" b="1" baseline="30000" dirty="0">
                          <a:solidFill>
                            <a:schemeClr val="tx1"/>
                          </a:solidFill>
                        </a:rPr>
                        <a:t>65</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Medicare</a:t>
                      </a:r>
                    </a:p>
                    <a:p>
                      <a:pPr marL="171450" lvl="1" indent="-171450">
                        <a:lnSpc>
                          <a:spcPct val="100000"/>
                        </a:lnSpc>
                        <a:spcBef>
                          <a:spcPct val="0"/>
                        </a:spcBef>
                        <a:spcAft>
                          <a:spcPts val="3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Nursing home agreements</a:t>
                      </a:r>
                    </a:p>
                    <a:p>
                      <a:pPr marL="171450" lvl="1" indent="-171450">
                        <a:lnSpc>
                          <a:spcPct val="100000"/>
                        </a:lnSpc>
                        <a:spcBef>
                          <a:spcPct val="0"/>
                        </a:spcBef>
                        <a:spcAft>
                          <a:spcPts val="400"/>
                        </a:spcAft>
                        <a:buClr>
                          <a:schemeClr val="tx1"/>
                        </a:buClr>
                        <a:buSzPct val="101000"/>
                        <a:buFont typeface="Arial" panose="020B0604020202020204" pitchFamily="34" charset="0"/>
                        <a:buChar char="•"/>
                      </a:pPr>
                      <a:r>
                        <a:rPr lang="en-US" sz="1100" kern="1200" dirty="0">
                          <a:solidFill>
                            <a:schemeClr val="tx1"/>
                          </a:solidFill>
                          <a:latin typeface="Arial"/>
                          <a:ea typeface=""/>
                          <a:cs typeface="Arial" pitchFamily="34" charset="0"/>
                        </a:rPr>
                        <a:t>Powers of attorney</a:t>
                      </a:r>
                      <a:endParaRPr lang="en-GB" sz="1100" b="0" baseline="30000" dirty="0">
                        <a:solidFill>
                          <a:schemeClr val="tx1"/>
                        </a:solidFill>
                      </a:endParaRPr>
                    </a:p>
                    <a:p>
                      <a:pPr marL="91440" indent="-91440" algn="l">
                        <a:buClr>
                          <a:schemeClr val="tx1"/>
                        </a:buClr>
                      </a:pPr>
                      <a:endParaRPr lang="en-GB" sz="1100" b="1" dirty="0">
                        <a:solidFill>
                          <a:schemeClr val="tx1"/>
                        </a:solidFill>
                      </a:endParaRPr>
                    </a:p>
                  </a:txBody>
                  <a:tcPr marL="178075" marR="178075" marT="89038" marB="4451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indent="0" algn="l">
                        <a:buNone/>
                      </a:pPr>
                      <a:endParaRPr lang="en-GB" sz="1100" b="0" dirty="0">
                        <a:solidFill>
                          <a:schemeClr val="tx1"/>
                        </a:solidFill>
                      </a:endParaRPr>
                    </a:p>
                  </a:txBody>
                  <a:tcPr marL="178075" marR="89038" marT="89038" marB="4451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15" name="Rectangle 14">
            <a:extLst>
              <a:ext uri="{FF2B5EF4-FFF2-40B4-BE49-F238E27FC236}">
                <a16:creationId xmlns:a16="http://schemas.microsoft.com/office/drawing/2014/main" id="{DF9AB97B-F53F-4E44-B3CC-1BEBAE88DEFE}"/>
              </a:ext>
            </a:extLst>
          </p:cNvPr>
          <p:cNvSpPr/>
          <p:nvPr/>
        </p:nvSpPr>
        <p:spPr>
          <a:xfrm>
            <a:off x="6196102" y="3283889"/>
            <a:ext cx="2544858" cy="2553135"/>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tab pos="2743200" algn="l"/>
              </a:tabLst>
              <a:defRPr/>
            </a:pPr>
            <a:r>
              <a:rPr kumimoji="0" lang="en-US" sz="2100" b="1" i="0" u="none" strike="noStrike" kern="1200" cap="none" spc="0" normalizeH="0" baseline="0" noProof="0" dirty="0">
                <a:ln>
                  <a:noFill/>
                </a:ln>
                <a:solidFill>
                  <a:srgbClr val="00A3AD"/>
                </a:solidFill>
                <a:effectLst/>
                <a:uLnTx/>
                <a:uFillTx/>
                <a:latin typeface="Arial"/>
                <a:ea typeface="+mn-ea"/>
                <a:cs typeface="+mn-cs"/>
              </a:rPr>
              <a:t>Employees without access </a:t>
            </a:r>
            <a:br>
              <a:rPr kumimoji="0" lang="en-US" sz="2100" b="1" i="0" u="none" strike="noStrike" kern="1200" cap="none" spc="0" normalizeH="0" baseline="0" noProof="0" dirty="0">
                <a:ln>
                  <a:noFill/>
                </a:ln>
                <a:solidFill>
                  <a:srgbClr val="00A3AD"/>
                </a:solidFill>
                <a:effectLst/>
                <a:uLnTx/>
                <a:uFillTx/>
                <a:latin typeface="Arial"/>
                <a:ea typeface="+mn-ea"/>
                <a:cs typeface="+mn-cs"/>
              </a:rPr>
            </a:br>
            <a:r>
              <a:rPr kumimoji="0" lang="en-US" sz="2100" b="1" i="0" u="none" strike="noStrike" kern="1200" cap="none" spc="0" normalizeH="0" baseline="0" noProof="0" dirty="0">
                <a:ln>
                  <a:noFill/>
                </a:ln>
                <a:solidFill>
                  <a:srgbClr val="00A3AD"/>
                </a:solidFill>
                <a:effectLst/>
                <a:uLnTx/>
                <a:uFillTx/>
                <a:latin typeface="Arial"/>
                <a:ea typeface="+mn-ea"/>
                <a:cs typeface="+mn-cs"/>
              </a:rPr>
              <a:t>to a legal plan </a:t>
            </a:r>
            <a:br>
              <a:rPr kumimoji="0" lang="en-US" sz="2100" b="1" i="0" u="none" strike="noStrike" kern="1200" cap="none" spc="0" normalizeH="0" baseline="0" noProof="0" dirty="0">
                <a:ln>
                  <a:noFill/>
                </a:ln>
                <a:solidFill>
                  <a:srgbClr val="00A3AD"/>
                </a:solidFill>
                <a:effectLst/>
                <a:uLnTx/>
                <a:uFillTx/>
                <a:latin typeface="Arial"/>
                <a:ea typeface="+mn-ea"/>
                <a:cs typeface="+mn-cs"/>
              </a:rPr>
            </a:br>
            <a:r>
              <a:rPr kumimoji="0" lang="en-US" sz="2100" b="1" i="0" u="none" strike="noStrike" kern="1200" cap="none" spc="0" normalizeH="0" baseline="0" noProof="0" dirty="0">
                <a:ln>
                  <a:noFill/>
                </a:ln>
                <a:solidFill>
                  <a:srgbClr val="00A3AD"/>
                </a:solidFill>
                <a:effectLst/>
                <a:uLnTx/>
                <a:uFillTx/>
                <a:latin typeface="Arial"/>
                <a:ea typeface="+mn-ea"/>
                <a:cs typeface="+mn-cs"/>
              </a:rPr>
              <a:t>can easily spend an average of $338 an hour for legal counsel.</a:t>
            </a:r>
            <a:r>
              <a:rPr kumimoji="0" lang="en-US" sz="2100" b="1" i="0" u="none" strike="noStrike" kern="1200" cap="none" spc="0" normalizeH="0" baseline="30000" noProof="0" dirty="0">
                <a:ln>
                  <a:noFill/>
                </a:ln>
                <a:solidFill>
                  <a:srgbClr val="00A3AD"/>
                </a:solidFill>
                <a:effectLst/>
                <a:uLnTx/>
                <a:uFillTx/>
                <a:latin typeface="Arial"/>
                <a:ea typeface="+mn-ea"/>
                <a:cs typeface="+mn-cs"/>
              </a:rPr>
              <a:t>66</a:t>
            </a:r>
          </a:p>
        </p:txBody>
      </p:sp>
      <p:sp>
        <p:nvSpPr>
          <p:cNvPr id="13" name="Rectangle 12">
            <a:extLst>
              <a:ext uri="{FF2B5EF4-FFF2-40B4-BE49-F238E27FC236}">
                <a16:creationId xmlns:a16="http://schemas.microsoft.com/office/drawing/2014/main" id="{73E9F53A-A0E9-4E66-A1C1-CB4413859433}"/>
              </a:ext>
            </a:extLst>
          </p:cNvPr>
          <p:cNvSpPr/>
          <p:nvPr/>
        </p:nvSpPr>
        <p:spPr>
          <a:xfrm>
            <a:off x="457089" y="1150940"/>
            <a:ext cx="8274426" cy="443737"/>
          </a:xfrm>
          <a:prstGeom prst="rect">
            <a:avLst/>
          </a:prstGeom>
          <a:solidFill>
            <a:schemeClr val="accent2"/>
          </a:solidFill>
          <a:ln w="12700" cap="flat" cmpd="sng" algn="ctr">
            <a:noFill/>
            <a:prstDash val="solid"/>
            <a:miter lim="800000"/>
          </a:ln>
          <a:effectLst/>
        </p:spPr>
        <p:txBody>
          <a:bodyPr lIns="91440" tIns="91440" rIns="9144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a:ea typeface="+mn-ea"/>
                <a:cs typeface="+mn-cs"/>
              </a:rPr>
              <a:t>Sample covered benefits</a:t>
            </a:r>
          </a:p>
        </p:txBody>
      </p:sp>
      <p:pic>
        <p:nvPicPr>
          <p:cNvPr id="16" name="Picture 15" descr="A close up of a logo&#10;&#10;Description automatically generated">
            <a:extLst>
              <a:ext uri="{FF2B5EF4-FFF2-40B4-BE49-F238E27FC236}">
                <a16:creationId xmlns:a16="http://schemas.microsoft.com/office/drawing/2014/main" id="{39CB58A7-5F8C-4BC4-BEE2-3545EC828B8B}"/>
              </a:ext>
            </a:extLst>
          </p:cNvPr>
          <p:cNvPicPr>
            <a:picLocks noChangeAspect="1"/>
          </p:cNvPicPr>
          <p:nvPr/>
        </p:nvPicPr>
        <p:blipFill>
          <a:blip r:embed="rId3"/>
          <a:stretch>
            <a:fillRect/>
          </a:stretch>
        </p:blipFill>
        <p:spPr>
          <a:xfrm>
            <a:off x="2590702" y="1592863"/>
            <a:ext cx="463589" cy="46358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67DD3F9-8E95-4625-837A-C7060B74AAA8}"/>
              </a:ext>
            </a:extLst>
          </p:cNvPr>
          <p:cNvPicPr>
            <a:picLocks noChangeAspect="1"/>
          </p:cNvPicPr>
          <p:nvPr/>
        </p:nvPicPr>
        <p:blipFill>
          <a:blip r:embed="rId4"/>
          <a:stretch>
            <a:fillRect/>
          </a:stretch>
        </p:blipFill>
        <p:spPr>
          <a:xfrm>
            <a:off x="5343546" y="1619830"/>
            <a:ext cx="499291" cy="499291"/>
          </a:xfrm>
          <a:prstGeom prst="rect">
            <a:avLst/>
          </a:prstGeom>
        </p:spPr>
      </p:pic>
      <p:pic>
        <p:nvPicPr>
          <p:cNvPr id="19" name="Picture 18" descr="A close up of a logo&#10;&#10;Description automatically generated">
            <a:extLst>
              <a:ext uri="{FF2B5EF4-FFF2-40B4-BE49-F238E27FC236}">
                <a16:creationId xmlns:a16="http://schemas.microsoft.com/office/drawing/2014/main" id="{058EB1F9-6DEC-47BF-9F0F-844D79135E86}"/>
              </a:ext>
            </a:extLst>
          </p:cNvPr>
          <p:cNvPicPr>
            <a:picLocks noChangeAspect="1"/>
          </p:cNvPicPr>
          <p:nvPr/>
        </p:nvPicPr>
        <p:blipFill>
          <a:blip r:embed="rId5"/>
          <a:stretch>
            <a:fillRect/>
          </a:stretch>
        </p:blipFill>
        <p:spPr>
          <a:xfrm>
            <a:off x="8200582" y="1668312"/>
            <a:ext cx="371918" cy="371918"/>
          </a:xfrm>
          <a:prstGeom prst="rect">
            <a:avLst/>
          </a:prstGeom>
        </p:spPr>
      </p:pic>
      <p:pic>
        <p:nvPicPr>
          <p:cNvPr id="21" name="Picture 20" descr="A close up of a sign&#10;&#10;Description automatically generated">
            <a:extLst>
              <a:ext uri="{FF2B5EF4-FFF2-40B4-BE49-F238E27FC236}">
                <a16:creationId xmlns:a16="http://schemas.microsoft.com/office/drawing/2014/main" id="{7DBA9A1B-9EC3-4E0B-B025-11DC668C8EF4}"/>
              </a:ext>
            </a:extLst>
          </p:cNvPr>
          <p:cNvPicPr>
            <a:picLocks noChangeAspect="1"/>
          </p:cNvPicPr>
          <p:nvPr/>
        </p:nvPicPr>
        <p:blipFill>
          <a:blip r:embed="rId6"/>
          <a:stretch>
            <a:fillRect/>
          </a:stretch>
        </p:blipFill>
        <p:spPr>
          <a:xfrm>
            <a:off x="2638522" y="3179786"/>
            <a:ext cx="423072" cy="423072"/>
          </a:xfrm>
          <a:prstGeom prst="rect">
            <a:avLst/>
          </a:prstGeom>
        </p:spPr>
      </p:pic>
      <p:pic>
        <p:nvPicPr>
          <p:cNvPr id="23" name="Picture 22" descr="A close up of a logo&#10;&#10;Description automatically generated">
            <a:extLst>
              <a:ext uri="{FF2B5EF4-FFF2-40B4-BE49-F238E27FC236}">
                <a16:creationId xmlns:a16="http://schemas.microsoft.com/office/drawing/2014/main" id="{0F1DD91F-7829-4793-B23B-BA55DC598A0E}"/>
              </a:ext>
            </a:extLst>
          </p:cNvPr>
          <p:cNvPicPr>
            <a:picLocks noChangeAspect="1"/>
          </p:cNvPicPr>
          <p:nvPr/>
        </p:nvPicPr>
        <p:blipFill>
          <a:blip r:embed="rId7"/>
          <a:stretch>
            <a:fillRect/>
          </a:stretch>
        </p:blipFill>
        <p:spPr>
          <a:xfrm>
            <a:off x="5397734" y="4702298"/>
            <a:ext cx="443738" cy="443738"/>
          </a:xfrm>
          <a:prstGeom prst="rect">
            <a:avLst/>
          </a:prstGeom>
        </p:spPr>
      </p:pic>
      <p:pic>
        <p:nvPicPr>
          <p:cNvPr id="25" name="Picture 24">
            <a:extLst>
              <a:ext uri="{FF2B5EF4-FFF2-40B4-BE49-F238E27FC236}">
                <a16:creationId xmlns:a16="http://schemas.microsoft.com/office/drawing/2014/main" id="{F738D26B-E181-4087-A955-A34051CC742D}"/>
              </a:ext>
            </a:extLst>
          </p:cNvPr>
          <p:cNvPicPr>
            <a:picLocks noChangeAspect="1"/>
          </p:cNvPicPr>
          <p:nvPr/>
        </p:nvPicPr>
        <p:blipFill>
          <a:blip r:embed="rId8"/>
          <a:stretch>
            <a:fillRect/>
          </a:stretch>
        </p:blipFill>
        <p:spPr>
          <a:xfrm>
            <a:off x="5409739" y="3179786"/>
            <a:ext cx="423072" cy="423072"/>
          </a:xfrm>
          <a:prstGeom prst="rect">
            <a:avLst/>
          </a:prstGeom>
        </p:spPr>
      </p:pic>
      <p:pic>
        <p:nvPicPr>
          <p:cNvPr id="27" name="Picture 26">
            <a:extLst>
              <a:ext uri="{FF2B5EF4-FFF2-40B4-BE49-F238E27FC236}">
                <a16:creationId xmlns:a16="http://schemas.microsoft.com/office/drawing/2014/main" id="{E2159A5D-3CA8-4739-8B83-253DC7F1A048}"/>
              </a:ext>
            </a:extLst>
          </p:cNvPr>
          <p:cNvPicPr>
            <a:picLocks noChangeAspect="1"/>
          </p:cNvPicPr>
          <p:nvPr/>
        </p:nvPicPr>
        <p:blipFill>
          <a:blip r:embed="rId9"/>
          <a:stretch>
            <a:fillRect/>
          </a:stretch>
        </p:blipFill>
        <p:spPr>
          <a:xfrm>
            <a:off x="2638522" y="4708742"/>
            <a:ext cx="423072" cy="423072"/>
          </a:xfrm>
          <a:prstGeom prst="rect">
            <a:avLst/>
          </a:prstGeom>
        </p:spPr>
      </p:pic>
    </p:spTree>
    <p:extLst>
      <p:ext uri="{BB962C8B-B14F-4D97-AF65-F5344CB8AC3E}">
        <p14:creationId xmlns:p14="http://schemas.microsoft.com/office/powerpoint/2010/main" val="2199281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9" y="2706691"/>
            <a:ext cx="3026344" cy="1444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cs typeface="Open Sans Bold"/>
            </a:endParaRPr>
          </a:p>
        </p:txBody>
      </p:sp>
      <p:sp>
        <p:nvSpPr>
          <p:cNvPr id="2" name="Title 1"/>
          <p:cNvSpPr>
            <a:spLocks noGrp="1"/>
          </p:cNvSpPr>
          <p:nvPr>
            <p:ph type="title"/>
          </p:nvPr>
        </p:nvSpPr>
        <p:spPr/>
        <p:txBody>
          <a:bodyPr/>
          <a:lstStyle/>
          <a:p>
            <a:r>
              <a:rPr lang="en-US" dirty="0"/>
              <a:t>MetLife Pet Insurance - Key Features</a:t>
            </a:r>
          </a:p>
        </p:txBody>
      </p:sp>
      <p:sp>
        <p:nvSpPr>
          <p:cNvPr id="3" name="Content Placeholder 2"/>
          <p:cNvSpPr>
            <a:spLocks noGrp="1"/>
          </p:cNvSpPr>
          <p:nvPr>
            <p:ph sz="quarter" idx="10"/>
          </p:nvPr>
        </p:nvSpPr>
        <p:spPr>
          <a:xfrm>
            <a:off x="348473" y="1566222"/>
            <a:ext cx="8376431" cy="725677"/>
          </a:xfrm>
        </p:spPr>
        <p:txBody>
          <a:bodyPr/>
          <a:lstStyle/>
          <a:p>
            <a:pPr marL="0" lvl="1" indent="0">
              <a:buNone/>
            </a:pPr>
            <a:r>
              <a:rPr lang="en-US" sz="1500" dirty="0"/>
              <a:t>Pet Insurance offered by MetLife</a:t>
            </a:r>
            <a:r>
              <a:rPr lang="en-US" sz="1500" baseline="30000" dirty="0"/>
              <a:t>1</a:t>
            </a:r>
            <a:r>
              <a:rPr lang="en-US" sz="1500" dirty="0"/>
              <a:t> offers straightforward pricing, group discounts</a:t>
            </a:r>
            <a:r>
              <a:rPr lang="en-US" sz="1500" baseline="30000" dirty="0"/>
              <a:t>2</a:t>
            </a:r>
            <a:r>
              <a:rPr lang="en-US" sz="1500" dirty="0"/>
              <a:t>, customizable limits, deductible savings</a:t>
            </a:r>
            <a:r>
              <a:rPr lang="en-US" sz="1500" baseline="30000" dirty="0"/>
              <a:t>3</a:t>
            </a:r>
            <a:r>
              <a:rPr lang="en-US" sz="1500" dirty="0"/>
              <a:t>, and a hassle-free claims process.</a:t>
            </a:r>
            <a:endParaRPr lang="en-US" sz="1500" b="1" dirty="0">
              <a:solidFill>
                <a:srgbClr val="00A3AD"/>
              </a:solidFill>
            </a:endParaRPr>
          </a:p>
        </p:txBody>
      </p:sp>
      <p:sp>
        <p:nvSpPr>
          <p:cNvPr id="6" name="Rectangle 5"/>
          <p:cNvSpPr/>
          <p:nvPr/>
        </p:nvSpPr>
        <p:spPr>
          <a:xfrm>
            <a:off x="3016905" y="2706691"/>
            <a:ext cx="6127096" cy="1444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cs typeface="Open Sans Bold"/>
            </a:endParaRPr>
          </a:p>
        </p:txBody>
      </p:sp>
      <p:sp>
        <p:nvSpPr>
          <p:cNvPr id="7" name="Rectangle 6"/>
          <p:cNvSpPr/>
          <p:nvPr/>
        </p:nvSpPr>
        <p:spPr>
          <a:xfrm>
            <a:off x="3193169" y="2810599"/>
            <a:ext cx="5604994" cy="1284967"/>
          </a:xfrm>
          <a:prstGeom prst="rect">
            <a:avLst/>
          </a:prstGeom>
        </p:spPr>
        <p:txBody>
          <a:bodyPr wrap="square">
            <a:spAutoFit/>
          </a:bodyPr>
          <a:lstStyle/>
          <a:p>
            <a:pPr marL="257244" lvl="1" indent="-257244">
              <a:spcBef>
                <a:spcPts val="675"/>
              </a:spcBef>
              <a:buClr>
                <a:schemeClr val="accent3"/>
              </a:buClr>
              <a:buFont typeface="Wingdings" charset="2"/>
              <a:buChar char="ü"/>
            </a:pPr>
            <a:r>
              <a:rPr lang="en-US" sz="1200" dirty="0">
                <a:solidFill>
                  <a:schemeClr val="bg1"/>
                </a:solidFill>
              </a:rPr>
              <a:t>Group discounts</a:t>
            </a:r>
            <a:r>
              <a:rPr lang="en-US" sz="1200" baseline="30000" dirty="0">
                <a:solidFill>
                  <a:schemeClr val="bg1"/>
                </a:solidFill>
              </a:rPr>
              <a:t>2</a:t>
            </a:r>
            <a:r>
              <a:rPr lang="en-US" sz="1200" dirty="0">
                <a:solidFill>
                  <a:schemeClr val="bg1"/>
                </a:solidFill>
              </a:rPr>
              <a:t> and deductible savings</a:t>
            </a:r>
            <a:r>
              <a:rPr lang="en-US" sz="1200" baseline="30000" dirty="0">
                <a:solidFill>
                  <a:schemeClr val="bg1"/>
                </a:solidFill>
              </a:rPr>
              <a:t>3</a:t>
            </a:r>
            <a:r>
              <a:rPr lang="en-US" sz="1200" dirty="0">
                <a:solidFill>
                  <a:schemeClr val="bg1"/>
                </a:solidFill>
              </a:rPr>
              <a:t> </a:t>
            </a:r>
          </a:p>
          <a:p>
            <a:pPr marL="257244" lvl="1" indent="-257244">
              <a:spcBef>
                <a:spcPts val="675"/>
              </a:spcBef>
              <a:buClr>
                <a:schemeClr val="accent3"/>
              </a:buClr>
              <a:buFont typeface="Wingdings" charset="2"/>
              <a:buChar char="ü"/>
            </a:pPr>
            <a:r>
              <a:rPr lang="en-US" sz="1200" dirty="0">
                <a:solidFill>
                  <a:schemeClr val="bg1"/>
                </a:solidFill>
              </a:rPr>
              <a:t>Among the shortest wait periods</a:t>
            </a:r>
            <a:r>
              <a:rPr lang="en-US" sz="1200" baseline="30000" dirty="0">
                <a:solidFill>
                  <a:schemeClr val="bg1"/>
                </a:solidFill>
              </a:rPr>
              <a:t>5</a:t>
            </a:r>
            <a:r>
              <a:rPr lang="en-US" sz="1200" dirty="0">
                <a:solidFill>
                  <a:schemeClr val="bg1"/>
                </a:solidFill>
              </a:rPr>
              <a:t> with most claims processed within 10 days</a:t>
            </a:r>
            <a:r>
              <a:rPr lang="en-US" sz="1200" baseline="30000" dirty="0">
                <a:solidFill>
                  <a:schemeClr val="bg1"/>
                </a:solidFill>
              </a:rPr>
              <a:t>6</a:t>
            </a:r>
            <a:endParaRPr lang="en-US" sz="1200" dirty="0">
              <a:solidFill>
                <a:schemeClr val="bg1"/>
              </a:solidFill>
            </a:endParaRPr>
          </a:p>
          <a:p>
            <a:pPr marL="257244" lvl="1" indent="-257244">
              <a:spcBef>
                <a:spcPts val="675"/>
              </a:spcBef>
              <a:buClr>
                <a:schemeClr val="accent3"/>
              </a:buClr>
              <a:buFont typeface="Wingdings" charset="2"/>
              <a:buChar char="ü"/>
            </a:pPr>
            <a:r>
              <a:rPr lang="en-US" sz="1200" dirty="0">
                <a:solidFill>
                  <a:schemeClr val="bg1"/>
                </a:solidFill>
              </a:rPr>
              <a:t>Multichannel support options with caring, knowledgeable representatives </a:t>
            </a:r>
          </a:p>
          <a:p>
            <a:pPr marL="257244" lvl="1" indent="-257244">
              <a:spcBef>
                <a:spcPts val="675"/>
              </a:spcBef>
              <a:buClr>
                <a:schemeClr val="accent3"/>
              </a:buClr>
              <a:buFont typeface="Wingdings" charset="2"/>
              <a:buChar char="ü"/>
            </a:pPr>
            <a:r>
              <a:rPr lang="en-US" sz="1200" dirty="0">
                <a:solidFill>
                  <a:schemeClr val="bg1"/>
                </a:solidFill>
              </a:rPr>
              <a:t>Trusted benefits partner with more than 100+ years of experience</a:t>
            </a:r>
          </a:p>
        </p:txBody>
      </p:sp>
      <p:sp>
        <p:nvSpPr>
          <p:cNvPr id="9" name="Rectangle 8"/>
          <p:cNvSpPr/>
          <p:nvPr/>
        </p:nvSpPr>
        <p:spPr>
          <a:xfrm>
            <a:off x="317670" y="2808044"/>
            <a:ext cx="2556329" cy="1559401"/>
          </a:xfrm>
          <a:prstGeom prst="rect">
            <a:avLst/>
          </a:prstGeom>
        </p:spPr>
        <p:txBody>
          <a:bodyPr wrap="square">
            <a:spAutoFit/>
          </a:bodyPr>
          <a:lstStyle/>
          <a:p>
            <a:pPr marL="214370" indent="-214370">
              <a:spcBef>
                <a:spcPts val="675"/>
              </a:spcBef>
              <a:buClr>
                <a:schemeClr val="accent3"/>
              </a:buClr>
              <a:buFont typeface="Wingdings" charset="2"/>
              <a:buChar char="ü"/>
            </a:pPr>
            <a:r>
              <a:rPr lang="en-US" sz="1200" dirty="0">
                <a:solidFill>
                  <a:schemeClr val="bg1"/>
                </a:solidFill>
              </a:rPr>
              <a:t>No breed exclusions</a:t>
            </a:r>
          </a:p>
          <a:p>
            <a:pPr marL="214370" indent="-214370">
              <a:spcBef>
                <a:spcPts val="675"/>
              </a:spcBef>
              <a:buClr>
                <a:schemeClr val="accent3"/>
              </a:buClr>
              <a:buFont typeface="Wingdings" charset="2"/>
              <a:buChar char="ü"/>
            </a:pPr>
            <a:r>
              <a:rPr lang="en-US" sz="1200" dirty="0">
                <a:solidFill>
                  <a:schemeClr val="bg1"/>
                </a:solidFill>
              </a:rPr>
              <a:t>No upper age limits</a:t>
            </a:r>
          </a:p>
          <a:p>
            <a:pPr marL="214370" indent="-214370">
              <a:spcBef>
                <a:spcPts val="675"/>
              </a:spcBef>
              <a:buClr>
                <a:schemeClr val="accent3"/>
              </a:buClr>
              <a:buFont typeface="Wingdings" charset="2"/>
              <a:buChar char="ü"/>
            </a:pPr>
            <a:r>
              <a:rPr lang="en-US" sz="1200" dirty="0">
                <a:solidFill>
                  <a:schemeClr val="bg1"/>
                </a:solidFill>
              </a:rPr>
              <a:t>No initial exam or previous vet records needed to enroll</a:t>
            </a:r>
            <a:r>
              <a:rPr lang="en-US" sz="1200" baseline="30000" dirty="0">
                <a:solidFill>
                  <a:schemeClr val="bg1"/>
                </a:solidFill>
              </a:rPr>
              <a:t>4</a:t>
            </a:r>
          </a:p>
          <a:p>
            <a:pPr marL="214370" indent="-214370">
              <a:spcBef>
                <a:spcPts val="675"/>
              </a:spcBef>
              <a:buClr>
                <a:schemeClr val="accent3"/>
              </a:buClr>
              <a:buFont typeface="Wingdings" charset="2"/>
              <a:buChar char="ü"/>
            </a:pPr>
            <a:r>
              <a:rPr lang="en-US" sz="1200" dirty="0">
                <a:solidFill>
                  <a:schemeClr val="bg1"/>
                </a:solidFill>
              </a:rPr>
              <a:t>No per-incident or lifetime limits</a:t>
            </a:r>
          </a:p>
          <a:p>
            <a:pPr marL="214370" indent="-214370">
              <a:spcBef>
                <a:spcPts val="675"/>
              </a:spcBef>
              <a:buClr>
                <a:schemeClr val="accent3"/>
              </a:buClr>
              <a:buFont typeface="Wingdings" charset="2"/>
              <a:buChar char="ü"/>
            </a:pPr>
            <a:endParaRPr lang="en-US" sz="1200" dirty="0">
              <a:solidFill>
                <a:schemeClr val="bg1"/>
              </a:solidFill>
            </a:endParaRPr>
          </a:p>
        </p:txBody>
      </p:sp>
      <p:sp>
        <p:nvSpPr>
          <p:cNvPr id="12" name="TextBox 11"/>
          <p:cNvSpPr txBox="1"/>
          <p:nvPr/>
        </p:nvSpPr>
        <p:spPr>
          <a:xfrm>
            <a:off x="239468" y="4771409"/>
            <a:ext cx="8583473" cy="1262077"/>
          </a:xfrm>
          <a:prstGeom prst="rect">
            <a:avLst/>
          </a:prstGeom>
          <a:noFill/>
        </p:spPr>
        <p:txBody>
          <a:bodyPr wrap="square" rtlCol="0">
            <a:spAutoFit/>
          </a:bodyPr>
          <a:lstStyle/>
          <a:p>
            <a:pPr>
              <a:lnSpc>
                <a:spcPct val="80000"/>
              </a:lnSpc>
              <a:spcAft>
                <a:spcPts val="225"/>
              </a:spcAft>
            </a:pPr>
            <a:r>
              <a:rPr lang="en-US" sz="788" baseline="30000" dirty="0">
                <a:solidFill>
                  <a:schemeClr val="bg2"/>
                </a:solidFill>
              </a:rPr>
              <a:t>1</a:t>
            </a:r>
            <a:r>
              <a:rPr lang="en-US" sz="788" dirty="0">
                <a:solidFill>
                  <a:schemeClr val="bg2"/>
                </a:solidFill>
              </a:rPr>
              <a:t>PetFirst Healthcare, LLC, a MetLife company, is the program administrator authorized to offer and administer pet health insurance policies underwritten by Independence American Insurance Company, a Delaware insurance company, with its main office at 485 Madison Avenue, NY, NY 10022. For costs, complete details of coverage, and a listing of approved states, please contact </a:t>
            </a:r>
            <a:r>
              <a:rPr lang="en-US" sz="788" dirty="0" err="1">
                <a:solidFill>
                  <a:schemeClr val="bg2"/>
                </a:solidFill>
              </a:rPr>
              <a:t>PetFirst</a:t>
            </a:r>
            <a:r>
              <a:rPr lang="en-US" sz="788" dirty="0">
                <a:solidFill>
                  <a:schemeClr val="bg2"/>
                </a:solidFill>
              </a:rPr>
              <a:t> Healthcare, LLC. Like most insurance policies, insurance policies offered by </a:t>
            </a:r>
            <a:r>
              <a:rPr lang="en-US" sz="788" dirty="0" err="1">
                <a:solidFill>
                  <a:schemeClr val="bg2"/>
                </a:solidFill>
              </a:rPr>
              <a:t>PetFirst</a:t>
            </a:r>
            <a:r>
              <a:rPr lang="en-US" sz="788" dirty="0">
                <a:solidFill>
                  <a:schemeClr val="bg2"/>
                </a:solidFill>
              </a:rPr>
              <a:t> Healthcare, LLC and underwritten by Independence American Insurance Company, contain certain exclusions, exceptions, reductions, limitations, and terms for keeping them in force</a:t>
            </a:r>
            <a:br>
              <a:rPr lang="en-US" sz="788" dirty="0">
                <a:solidFill>
                  <a:schemeClr val="bg2"/>
                </a:solidFill>
              </a:rPr>
            </a:br>
            <a:r>
              <a:rPr lang="en-US" sz="788" baseline="30000" dirty="0">
                <a:solidFill>
                  <a:schemeClr val="bg2"/>
                </a:solidFill>
              </a:rPr>
              <a:t>2</a:t>
            </a:r>
            <a:r>
              <a:rPr lang="en-US" sz="788" dirty="0">
                <a:solidFill>
                  <a:schemeClr val="bg2"/>
                </a:solidFill>
              </a:rPr>
              <a:t>This discount is not available in Tennessee. This discount is only available for individuals who purchase a policy through an employer group (10% for Groups &gt; 1000 lives and 5% for Groups 50-999 lives).</a:t>
            </a:r>
          </a:p>
          <a:p>
            <a:pPr>
              <a:lnSpc>
                <a:spcPct val="80000"/>
              </a:lnSpc>
              <a:spcAft>
                <a:spcPts val="225"/>
              </a:spcAft>
            </a:pPr>
            <a:r>
              <a:rPr lang="en-US" sz="788" baseline="30000" dirty="0">
                <a:solidFill>
                  <a:schemeClr val="bg2"/>
                </a:solidFill>
              </a:rPr>
              <a:t>3</a:t>
            </a:r>
            <a:r>
              <a:rPr lang="en-US" sz="788" dirty="0">
                <a:solidFill>
                  <a:schemeClr val="bg2"/>
                </a:solidFill>
              </a:rPr>
              <a:t>With deductible savings, your pet's deductible automatically decreases by $25 each policy year that you don't receive a claim reimbursement. May not be available in all states.</a:t>
            </a:r>
          </a:p>
          <a:p>
            <a:pPr>
              <a:lnSpc>
                <a:spcPct val="80000"/>
              </a:lnSpc>
              <a:spcAft>
                <a:spcPts val="225"/>
              </a:spcAft>
            </a:pPr>
            <a:r>
              <a:rPr lang="en-US" sz="788" baseline="30000" dirty="0">
                <a:solidFill>
                  <a:schemeClr val="bg2"/>
                </a:solidFill>
              </a:rPr>
              <a:t>4</a:t>
            </a:r>
            <a:r>
              <a:rPr lang="en-US" sz="788" dirty="0">
                <a:solidFill>
                  <a:srgbClr val="7F7F7F"/>
                </a:solidFill>
              </a:rPr>
              <a:t>Application is subject to review and approval by MetLife based upon its underwriting rules. </a:t>
            </a:r>
            <a:endParaRPr lang="en-US" sz="788" dirty="0">
              <a:solidFill>
                <a:schemeClr val="bg2"/>
              </a:solidFill>
              <a:highlight>
                <a:srgbClr val="FFFF00"/>
              </a:highlight>
            </a:endParaRPr>
          </a:p>
          <a:p>
            <a:pPr>
              <a:lnSpc>
                <a:spcPct val="80000"/>
              </a:lnSpc>
              <a:spcAft>
                <a:spcPts val="225"/>
              </a:spcAft>
            </a:pPr>
            <a:r>
              <a:rPr lang="en-US" sz="788" baseline="30000" dirty="0">
                <a:solidFill>
                  <a:schemeClr val="bg2"/>
                </a:solidFill>
              </a:rPr>
              <a:t>5</a:t>
            </a:r>
            <a:r>
              <a:rPr lang="en-US" sz="788" baseline="30000" dirty="0">
                <a:solidFill>
                  <a:schemeClr val="bg1"/>
                </a:solidFill>
              </a:rPr>
              <a:t> </a:t>
            </a:r>
            <a:r>
              <a:rPr lang="en-US" sz="788" dirty="0">
                <a:solidFill>
                  <a:schemeClr val="bg1">
                    <a:lumMod val="50000"/>
                  </a:schemeClr>
                </a:solidFill>
              </a:rPr>
              <a:t>Accident coverage is midnight EST as of the day of enrollment compared to  wait time of 2 to 15 days for many competitors;  Illness coverage begins 14 days from the day of enrollment compared to 14 to 30 days for many competitors. </a:t>
            </a:r>
          </a:p>
          <a:p>
            <a:pPr>
              <a:lnSpc>
                <a:spcPct val="80000"/>
              </a:lnSpc>
              <a:spcAft>
                <a:spcPts val="225"/>
              </a:spcAft>
            </a:pPr>
            <a:r>
              <a:rPr lang="en-US" sz="788" baseline="30000" dirty="0">
                <a:solidFill>
                  <a:schemeClr val="bg1">
                    <a:lumMod val="50000"/>
                  </a:schemeClr>
                </a:solidFill>
              </a:rPr>
              <a:t>6</a:t>
            </a:r>
            <a:r>
              <a:rPr lang="en-US" sz="788" dirty="0">
                <a:solidFill>
                  <a:schemeClr val="bg1">
                    <a:lumMod val="50000"/>
                  </a:schemeClr>
                </a:solidFill>
              </a:rPr>
              <a:t>80% of claims are processed within 10 days or less.</a:t>
            </a:r>
          </a:p>
        </p:txBody>
      </p:sp>
    </p:spTree>
    <p:extLst>
      <p:ext uri="{BB962C8B-B14F-4D97-AF65-F5344CB8AC3E}">
        <p14:creationId xmlns:p14="http://schemas.microsoft.com/office/powerpoint/2010/main" val="1926435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 y="3929444"/>
            <a:ext cx="4562192" cy="52472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cs typeface="Open Sans Bold"/>
            </a:endParaRPr>
          </a:p>
        </p:txBody>
      </p:sp>
      <p:pic>
        <p:nvPicPr>
          <p:cNvPr id="5" name="Picture Placeholder 4" descr="gettyimages-890287958-170667a.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219" r="17219"/>
          <a:stretch>
            <a:fillRect/>
          </a:stretch>
        </p:blipFill>
        <p:spPr/>
      </p:pic>
      <p:sp>
        <p:nvSpPr>
          <p:cNvPr id="2" name="Title 1"/>
          <p:cNvSpPr>
            <a:spLocks noGrp="1"/>
          </p:cNvSpPr>
          <p:nvPr>
            <p:ph type="title"/>
          </p:nvPr>
        </p:nvSpPr>
        <p:spPr/>
        <p:txBody>
          <a:bodyPr/>
          <a:lstStyle/>
          <a:p>
            <a:r>
              <a:rPr lang="en-US" dirty="0"/>
              <a:t>What does it cover</a:t>
            </a:r>
            <a:r>
              <a:rPr lang="en-US" baseline="30000" dirty="0"/>
              <a:t>1</a:t>
            </a:r>
            <a:r>
              <a:rPr lang="en-US" dirty="0"/>
              <a:t>?</a:t>
            </a:r>
          </a:p>
        </p:txBody>
      </p:sp>
      <p:sp>
        <p:nvSpPr>
          <p:cNvPr id="3" name="Content Placeholder 2"/>
          <p:cNvSpPr>
            <a:spLocks noGrp="1"/>
          </p:cNvSpPr>
          <p:nvPr>
            <p:ph sz="quarter" idx="10"/>
          </p:nvPr>
        </p:nvSpPr>
        <p:spPr>
          <a:xfrm>
            <a:off x="623222" y="1663778"/>
            <a:ext cx="1846532" cy="2281144"/>
          </a:xfrm>
        </p:spPr>
        <p:txBody>
          <a:bodyPr/>
          <a:lstStyle/>
          <a:p>
            <a:pPr marL="0" lvl="1" indent="0">
              <a:lnSpc>
                <a:spcPct val="80000"/>
              </a:lnSpc>
              <a:spcBef>
                <a:spcPts val="750"/>
              </a:spcBef>
              <a:buNone/>
            </a:pPr>
            <a:r>
              <a:rPr lang="en-US" sz="1200" dirty="0"/>
              <a:t>Accidental injuries</a:t>
            </a:r>
          </a:p>
          <a:p>
            <a:pPr marL="0" lvl="1" indent="0">
              <a:lnSpc>
                <a:spcPct val="80000"/>
              </a:lnSpc>
              <a:spcBef>
                <a:spcPts val="750"/>
              </a:spcBef>
              <a:buNone/>
            </a:pPr>
            <a:r>
              <a:rPr lang="en-US" sz="1200" dirty="0"/>
              <a:t>illnesses</a:t>
            </a:r>
          </a:p>
          <a:p>
            <a:pPr marL="0" lvl="1" indent="0">
              <a:lnSpc>
                <a:spcPct val="80000"/>
              </a:lnSpc>
              <a:spcBef>
                <a:spcPts val="750"/>
              </a:spcBef>
              <a:buNone/>
            </a:pPr>
            <a:r>
              <a:rPr lang="en-US" sz="1200" dirty="0"/>
              <a:t>exam fees</a:t>
            </a:r>
          </a:p>
          <a:p>
            <a:pPr marL="0" lvl="1" indent="0">
              <a:lnSpc>
                <a:spcPct val="80000"/>
              </a:lnSpc>
              <a:spcBef>
                <a:spcPts val="750"/>
              </a:spcBef>
              <a:buNone/>
            </a:pPr>
            <a:r>
              <a:rPr lang="en-US" sz="1200" dirty="0"/>
              <a:t>surgeries</a:t>
            </a:r>
          </a:p>
          <a:p>
            <a:pPr marL="0" lvl="1" indent="0">
              <a:lnSpc>
                <a:spcPct val="80000"/>
              </a:lnSpc>
              <a:spcBef>
                <a:spcPts val="750"/>
              </a:spcBef>
              <a:buNone/>
            </a:pPr>
            <a:r>
              <a:rPr lang="en-US" sz="1200" dirty="0"/>
              <a:t>medications</a:t>
            </a:r>
          </a:p>
          <a:p>
            <a:pPr marL="0" lvl="1" indent="0">
              <a:lnSpc>
                <a:spcPct val="80000"/>
              </a:lnSpc>
              <a:spcBef>
                <a:spcPts val="750"/>
              </a:spcBef>
              <a:buNone/>
            </a:pPr>
            <a:r>
              <a:rPr lang="en-US" sz="1200" dirty="0"/>
              <a:t>ultrasounds</a:t>
            </a:r>
          </a:p>
          <a:p>
            <a:pPr marL="0" lvl="1" indent="0">
              <a:lnSpc>
                <a:spcPct val="80000"/>
              </a:lnSpc>
              <a:spcBef>
                <a:spcPts val="750"/>
              </a:spcBef>
              <a:buNone/>
            </a:pPr>
            <a:r>
              <a:rPr lang="en-US" sz="1200" dirty="0"/>
              <a:t>hospital stays</a:t>
            </a:r>
          </a:p>
          <a:p>
            <a:pPr marL="0" lvl="1" indent="0">
              <a:lnSpc>
                <a:spcPct val="80000"/>
              </a:lnSpc>
              <a:spcBef>
                <a:spcPts val="750"/>
              </a:spcBef>
              <a:buNone/>
            </a:pPr>
            <a:r>
              <a:rPr lang="en-US" sz="1200" dirty="0"/>
              <a:t>x-rays and </a:t>
            </a:r>
            <a:br>
              <a:rPr lang="en-US" sz="1200" dirty="0"/>
            </a:br>
            <a:r>
              <a:rPr lang="en-US" sz="1200" dirty="0"/>
              <a:t>diagnostic tests</a:t>
            </a:r>
          </a:p>
          <a:p>
            <a:pPr marL="0" lvl="1" indent="0">
              <a:lnSpc>
                <a:spcPct val="80000"/>
              </a:lnSpc>
              <a:spcBef>
                <a:spcPts val="750"/>
              </a:spcBef>
              <a:buNone/>
            </a:pPr>
            <a:endParaRPr lang="en-US" sz="1200" dirty="0"/>
          </a:p>
        </p:txBody>
      </p:sp>
      <p:sp>
        <p:nvSpPr>
          <p:cNvPr id="45" name="Content Placeholder 2"/>
          <p:cNvSpPr txBox="1">
            <a:spLocks/>
          </p:cNvSpPr>
          <p:nvPr/>
        </p:nvSpPr>
        <p:spPr>
          <a:xfrm>
            <a:off x="295355" y="3958602"/>
            <a:ext cx="3753886" cy="481659"/>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1200" dirty="0">
                <a:solidFill>
                  <a:schemeClr val="bg1"/>
                </a:solidFill>
              </a:rPr>
              <a:t>Pre-existing conditions may not be covered, so don’t wait. </a:t>
            </a:r>
            <a:r>
              <a:rPr lang="en-US" sz="1200" b="1" dirty="0">
                <a:solidFill>
                  <a:schemeClr val="bg1"/>
                </a:solidFill>
              </a:rPr>
              <a:t>Insure your pet today.</a:t>
            </a:r>
          </a:p>
        </p:txBody>
      </p:sp>
      <p:sp>
        <p:nvSpPr>
          <p:cNvPr id="26" name="Content Placeholder 2"/>
          <p:cNvSpPr txBox="1">
            <a:spLocks/>
          </p:cNvSpPr>
          <p:nvPr/>
        </p:nvSpPr>
        <p:spPr>
          <a:xfrm>
            <a:off x="2393265" y="2131955"/>
            <a:ext cx="2023204" cy="1615837"/>
          </a:xfrm>
          <a:prstGeom prst="rect">
            <a:avLst/>
          </a:prstGeom>
        </p:spPr>
        <p:txBody>
          <a:bodyPr vert="horz" lIns="0" tIns="0" rIns="0" bIns="0" rtlCol="0">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80000"/>
              </a:lnSpc>
              <a:spcBef>
                <a:spcPts val="750"/>
              </a:spcBef>
              <a:buNone/>
            </a:pPr>
            <a:r>
              <a:rPr lang="en-US" sz="1200" dirty="0"/>
              <a:t>hip dysplasia</a:t>
            </a:r>
          </a:p>
          <a:p>
            <a:pPr marL="0" lvl="1" indent="0">
              <a:lnSpc>
                <a:spcPct val="80000"/>
              </a:lnSpc>
              <a:spcBef>
                <a:spcPts val="750"/>
              </a:spcBef>
              <a:buNone/>
            </a:pPr>
            <a:r>
              <a:rPr lang="en-US" sz="1200" dirty="0"/>
              <a:t>hereditary conditions</a:t>
            </a:r>
          </a:p>
          <a:p>
            <a:pPr marL="0" lvl="1" indent="0">
              <a:lnSpc>
                <a:spcPct val="80000"/>
              </a:lnSpc>
              <a:spcBef>
                <a:spcPts val="750"/>
              </a:spcBef>
              <a:buNone/>
            </a:pPr>
            <a:r>
              <a:rPr lang="en-US" sz="1200" dirty="0"/>
              <a:t>congenital conditions</a:t>
            </a:r>
          </a:p>
          <a:p>
            <a:pPr marL="0" lvl="1" indent="0">
              <a:lnSpc>
                <a:spcPct val="80000"/>
              </a:lnSpc>
              <a:spcBef>
                <a:spcPts val="750"/>
              </a:spcBef>
              <a:buNone/>
            </a:pPr>
            <a:r>
              <a:rPr lang="en-US" sz="1200" dirty="0"/>
              <a:t>chronic conditions</a:t>
            </a:r>
          </a:p>
          <a:p>
            <a:pPr marL="0" lvl="1" indent="0">
              <a:lnSpc>
                <a:spcPct val="80000"/>
              </a:lnSpc>
              <a:spcBef>
                <a:spcPts val="750"/>
              </a:spcBef>
              <a:buNone/>
            </a:pPr>
            <a:r>
              <a:rPr lang="en-US" sz="1200" dirty="0"/>
              <a:t>alternative therapies</a:t>
            </a:r>
          </a:p>
          <a:p>
            <a:pPr marL="0" lvl="1" indent="0">
              <a:lnSpc>
                <a:spcPct val="80000"/>
              </a:lnSpc>
              <a:spcBef>
                <a:spcPts val="750"/>
              </a:spcBef>
              <a:buNone/>
            </a:pPr>
            <a:r>
              <a:rPr lang="en-US" sz="1200" dirty="0"/>
              <a:t>holistic care</a:t>
            </a:r>
          </a:p>
          <a:p>
            <a:pPr marL="0" lvl="1" indent="0">
              <a:lnSpc>
                <a:spcPct val="80000"/>
              </a:lnSpc>
              <a:spcBef>
                <a:spcPts val="750"/>
              </a:spcBef>
              <a:buNone/>
            </a:pPr>
            <a:r>
              <a:rPr lang="en-US" sz="1200" dirty="0"/>
              <a:t>and much more!</a:t>
            </a:r>
            <a:endParaRPr lang="en-US" sz="1350" dirty="0"/>
          </a:p>
        </p:txBody>
      </p:sp>
      <p:grpSp>
        <p:nvGrpSpPr>
          <p:cNvPr id="4" name="Group 3"/>
          <p:cNvGrpSpPr/>
          <p:nvPr/>
        </p:nvGrpSpPr>
        <p:grpSpPr>
          <a:xfrm>
            <a:off x="288808" y="1673412"/>
            <a:ext cx="174243" cy="1829674"/>
            <a:chOff x="384976" y="1450135"/>
            <a:chExt cx="250018" cy="2625361"/>
          </a:xfrm>
        </p:grpSpPr>
        <p:pic>
          <p:nvPicPr>
            <p:cNvPr id="43" name="Picture 42"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1450135"/>
              <a:ext cx="250018" cy="250018"/>
            </a:xfrm>
            <a:prstGeom prst="rect">
              <a:avLst/>
            </a:prstGeom>
          </p:spPr>
        </p:pic>
        <p:pic>
          <p:nvPicPr>
            <p:cNvPr id="9" name="Picture 8"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1789470"/>
              <a:ext cx="250018" cy="250018"/>
            </a:xfrm>
            <a:prstGeom prst="rect">
              <a:avLst/>
            </a:prstGeom>
          </p:spPr>
        </p:pic>
        <p:pic>
          <p:nvPicPr>
            <p:cNvPr id="10" name="Picture 9"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2128804"/>
              <a:ext cx="250018" cy="250018"/>
            </a:xfrm>
            <a:prstGeom prst="rect">
              <a:avLst/>
            </a:prstGeom>
          </p:spPr>
        </p:pic>
        <p:pic>
          <p:nvPicPr>
            <p:cNvPr id="11" name="Picture 10"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2468139"/>
              <a:ext cx="250018" cy="250018"/>
            </a:xfrm>
            <a:prstGeom prst="rect">
              <a:avLst/>
            </a:prstGeom>
          </p:spPr>
        </p:pic>
        <p:pic>
          <p:nvPicPr>
            <p:cNvPr id="12" name="Picture 11"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2807474"/>
              <a:ext cx="250018" cy="250018"/>
            </a:xfrm>
            <a:prstGeom prst="rect">
              <a:avLst/>
            </a:prstGeom>
          </p:spPr>
        </p:pic>
        <p:pic>
          <p:nvPicPr>
            <p:cNvPr id="13" name="Picture 12"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3146808"/>
              <a:ext cx="250018" cy="250018"/>
            </a:xfrm>
            <a:prstGeom prst="rect">
              <a:avLst/>
            </a:prstGeom>
          </p:spPr>
        </p:pic>
        <p:pic>
          <p:nvPicPr>
            <p:cNvPr id="14" name="Picture 13"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3486143"/>
              <a:ext cx="250018" cy="250018"/>
            </a:xfrm>
            <a:prstGeom prst="rect">
              <a:avLst/>
            </a:prstGeom>
          </p:spPr>
        </p:pic>
        <p:pic>
          <p:nvPicPr>
            <p:cNvPr id="15" name="Picture 14"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3825478"/>
              <a:ext cx="250018" cy="250018"/>
            </a:xfrm>
            <a:prstGeom prst="rect">
              <a:avLst/>
            </a:prstGeom>
          </p:spPr>
        </p:pic>
      </p:grpSp>
      <p:sp>
        <p:nvSpPr>
          <p:cNvPr id="6" name="Rectangle 5"/>
          <p:cNvSpPr/>
          <p:nvPr/>
        </p:nvSpPr>
        <p:spPr>
          <a:xfrm>
            <a:off x="2048397" y="1609536"/>
            <a:ext cx="2115995" cy="461665"/>
          </a:xfrm>
          <a:prstGeom prst="rect">
            <a:avLst/>
          </a:prstGeom>
        </p:spPr>
        <p:txBody>
          <a:bodyPr wrap="square">
            <a:spAutoFit/>
          </a:bodyPr>
          <a:lstStyle/>
          <a:p>
            <a:pPr marL="0" lvl="1">
              <a:spcBef>
                <a:spcPts val="750"/>
              </a:spcBef>
            </a:pPr>
            <a:r>
              <a:rPr lang="en-US" sz="1200" b="1" dirty="0">
                <a:solidFill>
                  <a:schemeClr val="tx2"/>
                </a:solidFill>
              </a:rPr>
              <a:t>And our coverage</a:t>
            </a:r>
            <a:r>
              <a:rPr lang="en-US" sz="1200" b="1" baseline="30000" dirty="0">
                <a:solidFill>
                  <a:schemeClr val="tx2"/>
                </a:solidFill>
              </a:rPr>
              <a:t>1</a:t>
            </a:r>
            <a:r>
              <a:rPr lang="en-US" sz="1200" b="1" dirty="0">
                <a:solidFill>
                  <a:schemeClr val="tx2"/>
                </a:solidFill>
              </a:rPr>
              <a:t> </a:t>
            </a:r>
            <a:br>
              <a:rPr lang="en-US" sz="1200" b="1" dirty="0">
                <a:solidFill>
                  <a:schemeClr val="tx2"/>
                </a:solidFill>
              </a:rPr>
            </a:br>
            <a:r>
              <a:rPr lang="en-US" sz="1200" b="1" dirty="0">
                <a:solidFill>
                  <a:schemeClr val="tx2"/>
                </a:solidFill>
              </a:rPr>
              <a:t>also includes</a:t>
            </a:r>
          </a:p>
        </p:txBody>
      </p:sp>
      <p:sp>
        <p:nvSpPr>
          <p:cNvPr id="36" name="TextBox 35"/>
          <p:cNvSpPr txBox="1"/>
          <p:nvPr/>
        </p:nvSpPr>
        <p:spPr>
          <a:xfrm>
            <a:off x="275080" y="4615869"/>
            <a:ext cx="4226077" cy="600164"/>
          </a:xfrm>
          <a:prstGeom prst="rect">
            <a:avLst/>
          </a:prstGeom>
          <a:noFill/>
        </p:spPr>
        <p:txBody>
          <a:bodyPr wrap="square" rtlCol="0">
            <a:spAutoFit/>
          </a:bodyPr>
          <a:lstStyle/>
          <a:p>
            <a:r>
              <a:rPr lang="en-US" sz="825" baseline="30000" dirty="0">
                <a:solidFill>
                  <a:schemeClr val="bg2"/>
                </a:solidFill>
              </a:rPr>
              <a:t>1</a:t>
            </a:r>
            <a:r>
              <a:rPr lang="en-US" sz="825" dirty="0">
                <a:solidFill>
                  <a:schemeClr val="bg2"/>
                </a:solidFill>
              </a:rPr>
              <a:t>Provided all terms of the policy are met. Like most insurance policies, insurance policies offered by </a:t>
            </a:r>
            <a:r>
              <a:rPr lang="en-US" sz="825" dirty="0" err="1">
                <a:solidFill>
                  <a:schemeClr val="bg2"/>
                </a:solidFill>
              </a:rPr>
              <a:t>PetFirst</a:t>
            </a:r>
            <a:r>
              <a:rPr lang="en-US" sz="825" dirty="0">
                <a:solidFill>
                  <a:schemeClr val="bg2"/>
                </a:solidFill>
              </a:rPr>
              <a:t> Healthcare, LLC and underwritten by Independence American Insurance Company, contain certain exclusions, exceptions, reductions, limitations, and terms for keeping them in force.</a:t>
            </a:r>
            <a:endParaRPr lang="en-US" sz="825" baseline="30000" dirty="0">
              <a:solidFill>
                <a:schemeClr val="bg2"/>
              </a:solidFill>
            </a:endParaRPr>
          </a:p>
        </p:txBody>
      </p:sp>
      <p:grpSp>
        <p:nvGrpSpPr>
          <p:cNvPr id="50" name="Group 49"/>
          <p:cNvGrpSpPr/>
          <p:nvPr/>
        </p:nvGrpSpPr>
        <p:grpSpPr>
          <a:xfrm>
            <a:off x="2112269" y="2146392"/>
            <a:ext cx="174243" cy="1593187"/>
            <a:chOff x="384976" y="2128804"/>
            <a:chExt cx="250018" cy="2286030"/>
          </a:xfrm>
        </p:grpSpPr>
        <p:pic>
          <p:nvPicPr>
            <p:cNvPr id="53" name="Picture 52"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2128804"/>
              <a:ext cx="250018" cy="250018"/>
            </a:xfrm>
            <a:prstGeom prst="rect">
              <a:avLst/>
            </a:prstGeom>
          </p:spPr>
        </p:pic>
        <p:pic>
          <p:nvPicPr>
            <p:cNvPr id="54" name="Picture 53"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2468139"/>
              <a:ext cx="250018" cy="250018"/>
            </a:xfrm>
            <a:prstGeom prst="rect">
              <a:avLst/>
            </a:prstGeom>
          </p:spPr>
        </p:pic>
        <p:pic>
          <p:nvPicPr>
            <p:cNvPr id="55" name="Picture 54"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2807474"/>
              <a:ext cx="250018" cy="250018"/>
            </a:xfrm>
            <a:prstGeom prst="rect">
              <a:avLst/>
            </a:prstGeom>
          </p:spPr>
        </p:pic>
        <p:pic>
          <p:nvPicPr>
            <p:cNvPr id="56" name="Picture 55"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3146808"/>
              <a:ext cx="250018" cy="250018"/>
            </a:xfrm>
            <a:prstGeom prst="rect">
              <a:avLst/>
            </a:prstGeom>
          </p:spPr>
        </p:pic>
        <p:pic>
          <p:nvPicPr>
            <p:cNvPr id="57" name="Picture 56"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3486143"/>
              <a:ext cx="250018" cy="250018"/>
            </a:xfrm>
            <a:prstGeom prst="rect">
              <a:avLst/>
            </a:prstGeom>
          </p:spPr>
        </p:pic>
        <p:pic>
          <p:nvPicPr>
            <p:cNvPr id="58" name="Picture 57"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3825478"/>
              <a:ext cx="250018" cy="250018"/>
            </a:xfrm>
            <a:prstGeom prst="rect">
              <a:avLst/>
            </a:prstGeom>
          </p:spPr>
        </p:pic>
        <p:pic>
          <p:nvPicPr>
            <p:cNvPr id="59" name="Picture 58" descr="Pictogram_Approved_01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976" y="4164816"/>
              <a:ext cx="250018" cy="250018"/>
            </a:xfrm>
            <a:prstGeom prst="rect">
              <a:avLst/>
            </a:prstGeom>
          </p:spPr>
        </p:pic>
      </p:grpSp>
    </p:spTree>
    <p:extLst>
      <p:ext uri="{BB962C8B-B14F-4D97-AF65-F5344CB8AC3E}">
        <p14:creationId xmlns:p14="http://schemas.microsoft.com/office/powerpoint/2010/main" val="1695665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6812" y="3087599"/>
            <a:ext cx="4547188" cy="2437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cs typeface="Open Sans Bold"/>
            </a:endParaRPr>
          </a:p>
        </p:txBody>
      </p:sp>
      <p:sp>
        <p:nvSpPr>
          <p:cNvPr id="2" name="Title 1"/>
          <p:cNvSpPr>
            <a:spLocks noGrp="1"/>
          </p:cNvSpPr>
          <p:nvPr>
            <p:ph type="title"/>
          </p:nvPr>
        </p:nvSpPr>
        <p:spPr/>
        <p:txBody>
          <a:bodyPr/>
          <a:lstStyle/>
          <a:p>
            <a:r>
              <a:rPr lang="en-US" dirty="0"/>
              <a:t>Additional Plan Features</a:t>
            </a:r>
            <a:endParaRPr lang="en-US" dirty="0">
              <a:solidFill>
                <a:schemeClr val="accent1"/>
              </a:solidFill>
            </a:endParaRPr>
          </a:p>
        </p:txBody>
      </p:sp>
      <p:sp>
        <p:nvSpPr>
          <p:cNvPr id="6" name="Content Placeholder 5"/>
          <p:cNvSpPr>
            <a:spLocks noGrp="1"/>
          </p:cNvSpPr>
          <p:nvPr>
            <p:ph sz="quarter" idx="10"/>
          </p:nvPr>
        </p:nvSpPr>
        <p:spPr>
          <a:xfrm>
            <a:off x="342990" y="1737702"/>
            <a:ext cx="4045214" cy="949890"/>
          </a:xfrm>
        </p:spPr>
        <p:txBody>
          <a:bodyPr/>
          <a:lstStyle/>
          <a:p>
            <a:r>
              <a:rPr lang="en-US" dirty="0"/>
              <a:t>Wellness Care Rider</a:t>
            </a:r>
            <a:r>
              <a:rPr lang="en-US" baseline="30000" dirty="0"/>
              <a:t>1</a:t>
            </a:r>
          </a:p>
          <a:p>
            <a:pPr lvl="1"/>
            <a:r>
              <a:rPr lang="en-US" sz="1200" dirty="0"/>
              <a:t>Want additional coverage</a:t>
            </a:r>
            <a:r>
              <a:rPr lang="en-US" sz="1200" baseline="30000" dirty="0"/>
              <a:t>2</a:t>
            </a:r>
            <a:r>
              <a:rPr lang="en-US" sz="1200" dirty="0"/>
              <a:t> for routine exams, vaccinations and prescription medications? You can add a wellness care rider to your plan for these expenses. Coverage includes:</a:t>
            </a:r>
          </a:p>
          <a:p>
            <a:pPr lvl="2">
              <a:spcBef>
                <a:spcPts val="675"/>
              </a:spcBef>
              <a:buClr>
                <a:srgbClr val="0061A0"/>
              </a:buClr>
            </a:pPr>
            <a:endParaRPr lang="en-US" sz="1200" dirty="0"/>
          </a:p>
        </p:txBody>
      </p:sp>
      <p:sp>
        <p:nvSpPr>
          <p:cNvPr id="7" name="Rectangle 6"/>
          <p:cNvSpPr/>
          <p:nvPr/>
        </p:nvSpPr>
        <p:spPr>
          <a:xfrm>
            <a:off x="4954076" y="3274973"/>
            <a:ext cx="3763192" cy="2083343"/>
          </a:xfrm>
          <a:prstGeom prst="rect">
            <a:avLst/>
          </a:prstGeom>
        </p:spPr>
        <p:txBody>
          <a:bodyPr wrap="square" lIns="0" tIns="0" rIns="0" bIns="0">
            <a:noAutofit/>
          </a:bodyPr>
          <a:lstStyle/>
          <a:p>
            <a:pPr marL="9528" lvl="1"/>
            <a:r>
              <a:rPr lang="en-US" sz="1500" b="1" dirty="0">
                <a:solidFill>
                  <a:schemeClr val="bg1"/>
                </a:solidFill>
                <a:ea typeface="Arial" charset="0"/>
                <a:cs typeface="Arial" charset="0"/>
              </a:rPr>
              <a:t>Family Plan</a:t>
            </a:r>
          </a:p>
          <a:p>
            <a:pPr>
              <a:spcBef>
                <a:spcPts val="900"/>
              </a:spcBef>
            </a:pPr>
            <a:r>
              <a:rPr lang="en-US" sz="1350" dirty="0">
                <a:solidFill>
                  <a:srgbClr val="FFFFFF"/>
                </a:solidFill>
              </a:rPr>
              <a:t>MetLife also provides the unique feature of a Family Plan</a:t>
            </a:r>
            <a:r>
              <a:rPr lang="en-US" sz="1350" baseline="30000" dirty="0">
                <a:solidFill>
                  <a:srgbClr val="FFFFFF"/>
                </a:solidFill>
              </a:rPr>
              <a:t>3</a:t>
            </a:r>
            <a:r>
              <a:rPr lang="en-US" sz="1350" dirty="0">
                <a:solidFill>
                  <a:srgbClr val="FFFFFF"/>
                </a:solidFill>
              </a:rPr>
              <a:t>. In a Family Plan, a policyholder is able to enroll up to three pets onto the same policy such that they share the same annual limits and coverage on the single policy. This feature is limited to pets under the age of 10 and allows policyholders more flexibility when considering enrolling multiple pets. </a:t>
            </a:r>
          </a:p>
          <a:p>
            <a:pPr marL="9528" lvl="1"/>
            <a:endParaRPr lang="en-US" sz="1500" b="1" dirty="0">
              <a:solidFill>
                <a:schemeClr val="bg1"/>
              </a:solidFill>
              <a:ea typeface="Arial" charset="0"/>
              <a:cs typeface="Arial" charset="0"/>
            </a:endParaRPr>
          </a:p>
        </p:txBody>
      </p:sp>
      <p:sp>
        <p:nvSpPr>
          <p:cNvPr id="10" name="Content Placeholder 5"/>
          <p:cNvSpPr txBox="1">
            <a:spLocks/>
          </p:cNvSpPr>
          <p:nvPr/>
        </p:nvSpPr>
        <p:spPr>
          <a:xfrm>
            <a:off x="2436134" y="2687592"/>
            <a:ext cx="1952070" cy="1349664"/>
          </a:xfrm>
          <a:prstGeom prst="rect">
            <a:avLst/>
          </a:prstGeom>
        </p:spPr>
        <p:txBody>
          <a:bodyPr vert="horz" lIns="0" tIns="0" rIns="0" bIns="0" rtlCol="0">
            <a:noAutofit/>
          </a:bodyPr>
          <a:lstStyle>
            <a:lvl1pPr marL="0" indent="0" algn="l" defTabSz="914400" rtl="0" eaLnBrk="1" latinLnBrk="0" hangingPunct="1">
              <a:spcBef>
                <a:spcPts val="1800"/>
              </a:spcBef>
              <a:spcAft>
                <a:spcPts val="0"/>
              </a:spcAft>
              <a:buClrTx/>
              <a:buFontTx/>
              <a:buNone/>
              <a:tabLst>
                <a:tab pos="1201738" algn="l"/>
              </a:tabLst>
              <a:defRPr sz="2000" b="1" i="0" kern="1200">
                <a:solidFill>
                  <a:schemeClr val="tx2"/>
                </a:solidFill>
                <a:latin typeface="+mn-lt"/>
                <a:ea typeface="Arial" charset="0"/>
                <a:cs typeface="Arial" charset="0"/>
              </a:defRPr>
            </a:lvl1pPr>
            <a:lvl2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2pPr>
            <a:lvl3pPr marL="200025" indent="-200025" algn="l" defTabSz="914400" rtl="0" eaLnBrk="1" latinLnBrk="0" hangingPunct="1">
              <a:spcBef>
                <a:spcPts val="600"/>
              </a:spcBef>
              <a:spcAft>
                <a:spcPts val="0"/>
              </a:spcAft>
              <a:buClrTx/>
              <a:buFont typeface="Arial"/>
              <a:buChar char="•"/>
              <a:tabLst>
                <a:tab pos="1201738" algn="l"/>
              </a:tabLst>
              <a:defRPr sz="1800" b="0" i="0" kern="1200">
                <a:solidFill>
                  <a:schemeClr val="bg2"/>
                </a:solidFill>
                <a:latin typeface="+mn-lt"/>
                <a:ea typeface="Arial" charset="0"/>
                <a:cs typeface="Arial" charset="0"/>
              </a:defRPr>
            </a:lvl3pPr>
            <a:lvl4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spcBef>
                <a:spcPts val="675"/>
              </a:spcBef>
              <a:buClr>
                <a:srgbClr val="0061A0"/>
              </a:buClr>
            </a:pPr>
            <a:endParaRPr lang="en-US" sz="1200" dirty="0"/>
          </a:p>
        </p:txBody>
      </p:sp>
      <p:sp>
        <p:nvSpPr>
          <p:cNvPr id="11" name="TextBox 10"/>
          <p:cNvSpPr txBox="1"/>
          <p:nvPr/>
        </p:nvSpPr>
        <p:spPr>
          <a:xfrm>
            <a:off x="266431" y="4135577"/>
            <a:ext cx="4226077" cy="905376"/>
          </a:xfrm>
          <a:prstGeom prst="rect">
            <a:avLst/>
          </a:prstGeom>
          <a:noFill/>
        </p:spPr>
        <p:txBody>
          <a:bodyPr wrap="square" rtlCol="0">
            <a:spAutoFit/>
          </a:bodyPr>
          <a:lstStyle/>
          <a:p>
            <a:pPr>
              <a:spcAft>
                <a:spcPts val="225"/>
              </a:spcAft>
            </a:pPr>
            <a:r>
              <a:rPr lang="en-US" sz="825" baseline="30000" dirty="0">
                <a:solidFill>
                  <a:schemeClr val="bg2"/>
                </a:solidFill>
              </a:rPr>
              <a:t>1</a:t>
            </a:r>
            <a:r>
              <a:rPr lang="en-US" sz="825" dirty="0">
                <a:solidFill>
                  <a:schemeClr val="bg2"/>
                </a:solidFill>
              </a:rPr>
              <a:t>Can be purchased at an additional cost.</a:t>
            </a:r>
          </a:p>
          <a:p>
            <a:pPr>
              <a:spcAft>
                <a:spcPts val="225"/>
              </a:spcAft>
            </a:pPr>
            <a:r>
              <a:rPr lang="en-US" sz="825" baseline="30000" dirty="0">
                <a:solidFill>
                  <a:schemeClr val="bg2"/>
                </a:solidFill>
              </a:rPr>
              <a:t>2</a:t>
            </a:r>
            <a:r>
              <a:rPr lang="en-US" sz="825" dirty="0">
                <a:solidFill>
                  <a:schemeClr val="bg2"/>
                </a:solidFill>
              </a:rPr>
              <a:t>Provided all terms of the policy are met. Like most insurance policies, insurance policies offered by </a:t>
            </a:r>
            <a:r>
              <a:rPr lang="en-US" sz="825" dirty="0" err="1">
                <a:solidFill>
                  <a:schemeClr val="bg2"/>
                </a:solidFill>
              </a:rPr>
              <a:t>PetFirst</a:t>
            </a:r>
            <a:r>
              <a:rPr lang="en-US" sz="825" dirty="0">
                <a:solidFill>
                  <a:schemeClr val="bg2"/>
                </a:solidFill>
              </a:rPr>
              <a:t> Healthcare, LLC and underwritten by Independence American Insurance Company, contain certain exclusions, exceptions, reductions, limitations, and terms for keeping them in force..</a:t>
            </a:r>
          </a:p>
          <a:p>
            <a:pPr>
              <a:spcAft>
                <a:spcPts val="225"/>
              </a:spcAft>
            </a:pPr>
            <a:r>
              <a:rPr lang="en-US" sz="825" baseline="30000" dirty="0">
                <a:solidFill>
                  <a:schemeClr val="bg2"/>
                </a:solidFill>
              </a:rPr>
              <a:t>3</a:t>
            </a:r>
            <a:r>
              <a:rPr lang="en-US" sz="825" dirty="0">
                <a:solidFill>
                  <a:schemeClr val="bg2"/>
                </a:solidFill>
              </a:rPr>
              <a:t>A multi-policy discount is not available when enrolling into a Family Plan.</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596811" y="856581"/>
            <a:ext cx="4547189" cy="2242332"/>
          </a:xfrm>
          <a:prstGeom prst="rect">
            <a:avLst/>
          </a:prstGeom>
        </p:spPr>
      </p:pic>
      <p:sp>
        <p:nvSpPr>
          <p:cNvPr id="3" name="TextBox 2">
            <a:extLst>
              <a:ext uri="{FF2B5EF4-FFF2-40B4-BE49-F238E27FC236}">
                <a16:creationId xmlns:a16="http://schemas.microsoft.com/office/drawing/2014/main" id="{3410CADE-6E95-F54A-A520-A43DB7D4BAFD}"/>
              </a:ext>
            </a:extLst>
          </p:cNvPr>
          <p:cNvSpPr txBox="1"/>
          <p:nvPr/>
        </p:nvSpPr>
        <p:spPr>
          <a:xfrm>
            <a:off x="342990" y="2756680"/>
            <a:ext cx="4045215" cy="1413729"/>
          </a:xfrm>
          <a:prstGeom prst="rect">
            <a:avLst/>
          </a:prstGeom>
          <a:noFill/>
        </p:spPr>
        <p:txBody>
          <a:bodyPr wrap="square" lIns="0" tIns="0" rIns="0" bIns="0" numCol="2" rtlCol="0">
            <a:noAutofit/>
          </a:bodyPr>
          <a:lstStyle/>
          <a:p>
            <a:pPr marL="150059" lvl="2" indent="-150059">
              <a:spcBef>
                <a:spcPts val="225"/>
              </a:spcBef>
              <a:buClr>
                <a:srgbClr val="0061A0"/>
              </a:buClr>
              <a:buFont typeface="Arial"/>
              <a:buChar char="•"/>
              <a:tabLst>
                <a:tab pos="901544" algn="l"/>
              </a:tabLst>
            </a:pPr>
            <a:r>
              <a:rPr lang="en-US" sz="1200" dirty="0">
                <a:solidFill>
                  <a:srgbClr val="75787B"/>
                </a:solidFill>
                <a:cs typeface="Arial" charset="0"/>
              </a:rPr>
              <a:t>Annual vet exams</a:t>
            </a:r>
          </a:p>
          <a:p>
            <a:pPr marL="150059" lvl="2" indent="-150059">
              <a:spcBef>
                <a:spcPts val="225"/>
              </a:spcBef>
              <a:buClr>
                <a:srgbClr val="0061A0"/>
              </a:buClr>
              <a:buFont typeface="Arial"/>
              <a:buChar char="•"/>
              <a:tabLst>
                <a:tab pos="901544" algn="l"/>
              </a:tabLst>
            </a:pPr>
            <a:r>
              <a:rPr lang="en-US" sz="1200" dirty="0">
                <a:solidFill>
                  <a:srgbClr val="75787B"/>
                </a:solidFill>
                <a:cs typeface="Arial" charset="0"/>
              </a:rPr>
              <a:t>Routine tests or screens</a:t>
            </a:r>
          </a:p>
          <a:p>
            <a:pPr marL="150059" lvl="2" indent="-150059">
              <a:spcBef>
                <a:spcPts val="225"/>
              </a:spcBef>
              <a:buClr>
                <a:srgbClr val="0061A0"/>
              </a:buClr>
              <a:buFont typeface="Arial"/>
              <a:buChar char="•"/>
              <a:tabLst>
                <a:tab pos="901544" algn="l"/>
              </a:tabLst>
            </a:pPr>
            <a:r>
              <a:rPr lang="en-US" sz="1200" dirty="0">
                <a:solidFill>
                  <a:srgbClr val="75787B"/>
                </a:solidFill>
                <a:cs typeface="Arial" charset="0"/>
              </a:rPr>
              <a:t>Vaccines</a:t>
            </a:r>
          </a:p>
          <a:p>
            <a:pPr marL="150059" lvl="2" indent="-150059">
              <a:spcBef>
                <a:spcPts val="225"/>
              </a:spcBef>
              <a:buClr>
                <a:srgbClr val="0061A0"/>
              </a:buClr>
              <a:buFont typeface="Arial"/>
              <a:buChar char="•"/>
              <a:tabLst>
                <a:tab pos="901544" algn="l"/>
              </a:tabLst>
            </a:pPr>
            <a:r>
              <a:rPr lang="en-US" sz="1200" dirty="0">
                <a:solidFill>
                  <a:srgbClr val="75787B"/>
                </a:solidFill>
                <a:cs typeface="Arial" charset="0"/>
              </a:rPr>
              <a:t>Teeth cleaning or </a:t>
            </a:r>
            <a:br>
              <a:rPr lang="en-US" sz="1200" dirty="0">
                <a:solidFill>
                  <a:srgbClr val="75787B"/>
                </a:solidFill>
                <a:cs typeface="Arial" charset="0"/>
              </a:rPr>
            </a:br>
            <a:r>
              <a:rPr lang="en-US" sz="1200" dirty="0">
                <a:solidFill>
                  <a:srgbClr val="75787B"/>
                </a:solidFill>
                <a:cs typeface="Arial" charset="0"/>
              </a:rPr>
              <a:t>polishing</a:t>
            </a:r>
          </a:p>
          <a:p>
            <a:pPr marL="150059" lvl="2" indent="-150059">
              <a:spcBef>
                <a:spcPts val="225"/>
              </a:spcBef>
              <a:buClr>
                <a:srgbClr val="0061A0"/>
              </a:buClr>
              <a:buFont typeface="Arial"/>
              <a:buChar char="•"/>
              <a:tabLst>
                <a:tab pos="901544" algn="l"/>
              </a:tabLst>
            </a:pPr>
            <a:r>
              <a:rPr lang="en-US" sz="1200" dirty="0">
                <a:solidFill>
                  <a:srgbClr val="75787B"/>
                </a:solidFill>
                <a:cs typeface="Arial" charset="0"/>
              </a:rPr>
              <a:t>Microchipping</a:t>
            </a:r>
          </a:p>
          <a:p>
            <a:pPr marL="150059" lvl="2" indent="-150059">
              <a:spcBef>
                <a:spcPts val="225"/>
              </a:spcBef>
              <a:buClr>
                <a:srgbClr val="0061A0"/>
              </a:buClr>
              <a:buFont typeface="Arial"/>
              <a:buChar char="•"/>
              <a:tabLst>
                <a:tab pos="901544" algn="l"/>
              </a:tabLst>
            </a:pPr>
            <a:r>
              <a:rPr lang="en-US" sz="1200" dirty="0">
                <a:solidFill>
                  <a:srgbClr val="75787B"/>
                </a:solidFill>
                <a:cs typeface="Arial" charset="0"/>
              </a:rPr>
              <a:t>Preventative treatment </a:t>
            </a:r>
            <a:br>
              <a:rPr lang="en-US" sz="1200" dirty="0">
                <a:solidFill>
                  <a:srgbClr val="75787B"/>
                </a:solidFill>
                <a:cs typeface="Arial" charset="0"/>
              </a:rPr>
            </a:br>
            <a:r>
              <a:rPr lang="en-US" sz="1200" dirty="0">
                <a:solidFill>
                  <a:srgbClr val="75787B"/>
                </a:solidFill>
                <a:cs typeface="Arial" charset="0"/>
              </a:rPr>
              <a:t>for parasites such as fleas and heartworms</a:t>
            </a:r>
          </a:p>
          <a:p>
            <a:pPr marL="150059" lvl="2" indent="-150059">
              <a:spcBef>
                <a:spcPts val="225"/>
              </a:spcBef>
              <a:buClr>
                <a:srgbClr val="0061A0"/>
              </a:buClr>
              <a:buFont typeface="Arial"/>
              <a:buChar char="•"/>
              <a:tabLst>
                <a:tab pos="901544" algn="l"/>
              </a:tabLst>
            </a:pPr>
            <a:r>
              <a:rPr lang="en-US" sz="1200" dirty="0">
                <a:solidFill>
                  <a:srgbClr val="75787B"/>
                </a:solidFill>
                <a:cs typeface="Arial" charset="0"/>
              </a:rPr>
              <a:t>Spay and neutering </a:t>
            </a:r>
          </a:p>
          <a:p>
            <a:pPr marL="150059" lvl="2" indent="-150059">
              <a:spcBef>
                <a:spcPts val="225"/>
              </a:spcBef>
              <a:buClr>
                <a:srgbClr val="0061A0"/>
              </a:buClr>
              <a:buFont typeface="Arial"/>
              <a:buChar char="•"/>
              <a:tabLst>
                <a:tab pos="901544" algn="l"/>
              </a:tabLst>
            </a:pPr>
            <a:r>
              <a:rPr lang="en-US" sz="1200" dirty="0">
                <a:solidFill>
                  <a:srgbClr val="75787B"/>
                </a:solidFill>
                <a:cs typeface="Arial" charset="0"/>
              </a:rPr>
              <a:t>Behavior training</a:t>
            </a:r>
          </a:p>
          <a:p>
            <a:pPr defTabSz="342660" fontAlgn="base">
              <a:spcBef>
                <a:spcPts val="900"/>
              </a:spcBef>
            </a:pPr>
            <a:endParaRPr lang="en-US" sz="135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178422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25D0-6D44-4529-8CA7-B1C5CA2BE84F}"/>
              </a:ext>
            </a:extLst>
          </p:cNvPr>
          <p:cNvSpPr>
            <a:spLocks noGrp="1"/>
          </p:cNvSpPr>
          <p:nvPr>
            <p:ph type="title"/>
          </p:nvPr>
        </p:nvSpPr>
        <p:spPr/>
        <p:txBody>
          <a:bodyPr/>
          <a:lstStyle/>
          <a:p>
            <a:r>
              <a:rPr lang="en-US" dirty="0"/>
              <a:t>Enroll today!</a:t>
            </a:r>
          </a:p>
        </p:txBody>
      </p:sp>
      <p:pic>
        <p:nvPicPr>
          <p:cNvPr id="13" name="Picture 12" descr="A close up of a logo&#10;&#10;Description automatically generated">
            <a:extLst>
              <a:ext uri="{FF2B5EF4-FFF2-40B4-BE49-F238E27FC236}">
                <a16:creationId xmlns:a16="http://schemas.microsoft.com/office/drawing/2014/main" id="{19EBFA84-E881-4FE9-80FB-5BDAB863255F}"/>
              </a:ext>
            </a:extLst>
          </p:cNvPr>
          <p:cNvPicPr>
            <a:picLocks noChangeAspect="1"/>
          </p:cNvPicPr>
          <p:nvPr/>
        </p:nvPicPr>
        <p:blipFill>
          <a:blip r:embed="rId3"/>
          <a:stretch>
            <a:fillRect/>
          </a:stretch>
        </p:blipFill>
        <p:spPr>
          <a:xfrm>
            <a:off x="1526821" y="4457478"/>
            <a:ext cx="877150" cy="877150"/>
          </a:xfrm>
          <a:prstGeom prst="rect">
            <a:avLst/>
          </a:prstGeom>
        </p:spPr>
      </p:pic>
      <p:sp>
        <p:nvSpPr>
          <p:cNvPr id="20" name="Rectangle 19">
            <a:extLst>
              <a:ext uri="{FF2B5EF4-FFF2-40B4-BE49-F238E27FC236}">
                <a16:creationId xmlns:a16="http://schemas.microsoft.com/office/drawing/2014/main" id="{1D7737E7-B027-418E-B5AC-DB7441E5B8E9}"/>
              </a:ext>
            </a:extLst>
          </p:cNvPr>
          <p:cNvSpPr/>
          <p:nvPr/>
        </p:nvSpPr>
        <p:spPr>
          <a:xfrm>
            <a:off x="2534477" y="1230374"/>
            <a:ext cx="5358050" cy="1008567"/>
          </a:xfrm>
          <a:prstGeom prst="rect">
            <a:avLst/>
          </a:prstGeom>
          <a:noFill/>
          <a:ln w="12700" cap="flat" cmpd="sng" algn="ctr">
            <a:noFill/>
            <a:prstDash val="solid"/>
            <a:miter lim="800000"/>
          </a:ln>
          <a:effectLst/>
        </p:spPr>
        <p:txBody>
          <a:bodyPr lIns="182880" tIns="91440" rIns="9144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300"/>
              </a:spcBef>
            </a:pPr>
            <a:r>
              <a:rPr lang="en-US" altLang="en-US" sz="2200" b="1" dirty="0">
                <a:solidFill>
                  <a:schemeClr val="tx2"/>
                </a:solidFill>
                <a:latin typeface="Arial"/>
              </a:rPr>
              <a:t>Enroll during your annual open enrollment window</a:t>
            </a:r>
          </a:p>
        </p:txBody>
      </p:sp>
      <p:pic>
        <p:nvPicPr>
          <p:cNvPr id="14" name="Picture 13" descr="A close up of a logo&#10;&#10;Description automatically generated">
            <a:extLst>
              <a:ext uri="{FF2B5EF4-FFF2-40B4-BE49-F238E27FC236}">
                <a16:creationId xmlns:a16="http://schemas.microsoft.com/office/drawing/2014/main" id="{E7429D76-0F12-4622-BB4A-F9EB6E017239}"/>
              </a:ext>
            </a:extLst>
          </p:cNvPr>
          <p:cNvPicPr>
            <a:picLocks noChangeAspect="1"/>
          </p:cNvPicPr>
          <p:nvPr/>
        </p:nvPicPr>
        <p:blipFill>
          <a:blip r:embed="rId4"/>
          <a:stretch>
            <a:fillRect/>
          </a:stretch>
        </p:blipFill>
        <p:spPr>
          <a:xfrm>
            <a:off x="1450311" y="2822136"/>
            <a:ext cx="990219" cy="990219"/>
          </a:xfrm>
          <a:prstGeom prst="rect">
            <a:avLst/>
          </a:prstGeom>
        </p:spPr>
      </p:pic>
      <p:sp>
        <p:nvSpPr>
          <p:cNvPr id="15" name="Rectangle 14">
            <a:extLst>
              <a:ext uri="{FF2B5EF4-FFF2-40B4-BE49-F238E27FC236}">
                <a16:creationId xmlns:a16="http://schemas.microsoft.com/office/drawing/2014/main" id="{544085DF-F028-4D6F-8465-99EF0C294137}"/>
              </a:ext>
            </a:extLst>
          </p:cNvPr>
          <p:cNvSpPr/>
          <p:nvPr/>
        </p:nvSpPr>
        <p:spPr>
          <a:xfrm>
            <a:off x="2534476" y="2678098"/>
            <a:ext cx="5358050" cy="1046032"/>
          </a:xfrm>
          <a:prstGeom prst="rect">
            <a:avLst/>
          </a:prstGeom>
          <a:noFill/>
          <a:ln w="12700" cap="flat" cmpd="sng" algn="ctr">
            <a:noFill/>
            <a:prstDash val="solid"/>
            <a:miter lim="800000"/>
          </a:ln>
          <a:effectLst/>
        </p:spPr>
        <p:txBody>
          <a:bodyPr lIns="182880" tIns="91440" rIns="9144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300"/>
              </a:spcBef>
            </a:pPr>
            <a:r>
              <a:rPr lang="en-US" altLang="en-US" sz="2200" b="1" dirty="0">
                <a:solidFill>
                  <a:schemeClr val="tx2"/>
                </a:solidFill>
                <a:latin typeface="Arial"/>
              </a:rPr>
              <a:t>Visit your Human Resources Department for more details</a:t>
            </a:r>
            <a:endParaRPr lang="en-US" dirty="0">
              <a:solidFill>
                <a:srgbClr val="000000"/>
              </a:solidFill>
              <a:latin typeface="Arial"/>
            </a:endParaRPr>
          </a:p>
        </p:txBody>
      </p:sp>
      <p:sp>
        <p:nvSpPr>
          <p:cNvPr id="17" name="Rectangle 16">
            <a:extLst>
              <a:ext uri="{FF2B5EF4-FFF2-40B4-BE49-F238E27FC236}">
                <a16:creationId xmlns:a16="http://schemas.microsoft.com/office/drawing/2014/main" id="{DAF6E394-A701-4A13-BF81-8630FC958972}"/>
              </a:ext>
            </a:extLst>
          </p:cNvPr>
          <p:cNvSpPr/>
          <p:nvPr/>
        </p:nvSpPr>
        <p:spPr>
          <a:xfrm>
            <a:off x="2534476" y="4405382"/>
            <a:ext cx="5358050" cy="1046032"/>
          </a:xfrm>
          <a:prstGeom prst="rect">
            <a:avLst/>
          </a:prstGeom>
          <a:noFill/>
          <a:ln w="12700" cap="flat" cmpd="sng" algn="ctr">
            <a:noFill/>
            <a:prstDash val="solid"/>
            <a:miter lim="800000"/>
          </a:ln>
          <a:effectLst/>
        </p:spPr>
        <p:txBody>
          <a:bodyPr lIns="182880" tIns="91440" rIns="9144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300"/>
              </a:spcBef>
            </a:pPr>
            <a:r>
              <a:rPr lang="en-US" altLang="en-US" sz="2200" b="1" dirty="0">
                <a:solidFill>
                  <a:schemeClr val="tx2"/>
                </a:solidFill>
                <a:latin typeface="Arial"/>
              </a:rPr>
              <a:t>Call</a:t>
            </a:r>
          </a:p>
          <a:p>
            <a:pPr>
              <a:spcBef>
                <a:spcPts val="300"/>
              </a:spcBef>
            </a:pPr>
            <a:r>
              <a:rPr lang="en-US" dirty="0"/>
              <a:t>1-800-GET-MET8 (1-800-438-6388)</a:t>
            </a:r>
          </a:p>
          <a:p>
            <a:pPr indent="-173038">
              <a:lnSpc>
                <a:spcPts val="1800"/>
              </a:lnSpc>
              <a:spcBef>
                <a:spcPts val="600"/>
              </a:spcBef>
              <a:buClr>
                <a:srgbClr val="009999"/>
              </a:buClr>
            </a:pPr>
            <a:r>
              <a:rPr lang="en-US" dirty="0"/>
              <a:t>Monday through Friday, 8 am – 8 pm, EST</a:t>
            </a:r>
          </a:p>
        </p:txBody>
      </p:sp>
      <p:sp>
        <p:nvSpPr>
          <p:cNvPr id="16" name="Text Placeholder 4">
            <a:extLst>
              <a:ext uri="{FF2B5EF4-FFF2-40B4-BE49-F238E27FC236}">
                <a16:creationId xmlns:a16="http://schemas.microsoft.com/office/drawing/2014/main" id="{ADCFEF96-843F-4E5A-A806-60F56FE0F147}"/>
              </a:ext>
            </a:extLst>
          </p:cNvPr>
          <p:cNvSpPr txBox="1">
            <a:spLocks/>
          </p:cNvSpPr>
          <p:nvPr/>
        </p:nvSpPr>
        <p:spPr>
          <a:xfrm>
            <a:off x="374714" y="5442997"/>
            <a:ext cx="8156818" cy="774475"/>
          </a:xfrm>
          <a:prstGeom prst="rect">
            <a:avLst/>
          </a:prstGeom>
        </p:spPr>
        <p:txBody>
          <a:bodyPr vert="horz" lIns="91440" tIns="45720" rIns="91440" bIns="45720" rtlCol="0" anchor="b">
            <a:noAutofit/>
          </a:bodyPr>
          <a:lstStyle>
            <a:lvl1pPr marL="57600" indent="-57600" algn="l" defTabSz="914400" rtl="0" eaLnBrk="1" latinLnBrk="0" hangingPunct="1">
              <a:lnSpc>
                <a:spcPct val="90000"/>
              </a:lnSpc>
              <a:spcBef>
                <a:spcPts val="0"/>
              </a:spcBef>
              <a:buFontTx/>
              <a:buNone/>
              <a:defRPr sz="900" kern="1200">
                <a:solidFill>
                  <a:srgbClr val="7F7F7F"/>
                </a:solidFill>
                <a:latin typeface="+mn-lt"/>
                <a:ea typeface="+mn-ea"/>
                <a:cs typeface="+mn-cs"/>
              </a:defRPr>
            </a:lvl1pPr>
            <a:lvl2pPr marL="0" indent="0" algn="l" defTabSz="914400" rtl="0" eaLnBrk="1" latinLnBrk="0" hangingPunct="1">
              <a:lnSpc>
                <a:spcPct val="9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2pPr>
            <a:lvl3pPr marL="288000" indent="-1440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defRPr/>
            </a:pPr>
            <a:endParaRPr lang="en-US" dirty="0">
              <a:solidFill>
                <a:schemeClr val="bg1">
                  <a:lumMod val="50000"/>
                </a:schemeClr>
              </a:solidFill>
            </a:endParaRPr>
          </a:p>
        </p:txBody>
      </p:sp>
      <p:cxnSp>
        <p:nvCxnSpPr>
          <p:cNvPr id="19" name="Straight Connector 18">
            <a:extLst>
              <a:ext uri="{FF2B5EF4-FFF2-40B4-BE49-F238E27FC236}">
                <a16:creationId xmlns:a16="http://schemas.microsoft.com/office/drawing/2014/main" id="{BF0AFED8-278C-4F34-B57C-F491A1C5DA0E}"/>
              </a:ext>
            </a:extLst>
          </p:cNvPr>
          <p:cNvCxnSpPr>
            <a:cxnSpLocks/>
          </p:cNvCxnSpPr>
          <p:nvPr/>
        </p:nvCxnSpPr>
        <p:spPr>
          <a:xfrm>
            <a:off x="1251473" y="2537228"/>
            <a:ext cx="6641053"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B52CD7D2-83F8-4CAB-85D0-3BD9A3086951}"/>
              </a:ext>
            </a:extLst>
          </p:cNvPr>
          <p:cNvCxnSpPr>
            <a:cxnSpLocks/>
          </p:cNvCxnSpPr>
          <p:nvPr/>
        </p:nvCxnSpPr>
        <p:spPr>
          <a:xfrm>
            <a:off x="1251473" y="4048102"/>
            <a:ext cx="6641053"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22" name="Picture 21" descr="A close up of a logo&#10;&#10;Description automatically generated">
            <a:extLst>
              <a:ext uri="{FF2B5EF4-FFF2-40B4-BE49-F238E27FC236}">
                <a16:creationId xmlns:a16="http://schemas.microsoft.com/office/drawing/2014/main" id="{5821F0E0-14F7-47EA-A6FD-881EBAD4B56C}"/>
              </a:ext>
            </a:extLst>
          </p:cNvPr>
          <p:cNvPicPr>
            <a:picLocks noChangeAspect="1"/>
          </p:cNvPicPr>
          <p:nvPr/>
        </p:nvPicPr>
        <p:blipFill>
          <a:blip r:embed="rId5"/>
          <a:stretch>
            <a:fillRect/>
          </a:stretch>
        </p:blipFill>
        <p:spPr>
          <a:xfrm>
            <a:off x="1554637" y="1397745"/>
            <a:ext cx="790339" cy="790339"/>
          </a:xfrm>
          <a:prstGeom prst="rect">
            <a:avLst/>
          </a:prstGeom>
        </p:spPr>
      </p:pic>
    </p:spTree>
    <p:extLst>
      <p:ext uri="{BB962C8B-B14F-4D97-AF65-F5344CB8AC3E}">
        <p14:creationId xmlns:p14="http://schemas.microsoft.com/office/powerpoint/2010/main" val="686817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D71C-2424-4433-89C8-145E1E52D101}"/>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51815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5A85F020-7921-48DB-9684-6F412DEC78C7}"/>
              </a:ext>
            </a:extLst>
          </p:cNvPr>
          <p:cNvSpPr txBox="1">
            <a:spLocks/>
          </p:cNvSpPr>
          <p:nvPr/>
        </p:nvSpPr>
        <p:spPr>
          <a:xfrm>
            <a:off x="1829101" y="6555704"/>
            <a:ext cx="1874280" cy="195450"/>
          </a:xfrm>
          <a:prstGeom prst="rect">
            <a:avLst/>
          </a:prstGeom>
        </p:spPr>
        <p:txBody>
          <a:bodyPr lIns="36000" anchor="ctr"/>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75787B"/>
                </a:solidFill>
                <a:effectLst/>
                <a:uLnTx/>
                <a:uFillTx/>
                <a:latin typeface="+mn-lt"/>
                <a:ea typeface="Arial" charset="0"/>
                <a:cs typeface="Arial" charset="0"/>
              </a:rPr>
              <a:t>ADF</a:t>
            </a:r>
            <a:r>
              <a:rPr kumimoji="0" lang="en-US" sz="900" b="0" i="0" u="none" strike="noStrike" kern="1200" cap="none" spc="0" normalizeH="0" baseline="0" noProof="0" dirty="0">
                <a:ln>
                  <a:noFill/>
                </a:ln>
                <a:solidFill>
                  <a:srgbClr val="75787B"/>
                </a:solidFill>
                <a:effectLst/>
                <a:uLnTx/>
                <a:uFillTx/>
                <a:latin typeface="+mn-lt"/>
                <a:ea typeface="Arial" charset="0"/>
                <a:cs typeface="Arial" charset="0"/>
              </a:rPr>
              <a:t># MULTI1825.18</a:t>
            </a:r>
          </a:p>
        </p:txBody>
      </p:sp>
      <p:sp>
        <p:nvSpPr>
          <p:cNvPr id="9" name="Title 2">
            <a:extLst>
              <a:ext uri="{FF2B5EF4-FFF2-40B4-BE49-F238E27FC236}">
                <a16:creationId xmlns:a16="http://schemas.microsoft.com/office/drawing/2014/main" id="{5852008F-F8D9-45CD-B68A-008BC9DF6E18}"/>
              </a:ext>
            </a:extLst>
          </p:cNvPr>
          <p:cNvSpPr>
            <a:spLocks noGrp="1"/>
          </p:cNvSpPr>
          <p:nvPr>
            <p:ph type="ctrTitle"/>
          </p:nvPr>
        </p:nvSpPr>
        <p:spPr>
          <a:xfrm>
            <a:off x="442911" y="1394225"/>
            <a:ext cx="7327116" cy="1279275"/>
          </a:xfrm>
        </p:spPr>
        <p:txBody>
          <a:bodyPr/>
          <a:lstStyle/>
          <a:p>
            <a:pPr>
              <a:lnSpc>
                <a:spcPct val="95000"/>
              </a:lnSpc>
            </a:pPr>
            <a:r>
              <a:rPr lang="en-US" sz="4000" dirty="0"/>
              <a:t>MetLife Dental PPO</a:t>
            </a:r>
          </a:p>
        </p:txBody>
      </p:sp>
    </p:spTree>
    <p:extLst>
      <p:ext uri="{BB962C8B-B14F-4D97-AF65-F5344CB8AC3E}">
        <p14:creationId xmlns:p14="http://schemas.microsoft.com/office/powerpoint/2010/main" val="53994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38FE-BB90-4239-9022-A060A95BB399}"/>
              </a:ext>
            </a:extLst>
          </p:cNvPr>
          <p:cNvSpPr>
            <a:spLocks noGrp="1"/>
          </p:cNvSpPr>
          <p:nvPr>
            <p:ph type="title"/>
          </p:nvPr>
        </p:nvSpPr>
        <p:spPr/>
        <p:txBody>
          <a:bodyPr/>
          <a:lstStyle/>
          <a:p>
            <a:r>
              <a:rPr lang="en-US" dirty="0"/>
              <a:t>Dental PPO – What’s in it for you?</a:t>
            </a:r>
          </a:p>
        </p:txBody>
      </p:sp>
      <p:pic>
        <p:nvPicPr>
          <p:cNvPr id="9" name="Picture 8">
            <a:extLst>
              <a:ext uri="{FF2B5EF4-FFF2-40B4-BE49-F238E27FC236}">
                <a16:creationId xmlns:a16="http://schemas.microsoft.com/office/drawing/2014/main" id="{143381D4-3E6D-4469-AC2A-70D30D0B020B}"/>
              </a:ext>
            </a:extLst>
          </p:cNvPr>
          <p:cNvPicPr>
            <a:picLocks noChangeAspect="1"/>
          </p:cNvPicPr>
          <p:nvPr/>
        </p:nvPicPr>
        <p:blipFill>
          <a:blip r:embed="rId3"/>
          <a:stretch>
            <a:fillRect/>
          </a:stretch>
        </p:blipFill>
        <p:spPr>
          <a:xfrm>
            <a:off x="988833" y="5025233"/>
            <a:ext cx="774785" cy="774785"/>
          </a:xfrm>
          <a:prstGeom prst="rect">
            <a:avLst/>
          </a:prstGeom>
        </p:spPr>
      </p:pic>
      <p:pic>
        <p:nvPicPr>
          <p:cNvPr id="12" name="Picture 11" descr="A close up of a logo&#10;&#10;Description automatically generated">
            <a:extLst>
              <a:ext uri="{FF2B5EF4-FFF2-40B4-BE49-F238E27FC236}">
                <a16:creationId xmlns:a16="http://schemas.microsoft.com/office/drawing/2014/main" id="{EF2FE2B9-8162-458D-BFDD-E16BBAADF01F}"/>
              </a:ext>
            </a:extLst>
          </p:cNvPr>
          <p:cNvPicPr>
            <a:picLocks noChangeAspect="1"/>
          </p:cNvPicPr>
          <p:nvPr/>
        </p:nvPicPr>
        <p:blipFill>
          <a:blip r:embed="rId4"/>
          <a:stretch>
            <a:fillRect/>
          </a:stretch>
        </p:blipFill>
        <p:spPr>
          <a:xfrm>
            <a:off x="988833" y="3784806"/>
            <a:ext cx="693826" cy="693826"/>
          </a:xfrm>
          <a:prstGeom prst="rect">
            <a:avLst/>
          </a:prstGeom>
        </p:spPr>
      </p:pic>
      <p:pic>
        <p:nvPicPr>
          <p:cNvPr id="14" name="Picture 13">
            <a:extLst>
              <a:ext uri="{FF2B5EF4-FFF2-40B4-BE49-F238E27FC236}">
                <a16:creationId xmlns:a16="http://schemas.microsoft.com/office/drawing/2014/main" id="{99D73B34-BBBB-422A-940A-3AF847845F33}"/>
              </a:ext>
            </a:extLst>
          </p:cNvPr>
          <p:cNvPicPr>
            <a:picLocks noChangeAspect="1"/>
          </p:cNvPicPr>
          <p:nvPr/>
        </p:nvPicPr>
        <p:blipFill>
          <a:blip r:embed="rId5"/>
          <a:stretch>
            <a:fillRect/>
          </a:stretch>
        </p:blipFill>
        <p:spPr>
          <a:xfrm>
            <a:off x="906309" y="1115481"/>
            <a:ext cx="909557" cy="909557"/>
          </a:xfrm>
          <a:prstGeom prst="rect">
            <a:avLst/>
          </a:prstGeom>
        </p:spPr>
      </p:pic>
      <p:sp>
        <p:nvSpPr>
          <p:cNvPr id="22" name="Rectangle 21">
            <a:extLst>
              <a:ext uri="{FF2B5EF4-FFF2-40B4-BE49-F238E27FC236}">
                <a16:creationId xmlns:a16="http://schemas.microsoft.com/office/drawing/2014/main" id="{CB23C38B-98CC-4D5B-ABE5-329732DA635C}"/>
              </a:ext>
            </a:extLst>
          </p:cNvPr>
          <p:cNvSpPr/>
          <p:nvPr/>
        </p:nvSpPr>
        <p:spPr>
          <a:xfrm>
            <a:off x="2023276" y="1206128"/>
            <a:ext cx="6169854" cy="727068"/>
          </a:xfrm>
          <a:prstGeom prst="rect">
            <a:avLst/>
          </a:prstGeom>
          <a:noFill/>
          <a:ln w="12700" cap="flat" cmpd="sng" algn="ctr">
            <a:noFill/>
            <a:prstDash val="solid"/>
            <a:miter lim="800000"/>
          </a:ln>
          <a:effectLst/>
        </p:spPr>
        <p:txBody>
          <a:bodyPr lIns="91440" tIns="91440" rIns="9144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4800"/>
              </a:spcBef>
            </a:pPr>
            <a:r>
              <a:rPr lang="en-US" sz="2000" dirty="0"/>
              <a:t>You can choose from a </a:t>
            </a:r>
            <a:r>
              <a:rPr lang="en-US" sz="2000" b="1" dirty="0"/>
              <a:t>large network</a:t>
            </a:r>
            <a:r>
              <a:rPr lang="en-US" sz="2000" b="1" baseline="30000" dirty="0"/>
              <a:t> </a:t>
            </a:r>
            <a:r>
              <a:rPr lang="en-US" sz="2000" dirty="0"/>
              <a:t>of carefully selected, pre-screened dentists</a:t>
            </a:r>
          </a:p>
        </p:txBody>
      </p:sp>
      <p:sp>
        <p:nvSpPr>
          <p:cNvPr id="23" name="Rectangle 22">
            <a:extLst>
              <a:ext uri="{FF2B5EF4-FFF2-40B4-BE49-F238E27FC236}">
                <a16:creationId xmlns:a16="http://schemas.microsoft.com/office/drawing/2014/main" id="{D287A7A7-9049-4BB7-A591-CCA218DCDAE8}"/>
              </a:ext>
            </a:extLst>
          </p:cNvPr>
          <p:cNvSpPr/>
          <p:nvPr/>
        </p:nvSpPr>
        <p:spPr>
          <a:xfrm>
            <a:off x="2023276" y="2452466"/>
            <a:ext cx="6504407" cy="727068"/>
          </a:xfrm>
          <a:prstGeom prst="rect">
            <a:avLst/>
          </a:prstGeom>
          <a:noFill/>
          <a:ln w="12700" cap="flat" cmpd="sng" algn="ctr">
            <a:noFill/>
            <a:prstDash val="solid"/>
            <a:miter lim="800000"/>
          </a:ln>
          <a:effectLst/>
        </p:spPr>
        <p:txBody>
          <a:bodyPr lIns="91440" tIns="91440" rIns="9144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4800"/>
              </a:spcBef>
            </a:pPr>
            <a:r>
              <a:rPr lang="en-US" sz="2000" dirty="0"/>
              <a:t>You’ll typically pay </a:t>
            </a:r>
            <a:r>
              <a:rPr lang="en-US" sz="2000" b="1" dirty="0"/>
              <a:t>30-45% </a:t>
            </a:r>
            <a:r>
              <a:rPr lang="en-US" sz="2000" dirty="0"/>
              <a:t>less than the average charges in the same area</a:t>
            </a:r>
            <a:r>
              <a:rPr lang="en-US" sz="2000" baseline="30000" dirty="0"/>
              <a:t>1</a:t>
            </a:r>
          </a:p>
        </p:txBody>
      </p:sp>
      <p:sp>
        <p:nvSpPr>
          <p:cNvPr id="24" name="Rectangle 23">
            <a:extLst>
              <a:ext uri="{FF2B5EF4-FFF2-40B4-BE49-F238E27FC236}">
                <a16:creationId xmlns:a16="http://schemas.microsoft.com/office/drawing/2014/main" id="{90F409D2-39C4-42FC-8B77-8BBDFAD8A835}"/>
              </a:ext>
            </a:extLst>
          </p:cNvPr>
          <p:cNvSpPr/>
          <p:nvPr/>
        </p:nvSpPr>
        <p:spPr>
          <a:xfrm>
            <a:off x="2023276" y="3755954"/>
            <a:ext cx="6364370" cy="727068"/>
          </a:xfrm>
          <a:prstGeom prst="rect">
            <a:avLst/>
          </a:prstGeom>
          <a:noFill/>
          <a:ln w="12700" cap="flat" cmpd="sng" algn="ctr">
            <a:noFill/>
            <a:prstDash val="solid"/>
            <a:miter lim="800000"/>
          </a:ln>
          <a:effectLst/>
        </p:spPr>
        <p:txBody>
          <a:bodyPr lIns="91440" tIns="91440" rIns="9144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4800"/>
              </a:spcBef>
            </a:pPr>
            <a:r>
              <a:rPr lang="en-US" sz="2000" dirty="0"/>
              <a:t>Usually your </a:t>
            </a:r>
            <a:r>
              <a:rPr lang="en-US" sz="2000" b="1" dirty="0"/>
              <a:t>dentist handles claims </a:t>
            </a:r>
            <a:r>
              <a:rPr lang="en-US" sz="2000" dirty="0"/>
              <a:t>– meaning less paperwork for you</a:t>
            </a:r>
          </a:p>
        </p:txBody>
      </p:sp>
      <p:sp>
        <p:nvSpPr>
          <p:cNvPr id="25" name="Rectangle 24">
            <a:extLst>
              <a:ext uri="{FF2B5EF4-FFF2-40B4-BE49-F238E27FC236}">
                <a16:creationId xmlns:a16="http://schemas.microsoft.com/office/drawing/2014/main" id="{6142FADB-6862-424F-961E-55AFE2720974}"/>
              </a:ext>
            </a:extLst>
          </p:cNvPr>
          <p:cNvSpPr/>
          <p:nvPr/>
        </p:nvSpPr>
        <p:spPr>
          <a:xfrm>
            <a:off x="2023277" y="5030866"/>
            <a:ext cx="6364370" cy="727068"/>
          </a:xfrm>
          <a:prstGeom prst="rect">
            <a:avLst/>
          </a:prstGeom>
          <a:noFill/>
          <a:ln w="12700" cap="flat" cmpd="sng" algn="ctr">
            <a:noFill/>
            <a:prstDash val="solid"/>
            <a:miter lim="800000"/>
          </a:ln>
          <a:effectLst/>
        </p:spPr>
        <p:txBody>
          <a:bodyPr lIns="91440" tIns="91440" rIns="9144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spcBef>
                <a:spcPts val="4800"/>
              </a:spcBef>
            </a:pPr>
            <a:r>
              <a:rPr lang="en-US" sz="2000" dirty="0"/>
              <a:t>You’ll have easy access to </a:t>
            </a:r>
            <a:r>
              <a:rPr lang="en-US" sz="2000" b="1" dirty="0"/>
              <a:t>pre-treatment estimates</a:t>
            </a:r>
            <a:r>
              <a:rPr lang="en-US" sz="2000" dirty="0"/>
              <a:t>, </a:t>
            </a:r>
            <a:r>
              <a:rPr lang="en-US" sz="2000" b="1" dirty="0"/>
              <a:t>real-time claims processing </a:t>
            </a:r>
            <a:r>
              <a:rPr lang="en-US" sz="2000" dirty="0"/>
              <a:t>and </a:t>
            </a:r>
            <a:r>
              <a:rPr lang="en-US" sz="2000" b="1" dirty="0"/>
              <a:t>24-hour </a:t>
            </a:r>
            <a:br>
              <a:rPr lang="en-US" sz="2000" b="1" dirty="0"/>
            </a:br>
            <a:r>
              <a:rPr lang="en-US" sz="2000" b="1" dirty="0"/>
              <a:t>customer service</a:t>
            </a:r>
          </a:p>
        </p:txBody>
      </p:sp>
      <p:cxnSp>
        <p:nvCxnSpPr>
          <p:cNvPr id="26" name="Straight Connector 25">
            <a:extLst>
              <a:ext uri="{FF2B5EF4-FFF2-40B4-BE49-F238E27FC236}">
                <a16:creationId xmlns:a16="http://schemas.microsoft.com/office/drawing/2014/main" id="{F7966629-3ADC-4832-A47F-6B6C1F4D5562}"/>
              </a:ext>
            </a:extLst>
          </p:cNvPr>
          <p:cNvCxnSpPr>
            <a:cxnSpLocks/>
          </p:cNvCxnSpPr>
          <p:nvPr/>
        </p:nvCxnSpPr>
        <p:spPr>
          <a:xfrm>
            <a:off x="756354" y="2188895"/>
            <a:ext cx="7631292"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CB5C547F-04E3-450C-8067-5A5FF0DEABDB}"/>
              </a:ext>
            </a:extLst>
          </p:cNvPr>
          <p:cNvCxnSpPr>
            <a:cxnSpLocks/>
          </p:cNvCxnSpPr>
          <p:nvPr/>
        </p:nvCxnSpPr>
        <p:spPr>
          <a:xfrm>
            <a:off x="756354" y="3467217"/>
            <a:ext cx="7631292"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7D06AB06-0961-42E7-8582-34E46A1C024D}"/>
              </a:ext>
            </a:extLst>
          </p:cNvPr>
          <p:cNvCxnSpPr>
            <a:cxnSpLocks/>
          </p:cNvCxnSpPr>
          <p:nvPr/>
        </p:nvCxnSpPr>
        <p:spPr>
          <a:xfrm>
            <a:off x="756354" y="4731691"/>
            <a:ext cx="7631292"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30" name="Picture 29" descr="A close up of a logo&#10;&#10;Description automatically generated">
            <a:extLst>
              <a:ext uri="{FF2B5EF4-FFF2-40B4-BE49-F238E27FC236}">
                <a16:creationId xmlns:a16="http://schemas.microsoft.com/office/drawing/2014/main" id="{A77A7843-27D6-43DC-821A-83E478B79999}"/>
              </a:ext>
            </a:extLst>
          </p:cNvPr>
          <p:cNvPicPr>
            <a:picLocks noChangeAspect="1"/>
          </p:cNvPicPr>
          <p:nvPr/>
        </p:nvPicPr>
        <p:blipFill>
          <a:blip r:embed="rId6"/>
          <a:stretch>
            <a:fillRect/>
          </a:stretch>
        </p:blipFill>
        <p:spPr>
          <a:xfrm>
            <a:off x="997921" y="2502791"/>
            <a:ext cx="684738" cy="684738"/>
          </a:xfrm>
          <a:prstGeom prst="rect">
            <a:avLst/>
          </a:prstGeom>
        </p:spPr>
      </p:pic>
    </p:spTree>
    <p:extLst>
      <p:ext uri="{BB962C8B-B14F-4D97-AF65-F5344CB8AC3E}">
        <p14:creationId xmlns:p14="http://schemas.microsoft.com/office/powerpoint/2010/main" val="4278022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38FE-BB90-4239-9022-A060A95BB399}"/>
              </a:ext>
            </a:extLst>
          </p:cNvPr>
          <p:cNvSpPr>
            <a:spLocks noGrp="1"/>
          </p:cNvSpPr>
          <p:nvPr>
            <p:ph type="title"/>
          </p:nvPr>
        </p:nvSpPr>
        <p:spPr/>
        <p:txBody>
          <a:bodyPr/>
          <a:lstStyle/>
          <a:p>
            <a:r>
              <a:rPr lang="en-US" dirty="0"/>
              <a:t>Dental PPO benefits breakdown</a:t>
            </a:r>
          </a:p>
        </p:txBody>
      </p:sp>
      <p:graphicFrame>
        <p:nvGraphicFramePr>
          <p:cNvPr id="5" name="Group 311">
            <a:extLst>
              <a:ext uri="{FF2B5EF4-FFF2-40B4-BE49-F238E27FC236}">
                <a16:creationId xmlns:a16="http://schemas.microsoft.com/office/drawing/2014/main" id="{ACC38D9E-A218-422B-8A9D-5B298791CB7B}"/>
              </a:ext>
            </a:extLst>
          </p:cNvPr>
          <p:cNvGraphicFramePr>
            <a:graphicFrameLocks noGrp="1"/>
          </p:cNvGraphicFramePr>
          <p:nvPr>
            <p:extLst>
              <p:ext uri="{D42A27DB-BD31-4B8C-83A1-F6EECF244321}">
                <p14:modId xmlns:p14="http://schemas.microsoft.com/office/powerpoint/2010/main" val="3777750348"/>
              </p:ext>
            </p:extLst>
          </p:nvPr>
        </p:nvGraphicFramePr>
        <p:xfrm>
          <a:off x="572286" y="1421027"/>
          <a:ext cx="8184777" cy="3906093"/>
        </p:xfrm>
        <a:graphic>
          <a:graphicData uri="http://schemas.openxmlformats.org/drawingml/2006/table">
            <a:tbl>
              <a:tblPr/>
              <a:tblGrid>
                <a:gridCol w="2728259">
                  <a:extLst>
                    <a:ext uri="{9D8B030D-6E8A-4147-A177-3AD203B41FA5}">
                      <a16:colId xmlns:a16="http://schemas.microsoft.com/office/drawing/2014/main" val="20000"/>
                    </a:ext>
                  </a:extLst>
                </a:gridCol>
                <a:gridCol w="2728259">
                  <a:extLst>
                    <a:ext uri="{9D8B030D-6E8A-4147-A177-3AD203B41FA5}">
                      <a16:colId xmlns:a16="http://schemas.microsoft.com/office/drawing/2014/main" val="20001"/>
                    </a:ext>
                  </a:extLst>
                </a:gridCol>
                <a:gridCol w="2728259">
                  <a:extLst>
                    <a:ext uri="{9D8B030D-6E8A-4147-A177-3AD203B41FA5}">
                      <a16:colId xmlns:a16="http://schemas.microsoft.com/office/drawing/2014/main" val="20002"/>
                    </a:ext>
                  </a:extLst>
                </a:gridCol>
              </a:tblGrid>
              <a:tr h="6874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Services provided</a:t>
                      </a:r>
                    </a:p>
                    <a:p>
                      <a:pPr marL="0" marR="0" lvl="0" indent="0" algn="l" defTabSz="914400" rtl="0" eaLnBrk="0" fontAlgn="base" latinLnBrk="0" hangingPunct="0">
                        <a:lnSpc>
                          <a:spcPct val="95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a:txBody>
                  <a:tcPr marL="109728" marR="109728" marT="91440"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CE4E"/>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In-network dentists:</a:t>
                      </a:r>
                      <a:br>
                        <a:rPr kumimoji="0" lang="en-US" sz="1200" b="1" i="0" u="none" strike="noStrike" cap="none" normalizeH="0" baseline="0" dirty="0">
                          <a:ln>
                            <a:noFill/>
                          </a:ln>
                          <a:solidFill>
                            <a:schemeClr val="tx1"/>
                          </a:solidFill>
                          <a:effectLst/>
                          <a:latin typeface="+mn-lt"/>
                        </a:rPr>
                      </a:br>
                      <a:r>
                        <a:rPr kumimoji="0" lang="en-US" sz="1200" b="0" i="0" u="none" strike="noStrike" cap="none" normalizeH="0" baseline="0" dirty="0">
                          <a:ln>
                            <a:noFill/>
                          </a:ln>
                          <a:solidFill>
                            <a:schemeClr val="tx1"/>
                          </a:solidFill>
                          <a:effectLst/>
                          <a:latin typeface="+mn-lt"/>
                        </a:rPr>
                        <a:t>percentage of negotiated fee</a:t>
                      </a:r>
                      <a:r>
                        <a:rPr kumimoji="0" lang="en-US" sz="1200" b="0" i="0" u="none" strike="noStrike" kern="1200" cap="none" normalizeH="0" baseline="30000" dirty="0">
                          <a:ln>
                            <a:noFill/>
                          </a:ln>
                          <a:solidFill>
                            <a:schemeClr val="tx1"/>
                          </a:solidFill>
                          <a:effectLst/>
                          <a:latin typeface="Arial"/>
                        </a:rPr>
                        <a:t>2</a:t>
                      </a:r>
                      <a:endParaRPr kumimoji="0" lang="en-US" sz="1200" b="0" i="0" u="none" strike="noStrike" cap="none" normalizeH="0" baseline="0" dirty="0">
                        <a:ln>
                          <a:noFill/>
                        </a:ln>
                        <a:solidFill>
                          <a:schemeClr val="tx1"/>
                        </a:solidFill>
                        <a:effectLst/>
                        <a:latin typeface="+mn-lt"/>
                      </a:endParaRPr>
                    </a:p>
                  </a:txBody>
                  <a:tcPr marL="109728" marR="109728" marT="91440"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CE4E"/>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Out-of-network dentists:</a:t>
                      </a:r>
                      <a:br>
                        <a:rPr kumimoji="0" lang="en-US" sz="1200" b="1" i="0" u="none" strike="noStrike" cap="none" normalizeH="0" baseline="0" dirty="0">
                          <a:ln>
                            <a:noFill/>
                          </a:ln>
                          <a:solidFill>
                            <a:schemeClr val="tx1"/>
                          </a:solidFill>
                          <a:effectLst/>
                          <a:latin typeface="+mn-lt"/>
                        </a:rPr>
                      </a:br>
                      <a:r>
                        <a:rPr kumimoji="0" lang="en-US" sz="1200" b="0" i="0" u="none" strike="noStrike" cap="none" normalizeH="0" baseline="0" dirty="0">
                          <a:ln>
                            <a:noFill/>
                          </a:ln>
                          <a:solidFill>
                            <a:schemeClr val="tx1"/>
                          </a:solidFill>
                          <a:effectLst/>
                          <a:latin typeface="+mn-lt"/>
                        </a:rPr>
                        <a:t>percentage of reasonable &amp; </a:t>
                      </a:r>
                      <a:br>
                        <a:rPr kumimoji="0" lang="en-US" sz="1200" b="0" i="0" u="none" strike="noStrike" cap="none" normalizeH="0" baseline="0" dirty="0">
                          <a:ln>
                            <a:noFill/>
                          </a:ln>
                          <a:solidFill>
                            <a:schemeClr val="tx1"/>
                          </a:solidFill>
                          <a:effectLst/>
                          <a:latin typeface="+mn-lt"/>
                        </a:rPr>
                      </a:br>
                      <a:r>
                        <a:rPr kumimoji="0" lang="en-US" sz="1200" b="0" i="0" u="none" strike="noStrike" cap="none" normalizeH="0" baseline="0" dirty="0">
                          <a:ln>
                            <a:noFill/>
                          </a:ln>
                          <a:solidFill>
                            <a:schemeClr val="tx1"/>
                          </a:solidFill>
                          <a:effectLst/>
                          <a:latin typeface="+mn-lt"/>
                        </a:rPr>
                        <a:t>customary (R&amp;C)</a:t>
                      </a:r>
                      <a:r>
                        <a:rPr kumimoji="0" lang="en-US" sz="1200" b="0" i="0" u="none" strike="noStrike" cap="none" normalizeH="0" baseline="30000" dirty="0">
                          <a:ln>
                            <a:noFill/>
                          </a:ln>
                          <a:solidFill>
                            <a:schemeClr val="tx1"/>
                          </a:solidFill>
                          <a:effectLst/>
                          <a:latin typeface="+mn-lt"/>
                        </a:rPr>
                        <a:t>3</a:t>
                      </a:r>
                      <a:endParaRPr kumimoji="0" lang="en-US" sz="1200" b="0" i="0" u="none" strike="noStrike" cap="none" normalizeH="0" baseline="0" dirty="0">
                        <a:ln>
                          <a:noFill/>
                        </a:ln>
                        <a:solidFill>
                          <a:schemeClr val="tx1"/>
                        </a:solidFill>
                        <a:effectLst/>
                        <a:latin typeface="+mn-lt"/>
                      </a:endParaRPr>
                    </a:p>
                  </a:txBody>
                  <a:tcPr marL="109728" marR="109728" marT="91440" marB="4570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CE4E"/>
                    </a:solidFill>
                  </a:tcPr>
                </a:tc>
                <a:extLst>
                  <a:ext uri="{0D108BD9-81ED-4DB2-BD59-A6C34878D82A}">
                    <a16:rowId xmlns:a16="http://schemas.microsoft.com/office/drawing/2014/main" val="10000"/>
                  </a:ext>
                </a:extLst>
              </a:tr>
              <a:tr h="5227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85000"/>
                        </a:lnSpc>
                        <a:spcBef>
                          <a:spcPct val="25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Type A: Preventive services</a:t>
                      </a:r>
                      <a:endParaRPr kumimoji="0" lang="en-US" sz="1200" b="0" i="0" u="none" strike="noStrike" cap="none" normalizeH="0" baseline="0" dirty="0">
                        <a:ln>
                          <a:noFill/>
                        </a:ln>
                        <a:solidFill>
                          <a:schemeClr val="tx1"/>
                        </a:solidFill>
                        <a:effectLst/>
                        <a:latin typeface="+mn-lt"/>
                      </a:endParaRPr>
                    </a:p>
                  </a:txBody>
                  <a:tcPr marL="109728" marR="109728" marT="0"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85000"/>
                        </a:lnSpc>
                        <a:spcBef>
                          <a:spcPct val="25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100% </a:t>
                      </a:r>
                    </a:p>
                  </a:txBody>
                  <a:tcPr marL="109728" marR="109728" marT="0"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100%</a:t>
                      </a:r>
                    </a:p>
                  </a:txBody>
                  <a:tcPr marL="109728" marR="109728" marT="0" marB="4570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85000"/>
                      </a:srgbClr>
                    </a:solidFill>
                  </a:tcPr>
                </a:tc>
                <a:extLst>
                  <a:ext uri="{0D108BD9-81ED-4DB2-BD59-A6C34878D82A}">
                    <a16:rowId xmlns:a16="http://schemas.microsoft.com/office/drawing/2014/main" val="10001"/>
                  </a:ext>
                </a:extLst>
              </a:tr>
              <a:tr h="5227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Type B: Basic services</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90%</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90%</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85000"/>
                      </a:srgbClr>
                    </a:solidFill>
                  </a:tcPr>
                </a:tc>
                <a:extLst>
                  <a:ext uri="{0D108BD9-81ED-4DB2-BD59-A6C34878D82A}">
                    <a16:rowId xmlns:a16="http://schemas.microsoft.com/office/drawing/2014/main" val="10002"/>
                  </a:ext>
                </a:extLst>
              </a:tr>
              <a:tr h="5227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Type C: Major services</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50%</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85000"/>
                      </a:srgbClr>
                    </a:solidFill>
                  </a:tcPr>
                </a:tc>
                <a:extLst>
                  <a:ext uri="{0D108BD9-81ED-4DB2-BD59-A6C34878D82A}">
                    <a16:rowId xmlns:a16="http://schemas.microsoft.com/office/drawing/2014/main" val="10003"/>
                  </a:ext>
                </a:extLst>
              </a:tr>
              <a:tr h="5227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Annual deductible </a:t>
                      </a:r>
                      <a:br>
                        <a:rPr kumimoji="0" lang="en-US" sz="1200" b="1" i="0" u="none" strike="noStrike" cap="none" normalizeH="0" baseline="0" dirty="0">
                          <a:ln>
                            <a:noFill/>
                          </a:ln>
                          <a:solidFill>
                            <a:schemeClr val="tx1"/>
                          </a:solidFill>
                          <a:effectLst/>
                          <a:latin typeface="+mn-lt"/>
                        </a:rPr>
                      </a:br>
                      <a:endParaRPr kumimoji="0" lang="en-US" sz="1200" b="0" i="0" u="none" strike="noStrike" cap="none" normalizeH="0" baseline="0" dirty="0">
                        <a:ln>
                          <a:noFill/>
                        </a:ln>
                        <a:solidFill>
                          <a:schemeClr val="tx1"/>
                        </a:solidFill>
                        <a:effectLst/>
                        <a:latin typeface="+mn-lt"/>
                      </a:endParaRP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$0 individual/$0 family</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$0 individual/$0 family</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85000"/>
                      </a:srgbClr>
                    </a:solidFill>
                  </a:tcPr>
                </a:tc>
                <a:extLst>
                  <a:ext uri="{0D108BD9-81ED-4DB2-BD59-A6C34878D82A}">
                    <a16:rowId xmlns:a16="http://schemas.microsoft.com/office/drawing/2014/main" val="10004"/>
                  </a:ext>
                </a:extLst>
              </a:tr>
              <a:tr h="52272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Annual benefits maximum    </a:t>
                      </a:r>
                      <a:r>
                        <a:rPr kumimoji="0" lang="en-US" sz="1050" b="1" i="0" u="none" strike="noStrike" cap="none" normalizeH="0" baseline="0" dirty="0">
                          <a:ln>
                            <a:noFill/>
                          </a:ln>
                          <a:solidFill>
                            <a:schemeClr val="tx1"/>
                          </a:solidFill>
                          <a:effectLst/>
                          <a:latin typeface="+mn-lt"/>
                        </a:rPr>
                        <a:t>(Applies only to Type B &amp;C Services)</a:t>
                      </a:r>
                      <a:endParaRPr kumimoji="0" lang="en-US" sz="1200" b="1" i="0" u="none" strike="noStrike" cap="none" normalizeH="0" baseline="0" dirty="0">
                        <a:ln>
                          <a:noFill/>
                        </a:ln>
                        <a:solidFill>
                          <a:schemeClr val="tx1"/>
                        </a:solidFill>
                        <a:effectLst/>
                        <a:latin typeface="+mn-lt"/>
                      </a:endParaRP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$2,000 per person</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$2,000 per person</a:t>
                      </a:r>
                    </a:p>
                  </a:txBody>
                  <a:tcPr marL="109728" marR="109728" marT="0"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85000"/>
                      </a:srgbClr>
                    </a:solidFill>
                  </a:tcPr>
                </a:tc>
                <a:extLst>
                  <a:ext uri="{0D108BD9-81ED-4DB2-BD59-A6C34878D82A}">
                    <a16:rowId xmlns:a16="http://schemas.microsoft.com/office/drawing/2014/main" val="10005"/>
                  </a:ext>
                </a:extLst>
              </a:tr>
              <a:tr h="60498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Dental Accident Benefit</a:t>
                      </a:r>
                    </a:p>
                  </a:txBody>
                  <a:tcPr marL="109728" marR="109728" marT="0"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100%</a:t>
                      </a:r>
                    </a:p>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(separate $1,000 maximum per person, per calendar year)</a:t>
                      </a:r>
                    </a:p>
                  </a:txBody>
                  <a:tcPr marL="109728" marR="109728" marT="0"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Arial"/>
                          <a:ea typeface=""/>
                          <a:cs typeface=""/>
                        </a:rPr>
                        <a:t>100%</a:t>
                      </a:r>
                    </a:p>
                    <a:p>
                      <a:pPr marL="0" marR="0" lvl="0" indent="0" algn="l" defTabSz="914400" rtl="0" eaLnBrk="0" fontAlgn="base" latinLnBrk="0" hangingPunct="0">
                        <a:lnSpc>
                          <a:spcPct val="95000"/>
                        </a:lnSpc>
                        <a:spcBef>
                          <a:spcPct val="20000"/>
                        </a:spcBef>
                        <a:spcAft>
                          <a:spcPct val="0"/>
                        </a:spcAft>
                        <a:buClrTx/>
                        <a:buSzTx/>
                        <a:buFontTx/>
                        <a:buNone/>
                        <a:tabLst/>
                      </a:pPr>
                      <a:r>
                        <a:rPr kumimoji="0" lang="en-US" sz="1200" b="0" i="0" u="none" strike="noStrike" kern="1200" cap="none" normalizeH="0" baseline="0" dirty="0">
                          <a:ln>
                            <a:noFill/>
                          </a:ln>
                          <a:solidFill>
                            <a:schemeClr val="tx1"/>
                          </a:solidFill>
                          <a:effectLst/>
                          <a:latin typeface="Arial"/>
                          <a:ea typeface=""/>
                          <a:cs typeface=""/>
                        </a:rPr>
                        <a:t>(separate $1,000 maximum per person, per calendar year)</a:t>
                      </a:r>
                    </a:p>
                  </a:txBody>
                  <a:tcPr marL="109728" marR="109728" marT="0"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lumMod val="85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9002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3FA9BF-04D7-4FDB-98C2-09EEA28F5CB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0F354B5-11AA-4365-A165-5C123610FAAD}"/>
              </a:ext>
            </a:extLst>
          </p:cNvPr>
          <p:cNvSpPr>
            <a:spLocks noGrp="1"/>
          </p:cNvSpPr>
          <p:nvPr>
            <p:ph type="body" sz="quarter" idx="12"/>
          </p:nvPr>
        </p:nvSpPr>
        <p:spPr/>
        <p:txBody>
          <a:bodyPr/>
          <a:lstStyle/>
          <a:p>
            <a:endParaRPr lang="en-US"/>
          </a:p>
        </p:txBody>
      </p:sp>
      <p:sp>
        <p:nvSpPr>
          <p:cNvPr id="5" name="Title 1">
            <a:extLst>
              <a:ext uri="{FF2B5EF4-FFF2-40B4-BE49-F238E27FC236}">
                <a16:creationId xmlns:a16="http://schemas.microsoft.com/office/drawing/2014/main" id="{21BE70C1-7488-4E38-A263-A8406427B955}"/>
              </a:ext>
            </a:extLst>
          </p:cNvPr>
          <p:cNvSpPr>
            <a:spLocks noGrp="1"/>
          </p:cNvSpPr>
          <p:nvPr>
            <p:ph type="title"/>
          </p:nvPr>
        </p:nvSpPr>
        <p:spPr>
          <a:xfrm>
            <a:off x="457200" y="352425"/>
            <a:ext cx="8185150" cy="484188"/>
          </a:xfrm>
        </p:spPr>
        <p:txBody>
          <a:bodyPr/>
          <a:lstStyle/>
          <a:p>
            <a:r>
              <a:rPr lang="en-US" dirty="0"/>
              <a:t>Dental PPO Summary</a:t>
            </a:r>
          </a:p>
        </p:txBody>
      </p:sp>
      <p:sp>
        <p:nvSpPr>
          <p:cNvPr id="6" name="TextBox 5">
            <a:extLst>
              <a:ext uri="{FF2B5EF4-FFF2-40B4-BE49-F238E27FC236}">
                <a16:creationId xmlns:a16="http://schemas.microsoft.com/office/drawing/2014/main" id="{8ECB3FA7-311E-4D68-AA5B-7D6D6C3A7C8A}"/>
              </a:ext>
            </a:extLst>
          </p:cNvPr>
          <p:cNvSpPr txBox="1"/>
          <p:nvPr/>
        </p:nvSpPr>
        <p:spPr>
          <a:xfrm>
            <a:off x="457200" y="1222131"/>
            <a:ext cx="8185150" cy="4624754"/>
          </a:xfrm>
          <a:prstGeom prst="rect">
            <a:avLst/>
          </a:prstGeom>
          <a:noFill/>
        </p:spPr>
        <p:txBody>
          <a:bodyPr wrap="square" lIns="0" tIns="0" rIns="0" bIns="0" rtlCol="0">
            <a:noAutofit/>
          </a:bodyPr>
          <a:lstStyle/>
          <a:p>
            <a:pPr marL="285750" indent="-285750" defTabSz="456758" fontAlgn="base">
              <a:spcBef>
                <a:spcPts val="1200"/>
              </a:spcBef>
              <a:buFont typeface="Arial" panose="020B0604020202020204" pitchFamily="34" charset="0"/>
              <a:buChar char="•"/>
            </a:pPr>
            <a:r>
              <a:rPr lang="en-US" sz="1600" dirty="0">
                <a:solidFill>
                  <a:schemeClr val="bg2"/>
                </a:solidFill>
                <a:ea typeface="MetLife Circular Light" charset="0"/>
                <a:cs typeface="MetLife Circular Light" charset="0"/>
              </a:rPr>
              <a:t>Beginning January 1</a:t>
            </a:r>
            <a:r>
              <a:rPr lang="en-US" sz="1600" baseline="30000" dirty="0">
                <a:solidFill>
                  <a:schemeClr val="bg2"/>
                </a:solidFill>
                <a:ea typeface="MetLife Circular Light" charset="0"/>
                <a:cs typeface="MetLife Circular Light" charset="0"/>
              </a:rPr>
              <a:t>st</a:t>
            </a:r>
            <a:r>
              <a:rPr lang="en-US" sz="1600" dirty="0">
                <a:solidFill>
                  <a:schemeClr val="bg2"/>
                </a:solidFill>
                <a:ea typeface="MetLife Circular Light" charset="0"/>
                <a:cs typeface="MetLife Circular Light" charset="0"/>
              </a:rPr>
              <a:t>, 2021 employees and dependents receiving any Type A/Preventative Dental work will not have those claims counted towards their annual maximum.  This means more of your annual maximum should be available for any Type B&amp;C services needed.</a:t>
            </a:r>
          </a:p>
          <a:p>
            <a:pPr marL="285750" indent="-285750" defTabSz="456758" fontAlgn="base">
              <a:spcBef>
                <a:spcPts val="1200"/>
              </a:spcBef>
              <a:buFont typeface="Arial" panose="020B0604020202020204" pitchFamily="34" charset="0"/>
              <a:buChar char="•"/>
            </a:pPr>
            <a:r>
              <a:rPr lang="en-US" sz="1600" dirty="0">
                <a:solidFill>
                  <a:schemeClr val="bg2"/>
                </a:solidFill>
                <a:ea typeface="MetLife Circular Light" charset="0"/>
                <a:cs typeface="MetLife Circular Light" charset="0"/>
              </a:rPr>
              <a:t>Annual Maximums refresh each year on January 1</a:t>
            </a:r>
            <a:r>
              <a:rPr lang="en-US" sz="1600" baseline="30000" dirty="0">
                <a:solidFill>
                  <a:schemeClr val="bg2"/>
                </a:solidFill>
                <a:ea typeface="MetLife Circular Light" charset="0"/>
                <a:cs typeface="MetLife Circular Light" charset="0"/>
              </a:rPr>
              <a:t>st</a:t>
            </a:r>
            <a:endParaRPr lang="en-US" sz="1600" dirty="0">
              <a:solidFill>
                <a:schemeClr val="bg2"/>
              </a:solidFill>
              <a:ea typeface="MetLife Circular Light" charset="0"/>
              <a:cs typeface="MetLife Circular Light" charset="0"/>
            </a:endParaRPr>
          </a:p>
          <a:p>
            <a:pPr marL="285750" indent="-285750" defTabSz="456758" fontAlgn="base">
              <a:spcBef>
                <a:spcPts val="1200"/>
              </a:spcBef>
              <a:buFont typeface="Arial" panose="020B0604020202020204" pitchFamily="34" charset="0"/>
              <a:buChar char="•"/>
            </a:pPr>
            <a:r>
              <a:rPr lang="en-US" sz="1600" dirty="0">
                <a:solidFill>
                  <a:schemeClr val="bg2"/>
                </a:solidFill>
                <a:ea typeface="MetLife Circular Light" charset="0"/>
                <a:cs typeface="MetLife Circular Light" charset="0"/>
              </a:rPr>
              <a:t>Please visit MetLife.com/dental to look up participating network providers.  All employees would be selecting the “PDP Plus” network</a:t>
            </a:r>
          </a:p>
          <a:p>
            <a:pPr marL="285750" indent="-285750" defTabSz="456758" fontAlgn="base">
              <a:spcBef>
                <a:spcPts val="1200"/>
              </a:spcBef>
              <a:buFont typeface="Arial" panose="020B0604020202020204" pitchFamily="34" charset="0"/>
              <a:buChar char="•"/>
            </a:pPr>
            <a:r>
              <a:rPr lang="en-US" sz="1600" dirty="0">
                <a:solidFill>
                  <a:schemeClr val="bg2"/>
                </a:solidFill>
                <a:ea typeface="MetLife Circular Light" charset="0"/>
                <a:cs typeface="MetLife Circular Light" charset="0"/>
              </a:rPr>
              <a:t>The following two slides, showing the MetLife mobile app and </a:t>
            </a:r>
            <a:r>
              <a:rPr lang="en-US" sz="1600" dirty="0" err="1">
                <a:solidFill>
                  <a:schemeClr val="bg2"/>
                </a:solidFill>
                <a:ea typeface="MetLife Circular Light" charset="0"/>
                <a:cs typeface="MetLife Circular Light" charset="0"/>
              </a:rPr>
              <a:t>MyBenefits</a:t>
            </a:r>
            <a:r>
              <a:rPr lang="en-US" sz="1600" dirty="0">
                <a:solidFill>
                  <a:schemeClr val="bg2"/>
                </a:solidFill>
                <a:ea typeface="MetLife Circular Light" charset="0"/>
                <a:cs typeface="MetLife Circular Light" charset="0"/>
              </a:rPr>
              <a:t> website, will be available to all employees on January 1</a:t>
            </a:r>
            <a:r>
              <a:rPr lang="en-US" sz="1600" baseline="30000" dirty="0">
                <a:solidFill>
                  <a:schemeClr val="bg2"/>
                </a:solidFill>
                <a:ea typeface="MetLife Circular Light" charset="0"/>
                <a:cs typeface="MetLife Circular Light" charset="0"/>
              </a:rPr>
              <a:t>st</a:t>
            </a:r>
            <a:r>
              <a:rPr lang="en-US" sz="1600" dirty="0">
                <a:solidFill>
                  <a:schemeClr val="bg2"/>
                </a:solidFill>
                <a:ea typeface="MetLife Circular Light" charset="0"/>
                <a:cs typeface="MetLife Circular Light" charset="0"/>
              </a:rPr>
              <a:t>.  Both services allow you to electronically view your benefits, pull ID cards, view claims and annual maximum usage, etc.</a:t>
            </a:r>
          </a:p>
          <a:p>
            <a:pPr marL="285750" indent="-285750" defTabSz="456758" fontAlgn="base">
              <a:spcBef>
                <a:spcPts val="1200"/>
              </a:spcBef>
              <a:buFont typeface="Arial" panose="020B0604020202020204" pitchFamily="34" charset="0"/>
              <a:buChar char="•"/>
            </a:pPr>
            <a:r>
              <a:rPr lang="en-US" sz="1600" dirty="0">
                <a:solidFill>
                  <a:schemeClr val="bg2"/>
                </a:solidFill>
                <a:ea typeface="MetLife Circular Light" charset="0"/>
                <a:cs typeface="MetLife Circular Light" charset="0"/>
              </a:rPr>
              <a:t>MetLife does not require employees to have ID cards to receive Dental services.  Please let your provider know that you are covered by MetLife Dental and they will pull up you and your dependents information based off your social security number.</a:t>
            </a:r>
          </a:p>
        </p:txBody>
      </p:sp>
    </p:spTree>
    <p:extLst>
      <p:ext uri="{BB962C8B-B14F-4D97-AF65-F5344CB8AC3E}">
        <p14:creationId xmlns:p14="http://schemas.microsoft.com/office/powerpoint/2010/main" val="1270886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119D-3751-45BD-9954-9FFFC0BA2934}"/>
              </a:ext>
            </a:extLst>
          </p:cNvPr>
          <p:cNvSpPr>
            <a:spLocks noGrp="1"/>
          </p:cNvSpPr>
          <p:nvPr>
            <p:ph type="title"/>
          </p:nvPr>
        </p:nvSpPr>
        <p:spPr/>
        <p:txBody>
          <a:bodyPr/>
          <a:lstStyle/>
          <a:p>
            <a:r>
              <a:rPr lang="en-US" dirty="0"/>
              <a:t>The MetLife mobile app</a:t>
            </a:r>
          </a:p>
        </p:txBody>
      </p:sp>
      <p:sp>
        <p:nvSpPr>
          <p:cNvPr id="6" name="Rectangle 5">
            <a:extLst>
              <a:ext uri="{FF2B5EF4-FFF2-40B4-BE49-F238E27FC236}">
                <a16:creationId xmlns:a16="http://schemas.microsoft.com/office/drawing/2014/main" id="{0B0138BA-2354-42B3-BB01-7271D8D2CCF7}"/>
              </a:ext>
            </a:extLst>
          </p:cNvPr>
          <p:cNvSpPr/>
          <p:nvPr/>
        </p:nvSpPr>
        <p:spPr>
          <a:xfrm>
            <a:off x="493592" y="963216"/>
            <a:ext cx="8156817" cy="760812"/>
          </a:xfrm>
          <a:prstGeom prst="rect">
            <a:avLst/>
          </a:prstGeom>
          <a:no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ct val="0"/>
              </a:spcBef>
              <a:spcAft>
                <a:spcPct val="0"/>
              </a:spcAft>
              <a:buClr>
                <a:srgbClr val="000000"/>
              </a:buClr>
              <a:buSzTx/>
              <a:buFontTx/>
              <a:buNone/>
              <a:tabLst/>
              <a:defRPr/>
            </a:pPr>
            <a:r>
              <a:rPr lang="en-US" b="1" kern="0" dirty="0">
                <a:solidFill>
                  <a:schemeClr val="tx2"/>
                </a:solidFill>
                <a:latin typeface="Arial"/>
              </a:rPr>
              <a:t>It’s easy. </a:t>
            </a:r>
            <a:r>
              <a:rPr lang="en-US" kern="0" dirty="0">
                <a:solidFill>
                  <a:schemeClr val="tx2"/>
                </a:solidFill>
                <a:latin typeface="Arial"/>
              </a:rPr>
              <a:t>Download “MetLife US” at iTunes</a:t>
            </a:r>
            <a:r>
              <a:rPr lang="en-US" sz="1200" kern="0" baseline="45000" dirty="0">
                <a:solidFill>
                  <a:schemeClr val="tx2"/>
                </a:solidFill>
                <a:latin typeface="Arial"/>
              </a:rPr>
              <a:t>®</a:t>
            </a:r>
            <a:r>
              <a:rPr lang="en-US" kern="0" dirty="0">
                <a:solidFill>
                  <a:schemeClr val="tx2"/>
                </a:solidFill>
                <a:latin typeface="Arial"/>
              </a:rPr>
              <a:t> App Store or Google Play. </a:t>
            </a:r>
            <a:br>
              <a:rPr lang="en-US" kern="0" dirty="0">
                <a:solidFill>
                  <a:schemeClr val="tx2"/>
                </a:solidFill>
                <a:latin typeface="Arial"/>
              </a:rPr>
            </a:br>
            <a:r>
              <a:rPr lang="en-US" kern="0" dirty="0">
                <a:solidFill>
                  <a:schemeClr val="tx2"/>
                </a:solidFill>
                <a:latin typeface="Arial"/>
              </a:rPr>
              <a:t>Log in with your </a:t>
            </a:r>
            <a:r>
              <a:rPr lang="en-US" kern="0" dirty="0" err="1">
                <a:solidFill>
                  <a:schemeClr val="tx2"/>
                </a:solidFill>
                <a:latin typeface="Arial"/>
              </a:rPr>
              <a:t>MyBenefits</a:t>
            </a:r>
            <a:r>
              <a:rPr lang="en-US" kern="0" dirty="0">
                <a:solidFill>
                  <a:schemeClr val="tx2"/>
                </a:solidFill>
                <a:latin typeface="Arial"/>
              </a:rPr>
              <a:t> information to access these features.</a:t>
            </a:r>
            <a:r>
              <a:rPr lang="en-US" kern="0" baseline="30000" dirty="0">
                <a:solidFill>
                  <a:schemeClr val="tx2"/>
                </a:solidFill>
                <a:latin typeface="Arial"/>
              </a:rPr>
              <a:t>7</a:t>
            </a:r>
          </a:p>
        </p:txBody>
      </p:sp>
      <p:graphicFrame>
        <p:nvGraphicFramePr>
          <p:cNvPr id="7" name="Table 6">
            <a:extLst>
              <a:ext uri="{FF2B5EF4-FFF2-40B4-BE49-F238E27FC236}">
                <a16:creationId xmlns:a16="http://schemas.microsoft.com/office/drawing/2014/main" id="{2BB24134-964F-4072-91B2-79C1F33055B7}"/>
              </a:ext>
            </a:extLst>
          </p:cNvPr>
          <p:cNvGraphicFramePr>
            <a:graphicFrameLocks noGrp="1"/>
          </p:cNvGraphicFramePr>
          <p:nvPr>
            <p:extLst>
              <p:ext uri="{D42A27DB-BD31-4B8C-83A1-F6EECF244321}">
                <p14:modId xmlns:p14="http://schemas.microsoft.com/office/powerpoint/2010/main" val="2910094312"/>
              </p:ext>
            </p:extLst>
          </p:nvPr>
        </p:nvGraphicFramePr>
        <p:xfrm>
          <a:off x="2879825" y="1995951"/>
          <a:ext cx="5770583" cy="2266560"/>
        </p:xfrm>
        <a:graphic>
          <a:graphicData uri="http://schemas.openxmlformats.org/drawingml/2006/table">
            <a:tbl>
              <a:tblPr bandRow="1"/>
              <a:tblGrid>
                <a:gridCol w="1515268">
                  <a:extLst>
                    <a:ext uri="{9D8B030D-6E8A-4147-A177-3AD203B41FA5}">
                      <a16:colId xmlns:a16="http://schemas.microsoft.com/office/drawing/2014/main" val="20000"/>
                    </a:ext>
                  </a:extLst>
                </a:gridCol>
                <a:gridCol w="4255315">
                  <a:extLst>
                    <a:ext uri="{9D8B030D-6E8A-4147-A177-3AD203B41FA5}">
                      <a16:colId xmlns:a16="http://schemas.microsoft.com/office/drawing/2014/main" val="20001"/>
                    </a:ext>
                  </a:extLst>
                </a:gridCol>
              </a:tblGrid>
              <a:tr h="12861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mn-lt"/>
                        </a:rPr>
                        <a:t>   Dental</a:t>
                      </a:r>
                      <a:r>
                        <a:rPr kumimoji="0" lang="en-US" sz="1200" b="0" i="0" u="none" strike="noStrike" kern="1200" cap="none" normalizeH="0" baseline="30000" dirty="0">
                          <a:ln>
                            <a:noFill/>
                          </a:ln>
                          <a:solidFill>
                            <a:schemeClr val="bg1"/>
                          </a:solidFill>
                          <a:effectLst/>
                          <a:latin typeface="Arial"/>
                        </a:rPr>
                        <a:t>7</a:t>
                      </a:r>
                      <a:endParaRPr kumimoji="0" lang="en-US" sz="1200" b="1" i="0" u="none" strike="noStrike" kern="1200" cap="none" spc="0" normalizeH="0" baseline="30000" noProof="0" dirty="0">
                        <a:ln>
                          <a:noFill/>
                        </a:ln>
                        <a:solidFill>
                          <a:schemeClr val="bg1"/>
                        </a:solidFill>
                        <a:effectLst/>
                        <a:uLnTx/>
                        <a:uFillTx/>
                        <a:latin typeface="+mn-lt"/>
                        <a:ea typeface="+mn-ea"/>
                        <a:cs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0D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37160" indent="-137160" algn="l" defTabSz="914400" rtl="0" eaLnBrk="1" latinLnBrk="0" hangingPunct="1">
                        <a:spcBef>
                          <a:spcPts val="0"/>
                        </a:spcBef>
                        <a:spcAft>
                          <a:spcPts val="0"/>
                        </a:spcAft>
                        <a:buFont typeface="Arial" panose="020B0604020202020204" pitchFamily="34" charset="0"/>
                        <a:buChar char="•"/>
                      </a:pPr>
                      <a:r>
                        <a:rPr lang="en-US" sz="1100" kern="1200" dirty="0">
                          <a:solidFill>
                            <a:schemeClr val="tx1"/>
                          </a:solidFill>
                          <a:effectLst/>
                          <a:latin typeface="+mn-lt"/>
                          <a:ea typeface="+mn-ea"/>
                          <a:cs typeface="+mn-cs"/>
                        </a:rPr>
                        <a:t>Find a dentist and get estimates on most procedures</a:t>
                      </a:r>
                    </a:p>
                    <a:p>
                      <a:pPr marL="137160" indent="-137160" algn="l" defTabSz="914400" rtl="0" eaLnBrk="1" latinLnBrk="0" hangingPunct="1">
                        <a:spcBef>
                          <a:spcPts val="0"/>
                        </a:spcBef>
                        <a:spcAft>
                          <a:spcPts val="0"/>
                        </a:spcAft>
                        <a:buFont typeface="Arial" panose="020B0604020202020204" pitchFamily="34" charset="0"/>
                        <a:buChar char="•"/>
                      </a:pPr>
                      <a:r>
                        <a:rPr lang="en-US" sz="1100" kern="1200" dirty="0">
                          <a:solidFill>
                            <a:schemeClr val="tx1"/>
                          </a:solidFill>
                          <a:effectLst/>
                          <a:latin typeface="+mn-lt"/>
                          <a:ea typeface="+mn-ea"/>
                          <a:cs typeface="+mn-cs"/>
                        </a:rPr>
                        <a:t>View your claims</a:t>
                      </a:r>
                    </a:p>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Access and print your electronic ID card </a:t>
                      </a:r>
                      <a:br>
                        <a:rPr lang="en-US" sz="1100" kern="1200" dirty="0">
                          <a:solidFill>
                            <a:schemeClr val="tx1"/>
                          </a:solidFill>
                          <a:effectLst/>
                          <a:latin typeface="+mn-lt"/>
                          <a:ea typeface="+mn-ea"/>
                          <a:cs typeface="+mn-cs"/>
                        </a:rPr>
                      </a:br>
                      <a:r>
                        <a:rPr lang="en-US" sz="1100" kern="1200" dirty="0">
                          <a:solidFill>
                            <a:schemeClr val="tx1"/>
                          </a:solidFill>
                          <a:effectLst/>
                          <a:latin typeface="+mn-lt"/>
                          <a:ea typeface="+mn-ea"/>
                          <a:cs typeface="+mn-cs"/>
                        </a:rPr>
                        <a:t>Please note: ID cards are not required to obtain dental services.</a:t>
                      </a:r>
                    </a:p>
                  </a:txBody>
                  <a:tcPr marL="73152" marR="73152"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0"/>
                  </a:ext>
                </a:extLst>
              </a:tr>
              <a:tr h="980449">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schemeClr val="bg1"/>
                        </a:solidFill>
                      </a:endParaRPr>
                    </a:p>
                  </a:txBody>
                  <a:tcPr marL="137160" marT="45622" marB="45622" anchor="ctr"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hMerge="1">
                  <a:txBody>
                    <a:bodyPr/>
                    <a:lstStyle/>
                    <a:p>
                      <a:pPr marL="0" indent="0">
                        <a:buFont typeface="Wingdings" panose="05000000000000000000" pitchFamily="2" charset="2"/>
                        <a:buNone/>
                      </a:pPr>
                      <a:endParaRPr lang="en-US" sz="1100" kern="1200" dirty="0">
                        <a:solidFill>
                          <a:schemeClr val="tx1">
                            <a:lumMod val="75000"/>
                            <a:lumOff val="25000"/>
                          </a:schemeClr>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bl>
          </a:graphicData>
        </a:graphic>
      </p:graphicFrame>
      <p:pic>
        <p:nvPicPr>
          <p:cNvPr id="8" name="Picture 7" descr="A screenshot of a cell phone&#10;&#10;Description generated with very high confidence">
            <a:extLst>
              <a:ext uri="{FF2B5EF4-FFF2-40B4-BE49-F238E27FC236}">
                <a16:creationId xmlns:a16="http://schemas.microsoft.com/office/drawing/2014/main" id="{8FA22E92-AC75-42FB-8893-23148C2C2E6E}"/>
              </a:ext>
            </a:extLst>
          </p:cNvPr>
          <p:cNvPicPr>
            <a:picLocks noChangeAspect="1"/>
          </p:cNvPicPr>
          <p:nvPr/>
        </p:nvPicPr>
        <p:blipFill>
          <a:blip r:embed="rId3"/>
          <a:stretch>
            <a:fillRect/>
          </a:stretch>
        </p:blipFill>
        <p:spPr>
          <a:xfrm>
            <a:off x="457200" y="1995951"/>
            <a:ext cx="2127658" cy="4034437"/>
          </a:xfrm>
          <a:prstGeom prst="rect">
            <a:avLst/>
          </a:prstGeom>
        </p:spPr>
      </p:pic>
    </p:spTree>
    <p:extLst>
      <p:ext uri="{BB962C8B-B14F-4D97-AF65-F5344CB8AC3E}">
        <p14:creationId xmlns:p14="http://schemas.microsoft.com/office/powerpoint/2010/main" val="603357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BB1B-0BC9-45B1-954F-EA179B500B4A}"/>
              </a:ext>
            </a:extLst>
          </p:cNvPr>
          <p:cNvSpPr>
            <a:spLocks noGrp="1"/>
          </p:cNvSpPr>
          <p:nvPr>
            <p:ph type="title"/>
          </p:nvPr>
        </p:nvSpPr>
        <p:spPr/>
        <p:txBody>
          <a:bodyPr/>
          <a:lstStyle/>
          <a:p>
            <a:r>
              <a:rPr lang="en-US" dirty="0"/>
              <a:t>You can benefit from </a:t>
            </a:r>
            <a:r>
              <a:rPr lang="en-US" dirty="0" err="1"/>
              <a:t>MyBenefits</a:t>
            </a:r>
            <a:endParaRPr lang="en-US" dirty="0"/>
          </a:p>
        </p:txBody>
      </p:sp>
      <p:sp>
        <p:nvSpPr>
          <p:cNvPr id="11" name="Rectangle 10">
            <a:extLst>
              <a:ext uri="{FF2B5EF4-FFF2-40B4-BE49-F238E27FC236}">
                <a16:creationId xmlns:a16="http://schemas.microsoft.com/office/drawing/2014/main" id="{E97F747B-5922-4120-AE87-EC3D145E7222}"/>
              </a:ext>
            </a:extLst>
          </p:cNvPr>
          <p:cNvSpPr/>
          <p:nvPr/>
        </p:nvSpPr>
        <p:spPr>
          <a:xfrm>
            <a:off x="5238750" y="1780740"/>
            <a:ext cx="3448050" cy="2953506"/>
          </a:xfrm>
          <a:prstGeom prst="rect">
            <a:avLst/>
          </a:prstGeom>
          <a:solidFill>
            <a:schemeClr val="bg1">
              <a:lumMod val="95000"/>
            </a:schemeClr>
          </a:solidFill>
          <a:ln w="12700" cap="flat" cmpd="sng" algn="ctr">
            <a:noFill/>
            <a:prstDash val="solid"/>
            <a:miter lim="800000"/>
          </a:ln>
          <a:effectLst/>
        </p:spPr>
        <p:txBody>
          <a:bodyPr lIns="182880" tIns="137160" rIns="91440" bIns="0"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71450" lvl="1" indent="-171450" fontAlgn="base">
              <a:spcAft>
                <a:spcPts val="1200"/>
              </a:spcAft>
              <a:buFont typeface="Arial" panose="020B0604020202020204" pitchFamily="34" charset="0"/>
              <a:buChar char="•"/>
            </a:pPr>
            <a:r>
              <a:rPr lang="en-US" sz="1600" dirty="0"/>
              <a:t>View enrollment status</a:t>
            </a:r>
          </a:p>
          <a:p>
            <a:pPr marL="171450" lvl="1" indent="-171450" fontAlgn="base">
              <a:spcAft>
                <a:spcPts val="1200"/>
              </a:spcAft>
              <a:buFont typeface="Arial" panose="020B0604020202020204" pitchFamily="34" charset="0"/>
              <a:buChar char="•"/>
            </a:pPr>
            <a:r>
              <a:rPr lang="en-US" sz="1600" dirty="0"/>
              <a:t>Check recent claims and status</a:t>
            </a:r>
          </a:p>
          <a:p>
            <a:pPr marL="171450" lvl="1" indent="-171450" fontAlgn="base">
              <a:spcAft>
                <a:spcPts val="1200"/>
              </a:spcAft>
              <a:buFont typeface="Arial" panose="020B0604020202020204" pitchFamily="34" charset="0"/>
              <a:buChar char="•"/>
            </a:pPr>
            <a:r>
              <a:rPr lang="en-US" sz="1600" dirty="0"/>
              <a:t>Print ID cards</a:t>
            </a:r>
          </a:p>
          <a:p>
            <a:pPr marL="171450" lvl="1" indent="-171450" fontAlgn="base">
              <a:spcAft>
                <a:spcPts val="1200"/>
              </a:spcAft>
              <a:buFont typeface="Arial" panose="020B0604020202020204" pitchFamily="34" charset="0"/>
              <a:buChar char="•"/>
            </a:pPr>
            <a:r>
              <a:rPr lang="en-US" sz="1600" dirty="0"/>
              <a:t>Find essential forms</a:t>
            </a:r>
          </a:p>
          <a:p>
            <a:pPr marL="171450" lvl="1" indent="-171450" fontAlgn="base">
              <a:spcAft>
                <a:spcPts val="1200"/>
              </a:spcAft>
              <a:buFont typeface="Arial" panose="020B0604020202020204" pitchFamily="34" charset="0"/>
              <a:buChar char="•"/>
            </a:pPr>
            <a:r>
              <a:rPr lang="en-US" sz="1600" dirty="0"/>
              <a:t>Update profile information</a:t>
            </a:r>
          </a:p>
          <a:p>
            <a:pPr marL="171450" lvl="1" indent="-171450" fontAlgn="base">
              <a:spcAft>
                <a:spcPts val="1200"/>
              </a:spcAft>
              <a:buFont typeface="Arial" panose="020B0604020202020204" pitchFamily="34" charset="0"/>
              <a:buChar char="•"/>
            </a:pPr>
            <a:r>
              <a:rPr lang="en-US" sz="1600" dirty="0"/>
              <a:t>Designate beneficiaries</a:t>
            </a:r>
          </a:p>
          <a:p>
            <a:pPr marL="171450" lvl="1" indent="-171450" fontAlgn="base">
              <a:spcAft>
                <a:spcPts val="1200"/>
              </a:spcAft>
              <a:buFont typeface="Arial" panose="020B0604020202020204" pitchFamily="34" charset="0"/>
              <a:buChar char="•"/>
            </a:pPr>
            <a:r>
              <a:rPr lang="en-US" sz="1600" dirty="0"/>
              <a:t>Access educational tools</a:t>
            </a:r>
            <a:endParaRPr lang="en-US" altLang="ja-JP" sz="1600" dirty="0">
              <a:sym typeface="Monotype Sorts" pitchFamily="2" charset="2"/>
            </a:endParaRPr>
          </a:p>
        </p:txBody>
      </p:sp>
      <p:sp>
        <p:nvSpPr>
          <p:cNvPr id="12" name="Rectangle 11">
            <a:extLst>
              <a:ext uri="{FF2B5EF4-FFF2-40B4-BE49-F238E27FC236}">
                <a16:creationId xmlns:a16="http://schemas.microsoft.com/office/drawing/2014/main" id="{534E5FBB-9A6A-4ED6-8BDC-DBACED7A0B09}"/>
              </a:ext>
            </a:extLst>
          </p:cNvPr>
          <p:cNvSpPr/>
          <p:nvPr/>
        </p:nvSpPr>
        <p:spPr>
          <a:xfrm>
            <a:off x="5238750" y="1276181"/>
            <a:ext cx="3448050" cy="504558"/>
          </a:xfrm>
          <a:prstGeom prst="rect">
            <a:avLst/>
          </a:prstGeom>
          <a:solidFill>
            <a:schemeClr val="accent2"/>
          </a:solidFill>
          <a:ln w="12700" cap="flat" cmpd="sng" algn="ctr">
            <a:noFill/>
            <a:prstDash val="solid"/>
            <a:miter lim="800000"/>
          </a:ln>
          <a:effectLst/>
        </p:spPr>
        <p:txBody>
          <a:bodyPr lIns="182880" tIns="45720" rtlCol="0" anchor="ctr"/>
          <a:lstStyle/>
          <a:p>
            <a:pPr defTabSz="685800">
              <a:spcBef>
                <a:spcPct val="0"/>
              </a:spcBef>
              <a:spcAft>
                <a:spcPct val="0"/>
              </a:spcAft>
              <a:buClr>
                <a:srgbClr val="000000"/>
              </a:buClr>
              <a:defRPr/>
            </a:pPr>
            <a:r>
              <a:rPr lang="en-US" b="1" dirty="0">
                <a:solidFill>
                  <a:schemeClr val="bg1"/>
                </a:solidFill>
              </a:rPr>
              <a:t>With </a:t>
            </a:r>
            <a:r>
              <a:rPr lang="en-US" b="1" dirty="0" err="1">
                <a:solidFill>
                  <a:schemeClr val="bg1"/>
                </a:solidFill>
              </a:rPr>
              <a:t>MyBenefits</a:t>
            </a:r>
            <a:r>
              <a:rPr lang="en-US" b="1" dirty="0">
                <a:solidFill>
                  <a:schemeClr val="bg1"/>
                </a:solidFill>
              </a:rPr>
              <a:t> you can...</a:t>
            </a:r>
          </a:p>
        </p:txBody>
      </p:sp>
      <p:sp>
        <p:nvSpPr>
          <p:cNvPr id="15" name="Text Placeholder 2">
            <a:extLst>
              <a:ext uri="{FF2B5EF4-FFF2-40B4-BE49-F238E27FC236}">
                <a16:creationId xmlns:a16="http://schemas.microsoft.com/office/drawing/2014/main" id="{78CC1BE8-D54A-4EC0-9DD2-422BBC1ECF17}"/>
              </a:ext>
            </a:extLst>
          </p:cNvPr>
          <p:cNvSpPr txBox="1">
            <a:spLocks/>
          </p:cNvSpPr>
          <p:nvPr/>
        </p:nvSpPr>
        <p:spPr>
          <a:xfrm>
            <a:off x="380510" y="752237"/>
            <a:ext cx="8763489" cy="363600"/>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4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4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solidFill>
                  <a:schemeClr val="tx2"/>
                </a:solidFill>
              </a:rPr>
              <a:t>MetLife Online Services capabilities may vary by product and may not be available to all customers. </a:t>
            </a:r>
          </a:p>
          <a:p>
            <a:endParaRPr lang="en-US" sz="1500" dirty="0">
              <a:solidFill>
                <a:schemeClr val="tx2"/>
              </a:solidFill>
            </a:endParaRPr>
          </a:p>
        </p:txBody>
      </p:sp>
      <p:sp>
        <p:nvSpPr>
          <p:cNvPr id="16" name="Text Placeholder 6">
            <a:extLst>
              <a:ext uri="{FF2B5EF4-FFF2-40B4-BE49-F238E27FC236}">
                <a16:creationId xmlns:a16="http://schemas.microsoft.com/office/drawing/2014/main" id="{25B77DBF-D688-4A45-BDA2-C346370FD990}"/>
              </a:ext>
            </a:extLst>
          </p:cNvPr>
          <p:cNvSpPr txBox="1">
            <a:spLocks/>
          </p:cNvSpPr>
          <p:nvPr/>
        </p:nvSpPr>
        <p:spPr>
          <a:xfrm>
            <a:off x="740001" y="4859300"/>
            <a:ext cx="5197330" cy="1174877"/>
          </a:xfrm>
          <a:prstGeom prst="rect">
            <a:avLst/>
          </a:prstGeom>
        </p:spPr>
        <p:txBody>
          <a:bodyP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4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4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300" b="1" dirty="0">
                <a:solidFill>
                  <a:schemeClr val="tx1"/>
                </a:solidFill>
              </a:rPr>
              <a:t>Customized </a:t>
            </a:r>
            <a:r>
              <a:rPr lang="en-US" sz="1300" dirty="0">
                <a:solidFill>
                  <a:schemeClr val="tx1"/>
                </a:solidFill>
              </a:rPr>
              <a:t>product section with additional policy </a:t>
            </a:r>
            <a:br>
              <a:rPr lang="en-US" sz="1300" dirty="0">
                <a:solidFill>
                  <a:schemeClr val="tx1"/>
                </a:solidFill>
              </a:rPr>
            </a:br>
            <a:r>
              <a:rPr lang="en-US" sz="1300" dirty="0">
                <a:solidFill>
                  <a:schemeClr val="tx1"/>
                </a:solidFill>
              </a:rPr>
              <a:t>contract and product details</a:t>
            </a:r>
          </a:p>
          <a:p>
            <a:r>
              <a:rPr lang="en-US" sz="1300" b="1" dirty="0">
                <a:solidFill>
                  <a:schemeClr val="tx1"/>
                </a:solidFill>
              </a:rPr>
              <a:t>Easy access</a:t>
            </a:r>
            <a:r>
              <a:rPr lang="en-US" sz="1300" dirty="0">
                <a:solidFill>
                  <a:schemeClr val="tx1"/>
                </a:solidFill>
              </a:rPr>
              <a:t> to Forms, Customer Support and Claims Center</a:t>
            </a:r>
          </a:p>
          <a:p>
            <a:r>
              <a:rPr lang="en-US" sz="1300" b="1" dirty="0">
                <a:solidFill>
                  <a:schemeClr val="tx1"/>
                </a:solidFill>
              </a:rPr>
              <a:t>Add policies </a:t>
            </a:r>
            <a:r>
              <a:rPr lang="en-US" sz="1300" dirty="0">
                <a:solidFill>
                  <a:schemeClr val="tx1"/>
                </a:solidFill>
              </a:rPr>
              <a:t>with the “Don’t see all your policies?” feature</a:t>
            </a:r>
          </a:p>
        </p:txBody>
      </p:sp>
      <p:sp>
        <p:nvSpPr>
          <p:cNvPr id="17" name="Rectangle 16">
            <a:extLst>
              <a:ext uri="{FF2B5EF4-FFF2-40B4-BE49-F238E27FC236}">
                <a16:creationId xmlns:a16="http://schemas.microsoft.com/office/drawing/2014/main" id="{F328E0D8-9298-45A0-A51E-D78A21D22A25}"/>
              </a:ext>
            </a:extLst>
          </p:cNvPr>
          <p:cNvSpPr/>
          <p:nvPr/>
        </p:nvSpPr>
        <p:spPr>
          <a:xfrm>
            <a:off x="509588" y="1377595"/>
            <a:ext cx="3676650" cy="281313"/>
          </a:xfrm>
          <a:prstGeom prst="rect">
            <a:avLst/>
          </a:prstGeom>
          <a:noFill/>
          <a:ln w="12700" cap="flat" cmpd="sng" algn="ctr">
            <a:noFill/>
            <a:prstDash val="solid"/>
            <a:miter lim="800000"/>
          </a:ln>
          <a:effectLst/>
        </p:spPr>
        <p:txBody>
          <a:bodyPr lIns="182880" tIns="0" rIns="9144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spcAft>
                <a:spcPts val="1200"/>
              </a:spcAft>
            </a:pPr>
            <a:r>
              <a:rPr lang="en-US" b="1" dirty="0">
                <a:solidFill>
                  <a:schemeClr val="accent2"/>
                </a:solidFill>
              </a:rPr>
              <a:t>www.metlife.com/mybenefits</a:t>
            </a:r>
          </a:p>
        </p:txBody>
      </p:sp>
      <p:pic>
        <p:nvPicPr>
          <p:cNvPr id="18" name="Picture 2">
            <a:extLst>
              <a:ext uri="{FF2B5EF4-FFF2-40B4-BE49-F238E27FC236}">
                <a16:creationId xmlns:a16="http://schemas.microsoft.com/office/drawing/2014/main" id="{1028CD5D-4608-4E41-8B7E-991082670B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8" t="38" r="4487" b="909"/>
          <a:stretch/>
        </p:blipFill>
        <p:spPr bwMode="auto">
          <a:xfrm>
            <a:off x="509588" y="1780739"/>
            <a:ext cx="3676650" cy="2953506"/>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a:extLst>
              <a:ext uri="{FF2B5EF4-FFF2-40B4-BE49-F238E27FC236}">
                <a16:creationId xmlns:a16="http://schemas.microsoft.com/office/drawing/2014/main" id="{750A31B8-8087-405D-98EB-666A231CB63E}"/>
              </a:ext>
            </a:extLst>
          </p:cNvPr>
          <p:cNvSpPr>
            <a:spLocks noChangeAspect="1"/>
          </p:cNvSpPr>
          <p:nvPr/>
        </p:nvSpPr>
        <p:spPr>
          <a:xfrm>
            <a:off x="419100" y="3526631"/>
            <a:ext cx="240566" cy="240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2</a:t>
            </a:r>
          </a:p>
        </p:txBody>
      </p:sp>
      <p:sp>
        <p:nvSpPr>
          <p:cNvPr id="23" name="Oval 22">
            <a:extLst>
              <a:ext uri="{FF2B5EF4-FFF2-40B4-BE49-F238E27FC236}">
                <a16:creationId xmlns:a16="http://schemas.microsoft.com/office/drawing/2014/main" id="{068B2FAA-9D6E-452C-9312-56D5FB564FBD}"/>
              </a:ext>
            </a:extLst>
          </p:cNvPr>
          <p:cNvSpPr>
            <a:spLocks noChangeAspect="1"/>
          </p:cNvSpPr>
          <p:nvPr/>
        </p:nvSpPr>
        <p:spPr>
          <a:xfrm>
            <a:off x="419100" y="2323838"/>
            <a:ext cx="240566" cy="240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1</a:t>
            </a:r>
          </a:p>
        </p:txBody>
      </p:sp>
      <p:sp>
        <p:nvSpPr>
          <p:cNvPr id="24" name="Oval 23">
            <a:extLst>
              <a:ext uri="{FF2B5EF4-FFF2-40B4-BE49-F238E27FC236}">
                <a16:creationId xmlns:a16="http://schemas.microsoft.com/office/drawing/2014/main" id="{720E2D06-38D2-40D9-AED3-1E658B435652}"/>
              </a:ext>
            </a:extLst>
          </p:cNvPr>
          <p:cNvSpPr>
            <a:spLocks noChangeAspect="1"/>
          </p:cNvSpPr>
          <p:nvPr/>
        </p:nvSpPr>
        <p:spPr>
          <a:xfrm>
            <a:off x="2819400" y="2142861"/>
            <a:ext cx="240566" cy="240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3</a:t>
            </a:r>
          </a:p>
        </p:txBody>
      </p:sp>
      <p:sp>
        <p:nvSpPr>
          <p:cNvPr id="25" name="Oval 24">
            <a:extLst>
              <a:ext uri="{FF2B5EF4-FFF2-40B4-BE49-F238E27FC236}">
                <a16:creationId xmlns:a16="http://schemas.microsoft.com/office/drawing/2014/main" id="{29F1C3E5-A751-4E86-BFF4-18D0BECC61C0}"/>
              </a:ext>
            </a:extLst>
          </p:cNvPr>
          <p:cNvSpPr>
            <a:spLocks noChangeAspect="1"/>
          </p:cNvSpPr>
          <p:nvPr/>
        </p:nvSpPr>
        <p:spPr>
          <a:xfrm>
            <a:off x="3433763" y="1658908"/>
            <a:ext cx="240566" cy="240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2</a:t>
            </a:r>
          </a:p>
        </p:txBody>
      </p:sp>
      <p:sp>
        <p:nvSpPr>
          <p:cNvPr id="26" name="Oval 25">
            <a:extLst>
              <a:ext uri="{FF2B5EF4-FFF2-40B4-BE49-F238E27FC236}">
                <a16:creationId xmlns:a16="http://schemas.microsoft.com/office/drawing/2014/main" id="{4B95F478-3E67-4419-967E-7D44CA1FC00A}"/>
              </a:ext>
            </a:extLst>
          </p:cNvPr>
          <p:cNvSpPr>
            <a:spLocks noChangeAspect="1"/>
          </p:cNvSpPr>
          <p:nvPr/>
        </p:nvSpPr>
        <p:spPr>
          <a:xfrm>
            <a:off x="509588" y="4888919"/>
            <a:ext cx="240566" cy="240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1</a:t>
            </a:r>
          </a:p>
        </p:txBody>
      </p:sp>
      <p:sp>
        <p:nvSpPr>
          <p:cNvPr id="27" name="Oval 26">
            <a:extLst>
              <a:ext uri="{FF2B5EF4-FFF2-40B4-BE49-F238E27FC236}">
                <a16:creationId xmlns:a16="http://schemas.microsoft.com/office/drawing/2014/main" id="{43F11EA4-5B01-43AB-8B51-BF8550513EE4}"/>
              </a:ext>
            </a:extLst>
          </p:cNvPr>
          <p:cNvSpPr>
            <a:spLocks noChangeAspect="1"/>
          </p:cNvSpPr>
          <p:nvPr/>
        </p:nvSpPr>
        <p:spPr>
          <a:xfrm>
            <a:off x="509588" y="5438503"/>
            <a:ext cx="240566" cy="240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2</a:t>
            </a:r>
          </a:p>
        </p:txBody>
      </p:sp>
      <p:sp>
        <p:nvSpPr>
          <p:cNvPr id="28" name="Oval 27">
            <a:extLst>
              <a:ext uri="{FF2B5EF4-FFF2-40B4-BE49-F238E27FC236}">
                <a16:creationId xmlns:a16="http://schemas.microsoft.com/office/drawing/2014/main" id="{1B481EFC-AFAD-4A61-A12E-4FFF166C59F4}"/>
              </a:ext>
            </a:extLst>
          </p:cNvPr>
          <p:cNvSpPr>
            <a:spLocks noChangeAspect="1"/>
          </p:cNvSpPr>
          <p:nvPr/>
        </p:nvSpPr>
        <p:spPr>
          <a:xfrm>
            <a:off x="509588" y="5789789"/>
            <a:ext cx="240566" cy="240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3</a:t>
            </a:r>
          </a:p>
        </p:txBody>
      </p:sp>
    </p:spTree>
    <p:extLst>
      <p:ext uri="{BB962C8B-B14F-4D97-AF65-F5344CB8AC3E}">
        <p14:creationId xmlns:p14="http://schemas.microsoft.com/office/powerpoint/2010/main" val="2304731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5A85F020-7921-48DB-9684-6F412DEC78C7}"/>
              </a:ext>
            </a:extLst>
          </p:cNvPr>
          <p:cNvSpPr txBox="1">
            <a:spLocks/>
          </p:cNvSpPr>
          <p:nvPr/>
        </p:nvSpPr>
        <p:spPr>
          <a:xfrm>
            <a:off x="1829101" y="6555704"/>
            <a:ext cx="1874280" cy="195450"/>
          </a:xfrm>
          <a:prstGeom prst="rect">
            <a:avLst/>
          </a:prstGeom>
        </p:spPr>
        <p:txBody>
          <a:bodyPr lIns="36000" anchor="ctr"/>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75787B"/>
                </a:solidFill>
                <a:effectLst/>
                <a:uLnTx/>
                <a:uFillTx/>
                <a:latin typeface="+mn-lt"/>
                <a:ea typeface="Arial" charset="0"/>
                <a:cs typeface="Arial" charset="0"/>
              </a:rPr>
              <a:t>ADF</a:t>
            </a:r>
            <a:r>
              <a:rPr kumimoji="0" lang="en-US" sz="900" b="0" i="0" u="none" strike="noStrike" kern="1200" cap="none" spc="0" normalizeH="0" baseline="0" noProof="0" dirty="0">
                <a:ln>
                  <a:noFill/>
                </a:ln>
                <a:solidFill>
                  <a:srgbClr val="75787B"/>
                </a:solidFill>
                <a:effectLst/>
                <a:uLnTx/>
                <a:uFillTx/>
                <a:latin typeface="+mn-lt"/>
                <a:ea typeface="Arial" charset="0"/>
                <a:cs typeface="Arial" charset="0"/>
              </a:rPr>
              <a:t># MULTI1825.18</a:t>
            </a:r>
          </a:p>
        </p:txBody>
      </p:sp>
      <p:sp>
        <p:nvSpPr>
          <p:cNvPr id="9" name="Title 2">
            <a:extLst>
              <a:ext uri="{FF2B5EF4-FFF2-40B4-BE49-F238E27FC236}">
                <a16:creationId xmlns:a16="http://schemas.microsoft.com/office/drawing/2014/main" id="{5852008F-F8D9-45CD-B68A-008BC9DF6E18}"/>
              </a:ext>
            </a:extLst>
          </p:cNvPr>
          <p:cNvSpPr>
            <a:spLocks noGrp="1"/>
          </p:cNvSpPr>
          <p:nvPr>
            <p:ph type="ctrTitle"/>
          </p:nvPr>
        </p:nvSpPr>
        <p:spPr>
          <a:xfrm>
            <a:off x="442911" y="1394225"/>
            <a:ext cx="7327116" cy="1279275"/>
          </a:xfrm>
        </p:spPr>
        <p:txBody>
          <a:bodyPr/>
          <a:lstStyle/>
          <a:p>
            <a:pPr>
              <a:lnSpc>
                <a:spcPct val="95000"/>
              </a:lnSpc>
            </a:pPr>
            <a:r>
              <a:rPr lang="en-US" sz="4000" dirty="0"/>
              <a:t>Voluntary Benefits Available to You</a:t>
            </a:r>
          </a:p>
        </p:txBody>
      </p:sp>
    </p:spTree>
    <p:extLst>
      <p:ext uri="{BB962C8B-B14F-4D97-AF65-F5344CB8AC3E}">
        <p14:creationId xmlns:p14="http://schemas.microsoft.com/office/powerpoint/2010/main" val="1171799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in front of a computer&#10;&#10;Description automatically generated">
            <a:extLst>
              <a:ext uri="{FF2B5EF4-FFF2-40B4-BE49-F238E27FC236}">
                <a16:creationId xmlns:a16="http://schemas.microsoft.com/office/drawing/2014/main" id="{740C1188-F412-4A8F-BCB7-F4F4796B25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13306" y="0"/>
            <a:ext cx="4330694" cy="4630994"/>
          </a:xfrm>
          <a:prstGeom prst="rect">
            <a:avLst/>
          </a:prstGeom>
        </p:spPr>
      </p:pic>
      <p:sp>
        <p:nvSpPr>
          <p:cNvPr id="2" name="Title 1">
            <a:extLst>
              <a:ext uri="{FF2B5EF4-FFF2-40B4-BE49-F238E27FC236}">
                <a16:creationId xmlns:a16="http://schemas.microsoft.com/office/drawing/2014/main" id="{508B4775-73F3-4144-B5A6-065369C173E8}"/>
              </a:ext>
            </a:extLst>
          </p:cNvPr>
          <p:cNvSpPr>
            <a:spLocks noGrp="1"/>
          </p:cNvSpPr>
          <p:nvPr>
            <p:ph type="title"/>
          </p:nvPr>
        </p:nvSpPr>
        <p:spPr>
          <a:xfrm>
            <a:off x="457199" y="352692"/>
            <a:ext cx="8229599" cy="484632"/>
          </a:xfrm>
        </p:spPr>
        <p:txBody>
          <a:bodyPr/>
          <a:lstStyle/>
          <a:p>
            <a:r>
              <a:rPr lang="en-US" dirty="0"/>
              <a:t>MetLife Legal services –</a:t>
            </a:r>
            <a:br>
              <a:rPr lang="en-US" dirty="0"/>
            </a:br>
            <a:r>
              <a:rPr lang="en-US" dirty="0"/>
              <a:t>Key features</a:t>
            </a:r>
          </a:p>
        </p:txBody>
      </p:sp>
      <p:sp>
        <p:nvSpPr>
          <p:cNvPr id="8" name="TextBox 7">
            <a:extLst>
              <a:ext uri="{FF2B5EF4-FFF2-40B4-BE49-F238E27FC236}">
                <a16:creationId xmlns:a16="http://schemas.microsoft.com/office/drawing/2014/main" id="{9E2F3248-D5F1-4AAC-B124-F1EF0809276C}"/>
              </a:ext>
            </a:extLst>
          </p:cNvPr>
          <p:cNvSpPr txBox="1"/>
          <p:nvPr/>
        </p:nvSpPr>
        <p:spPr>
          <a:xfrm>
            <a:off x="457199" y="1347839"/>
            <a:ext cx="4114801" cy="2733420"/>
          </a:xfrm>
          <a:prstGeom prst="rect">
            <a:avLst/>
          </a:prstGeom>
          <a:noFill/>
        </p:spPr>
        <p:txBody>
          <a:bodyPr wrap="square" tIns="91440" bIns="91440" rtlCol="0">
            <a:noAutofit/>
          </a:bodyPr>
          <a:lstStyle/>
          <a:p>
            <a:pPr marL="182880" marR="0" lvl="1" indent="-182880" algn="l" defTabSz="914400" rtl="0" eaLnBrk="1" fontAlgn="base" latinLnBrk="0" hangingPunct="1">
              <a:lnSpc>
                <a:spcPct val="110000"/>
              </a:lnSpc>
              <a:spcBef>
                <a:spcPts val="1200"/>
              </a:spcBef>
              <a:spcAft>
                <a:spcPts val="1200"/>
              </a:spcAft>
              <a:buClr>
                <a:srgbClr val="000000"/>
              </a:buClr>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Arial"/>
                <a:ea typeface="+mn-ea"/>
                <a:cs typeface="+mn-cs"/>
              </a:rPr>
              <a:t>No deductibles</a:t>
            </a:r>
            <a:r>
              <a:rPr kumimoji="0" lang="en-US" sz="1700" b="0" i="0" u="none" strike="noStrike" kern="1200" cap="none" spc="0" normalizeH="0" baseline="0" noProof="0" dirty="0">
                <a:ln>
                  <a:noFill/>
                </a:ln>
                <a:solidFill>
                  <a:srgbClr val="000000"/>
                </a:solidFill>
                <a:effectLst/>
                <a:uLnTx/>
                <a:uFillTx/>
                <a:latin typeface="Arial"/>
                <a:ea typeface="+mn-ea"/>
                <a:cs typeface="+mn-cs"/>
              </a:rPr>
              <a:t>, claim forms, </a:t>
            </a:r>
            <a:br>
              <a:rPr kumimoji="0" lang="en-US" sz="1700" b="0" i="0" u="none" strike="noStrike" kern="1200" cap="none" spc="0" normalizeH="0" baseline="0" noProof="0" dirty="0">
                <a:ln>
                  <a:noFill/>
                </a:ln>
                <a:solidFill>
                  <a:srgbClr val="000000"/>
                </a:solidFill>
                <a:effectLst/>
                <a:uLnTx/>
                <a:uFillTx/>
                <a:latin typeface="Arial"/>
                <a:ea typeface="+mn-ea"/>
                <a:cs typeface="+mn-cs"/>
              </a:rPr>
            </a:br>
            <a:r>
              <a:rPr kumimoji="0" lang="en-US" sz="1700" b="0" i="0" u="none" strike="noStrike" kern="1200" cap="none" spc="0" normalizeH="0" baseline="0" noProof="0" dirty="0">
                <a:ln>
                  <a:noFill/>
                </a:ln>
                <a:solidFill>
                  <a:srgbClr val="000000"/>
                </a:solidFill>
                <a:effectLst/>
                <a:uLnTx/>
                <a:uFillTx/>
                <a:latin typeface="Arial"/>
                <a:ea typeface="+mn-ea"/>
                <a:cs typeface="+mn-cs"/>
              </a:rPr>
              <a:t>or copays</a:t>
            </a:r>
          </a:p>
          <a:p>
            <a:pPr marL="182880" marR="0" lvl="1" indent="-182880" algn="l" defTabSz="914400" rtl="0" eaLnBrk="1" fontAlgn="base" latinLnBrk="0" hangingPunct="1">
              <a:lnSpc>
                <a:spcPct val="110000"/>
              </a:lnSpc>
              <a:spcBef>
                <a:spcPts val="1200"/>
              </a:spcBef>
              <a:spcAft>
                <a:spcPts val="1200"/>
              </a:spcAft>
              <a:buClr>
                <a:srgbClr val="000000"/>
              </a:buClr>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Arial"/>
                <a:ea typeface="+mn-ea"/>
                <a:cs typeface="+mn-cs"/>
              </a:rPr>
              <a:t>No usage limits </a:t>
            </a:r>
            <a:r>
              <a:rPr kumimoji="0" lang="en-US" sz="1700" b="0" i="0" u="none" strike="noStrike" kern="1200" cap="none" spc="0" normalizeH="0" baseline="0" noProof="0" dirty="0">
                <a:ln>
                  <a:noFill/>
                </a:ln>
                <a:solidFill>
                  <a:srgbClr val="000000"/>
                </a:solidFill>
                <a:effectLst/>
                <a:uLnTx/>
                <a:uFillTx/>
                <a:latin typeface="Arial"/>
                <a:ea typeface="+mn-ea"/>
                <a:cs typeface="+mn-cs"/>
              </a:rPr>
              <a:t>– full service on an unlimited number of some of the most common personal legal matters</a:t>
            </a:r>
          </a:p>
          <a:p>
            <a:pPr marL="182880" marR="0" lvl="1" indent="-182880" algn="l" defTabSz="914400" rtl="0" eaLnBrk="1" fontAlgn="base" latinLnBrk="0" hangingPunct="1">
              <a:lnSpc>
                <a:spcPct val="110000"/>
              </a:lnSpc>
              <a:spcBef>
                <a:spcPts val="1200"/>
              </a:spcBef>
              <a:spcAft>
                <a:spcPts val="1200"/>
              </a:spcAft>
              <a:buClr>
                <a:srgbClr val="000000"/>
              </a:buClr>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Arial"/>
                <a:ea typeface="+mn-ea"/>
                <a:cs typeface="+mn-cs"/>
              </a:rPr>
              <a:t>Access to experienced, </a:t>
            </a:r>
            <a:r>
              <a:rPr kumimoji="0" lang="en-US" sz="1700" b="0" i="0" u="none" strike="noStrike" kern="1200" cap="none" spc="0" normalizeH="0" baseline="0" noProof="0" dirty="0">
                <a:ln>
                  <a:noFill/>
                </a:ln>
                <a:solidFill>
                  <a:srgbClr val="000000"/>
                </a:solidFill>
                <a:effectLst/>
                <a:uLnTx/>
                <a:uFillTx/>
                <a:latin typeface="Arial"/>
                <a:ea typeface="+mn-ea"/>
                <a:cs typeface="+mn-cs"/>
              </a:rPr>
              <a:t>credentialed network attorneys in person or by telephone</a:t>
            </a:r>
          </a:p>
          <a:p>
            <a:pPr marL="182880" marR="0" lvl="1" indent="-182880" algn="l" defTabSz="914400" rtl="0" eaLnBrk="1" fontAlgn="base" latinLnBrk="0" hangingPunct="1">
              <a:lnSpc>
                <a:spcPct val="110000"/>
              </a:lnSpc>
              <a:spcBef>
                <a:spcPts val="1200"/>
              </a:spcBef>
              <a:spcAft>
                <a:spcPts val="1200"/>
              </a:spcAft>
              <a:buClr>
                <a:srgbClr val="000000"/>
              </a:buClr>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Arial"/>
                <a:ea typeface="+mn-ea"/>
                <a:cs typeface="+mn-cs"/>
              </a:rPr>
              <a:t>Access to services in all 50 states, </a:t>
            </a:r>
            <a:r>
              <a:rPr kumimoji="0" lang="en-US" sz="1700" b="0" i="0" u="none" strike="noStrike" kern="1200" cap="none" spc="0" normalizeH="0" baseline="0" noProof="0" dirty="0">
                <a:ln>
                  <a:noFill/>
                </a:ln>
                <a:solidFill>
                  <a:srgbClr val="000000"/>
                </a:solidFill>
                <a:effectLst/>
                <a:uLnTx/>
                <a:uFillTx/>
                <a:latin typeface="Arial"/>
                <a:ea typeface="+mn-ea"/>
                <a:cs typeface="+mn-cs"/>
              </a:rPr>
              <a:t>most U.S. territories, and worldwide</a:t>
            </a:r>
          </a:p>
          <a:p>
            <a:pPr marL="182880" marR="0" lvl="1" indent="-182880" algn="l" defTabSz="914400" rtl="0" eaLnBrk="1" fontAlgn="base" latinLnBrk="0" hangingPunct="1">
              <a:lnSpc>
                <a:spcPct val="110000"/>
              </a:lnSpc>
              <a:spcBef>
                <a:spcPts val="1200"/>
              </a:spcBef>
              <a:spcAft>
                <a:spcPts val="1200"/>
              </a:spcAft>
              <a:buClr>
                <a:srgbClr val="000000"/>
              </a:buClr>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Arial"/>
                <a:ea typeface="+mn-ea"/>
                <a:cs typeface="+mn-cs"/>
              </a:rPr>
              <a:t>Convenience</a:t>
            </a:r>
            <a:r>
              <a:rPr kumimoji="0" lang="en-US" sz="1700" b="0" i="0" u="none" strike="noStrike" kern="1200" cap="none" spc="0" normalizeH="0" baseline="0" noProof="0" dirty="0">
                <a:ln>
                  <a:noFill/>
                </a:ln>
                <a:solidFill>
                  <a:srgbClr val="000000"/>
                </a:solidFill>
                <a:effectLst/>
                <a:uLnTx/>
                <a:uFillTx/>
                <a:latin typeface="Arial"/>
                <a:ea typeface="+mn-ea"/>
                <a:cs typeface="+mn-cs"/>
              </a:rPr>
              <a:t> of payroll deduction</a:t>
            </a:r>
          </a:p>
          <a:p>
            <a:pPr marL="182880" marR="0" lvl="0" indent="-182880" algn="l" defTabSz="914400" rtl="0" eaLnBrk="1" fontAlgn="auto" latinLnBrk="0" hangingPunct="1">
              <a:lnSpc>
                <a:spcPct val="110000"/>
              </a:lnSpc>
              <a:spcBef>
                <a:spcPts val="12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8677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2.xml><?xml version="1.0" encoding="utf-8"?>
<a:theme xmlns:a="http://schemas.openxmlformats.org/drawingml/2006/main" name="1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4BC74A33F0344A220A0FD654BAA85" ma:contentTypeVersion="1" ma:contentTypeDescription="Create a new document." ma:contentTypeScope="" ma:versionID="4286e89c6ba6c7364c6ad99ff2f417d2">
  <xsd:schema xmlns:xsd="http://www.w3.org/2001/XMLSchema" xmlns:xs="http://www.w3.org/2001/XMLSchema" xmlns:p="http://schemas.microsoft.com/office/2006/metadata/properties" xmlns:ns2="20894882-773f-4ca4-8f88-a7623eb85067" targetNamespace="http://schemas.microsoft.com/office/2006/metadata/properties" ma:root="true" ma:fieldsID="defb2a905cd0a8d4591511dadbe44e97" ns2:_="">
    <xsd:import namespace="20894882-773f-4ca4-8f88-a7623eb85067"/>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94882-773f-4ca4-8f88-a7623eb85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0894882-773f-4ca4-8f88-a7623eb85067">65525KZWNX2R-240-117</_dlc_DocId>
    <_dlc_DocIdUrl xmlns="20894882-773f-4ca4-8f88-a7623eb85067">
      <Url>https://rsccd.edu/Departments/Risk-Management/Benefits/_layouts/15/DocIdRedir.aspx?ID=65525KZWNX2R-240-117</Url>
      <Description>65525KZWNX2R-240-117</Description>
    </_dlc_DocIdUrl>
  </documentManagement>
</p:properties>
</file>

<file path=customXml/itemProps1.xml><?xml version="1.0" encoding="utf-8"?>
<ds:datastoreItem xmlns:ds="http://schemas.openxmlformats.org/officeDocument/2006/customXml" ds:itemID="{F4D7CEE3-037E-4C46-9B3E-84F97D96E108}"/>
</file>

<file path=customXml/itemProps2.xml><?xml version="1.0" encoding="utf-8"?>
<ds:datastoreItem xmlns:ds="http://schemas.openxmlformats.org/officeDocument/2006/customXml" ds:itemID="{954F0008-5856-4887-9FB2-CBDC0E82A6BF}"/>
</file>

<file path=customXml/itemProps3.xml><?xml version="1.0" encoding="utf-8"?>
<ds:datastoreItem xmlns:ds="http://schemas.openxmlformats.org/officeDocument/2006/customXml" ds:itemID="{AC664A85-DFF8-46D1-830E-C376A4873374}"/>
</file>

<file path=customXml/itemProps4.xml><?xml version="1.0" encoding="utf-8"?>
<ds:datastoreItem xmlns:ds="http://schemas.openxmlformats.org/officeDocument/2006/customXml" ds:itemID="{0F7069A4-F6F4-48C5-A6DD-D374F9A7CF73}"/>
</file>

<file path=docProps/app.xml><?xml version="1.0" encoding="utf-8"?>
<Properties xmlns="http://schemas.openxmlformats.org/officeDocument/2006/extended-properties" xmlns:vt="http://schemas.openxmlformats.org/officeDocument/2006/docPropsVTypes">
  <Template>United_Hyatt Legal DRAFT Finalist Presentation_030119</Template>
  <TotalTime>14013</TotalTime>
  <Words>1753</Words>
  <Application>Microsoft Office PowerPoint</Application>
  <PresentationFormat>On-screen Show (4:3)</PresentationFormat>
  <Paragraphs>198</Paragraphs>
  <Slides>15</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ＭＳ Ｐゴシック</vt:lpstr>
      <vt:lpstr>Arial</vt:lpstr>
      <vt:lpstr>Calibri</vt:lpstr>
      <vt:lpstr>Georgia</vt:lpstr>
      <vt:lpstr>Georgia Bold</vt:lpstr>
      <vt:lpstr>Lucida Grande</vt:lpstr>
      <vt:lpstr>MetLife Circular</vt:lpstr>
      <vt:lpstr>MetLife Circular Light</vt:lpstr>
      <vt:lpstr>Monotype Sorts</vt:lpstr>
      <vt:lpstr>Open Sans Bold</vt:lpstr>
      <vt:lpstr>System Font Regular</vt:lpstr>
      <vt:lpstr>Wingdings</vt:lpstr>
      <vt:lpstr>Default Theme</vt:lpstr>
      <vt:lpstr>1_Default Theme</vt:lpstr>
      <vt:lpstr>MetLife Group Benefits</vt:lpstr>
      <vt:lpstr>MetLife Dental PPO</vt:lpstr>
      <vt:lpstr>Dental PPO – What’s in it for you?</vt:lpstr>
      <vt:lpstr>Dental PPO benefits breakdown</vt:lpstr>
      <vt:lpstr>Dental PPO Summary</vt:lpstr>
      <vt:lpstr>The MetLife mobile app</vt:lpstr>
      <vt:lpstr>You can benefit from MyBenefits</vt:lpstr>
      <vt:lpstr>Voluntary Benefits Available to You</vt:lpstr>
      <vt:lpstr>MetLife Legal services – Key features</vt:lpstr>
      <vt:lpstr>MetLife Legal services – Plan overview</vt:lpstr>
      <vt:lpstr>MetLife Pet Insurance - Key Features</vt:lpstr>
      <vt:lpstr>What does it cover1?</vt:lpstr>
      <vt:lpstr>Additional Plan Features</vt:lpstr>
      <vt:lpstr>Enroll today!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MetLife Standard Template</dc:title>
  <dc:creator>Kuhn &amp; Associates</dc:creator>
  <cp:lastModifiedBy>Maus, Donald</cp:lastModifiedBy>
  <cp:revision>523</cp:revision>
  <cp:lastPrinted>2017-12-21T22:19:51Z</cp:lastPrinted>
  <dcterms:created xsi:type="dcterms:W3CDTF">2019-02-28T17:59:08Z</dcterms:created>
  <dcterms:modified xsi:type="dcterms:W3CDTF">2020-10-22T22:54:50Z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0x010100F994BC74A33F0344A220A0FD654BAA85</vt:lpwstr>
  </property>
  <property fmtid="{D5CDD505-2E9C-101B-9397-08002B2CF9AE}" pid="3" name="_dlc_DocIdItemGuid">
    <vt:lpwstr>3cc98e1d-dd13-4f7b-ac19-3ef625f52e62</vt:lpwstr>
  </property>
</Properties>
</file>