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482" r:id="rId6"/>
    <p:sldId id="301" r:id="rId7"/>
    <p:sldId id="300" r:id="rId8"/>
    <p:sldId id="439" r:id="rId9"/>
    <p:sldId id="559" r:id="rId10"/>
    <p:sldId id="560" r:id="rId11"/>
    <p:sldId id="561" r:id="rId12"/>
    <p:sldId id="564" r:id="rId13"/>
    <p:sldId id="562" r:id="rId14"/>
    <p:sldId id="565" r:id="rId15"/>
    <p:sldId id="563" r:id="rId16"/>
    <p:sldId id="558" r:id="rId17"/>
    <p:sldId id="567" r:id="rId18"/>
    <p:sldId id="396" r:id="rId19"/>
    <p:sldId id="551" r:id="rId20"/>
    <p:sldId id="433" r:id="rId21"/>
    <p:sldId id="434" r:id="rId22"/>
    <p:sldId id="426" r:id="rId23"/>
    <p:sldId id="427" r:id="rId24"/>
    <p:sldId id="490" r:id="rId25"/>
    <p:sldId id="491" r:id="rId26"/>
    <p:sldId id="492" r:id="rId27"/>
    <p:sldId id="493" r:id="rId28"/>
    <p:sldId id="494" r:id="rId29"/>
    <p:sldId id="380"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EF5FA2-DD6B-7C4E-8054-785B9947DDAB}">
          <p14:sldIdLst>
            <p14:sldId id="256"/>
            <p14:sldId id="482"/>
            <p14:sldId id="301"/>
            <p14:sldId id="300"/>
            <p14:sldId id="439"/>
            <p14:sldId id="559"/>
            <p14:sldId id="560"/>
            <p14:sldId id="561"/>
            <p14:sldId id="564"/>
            <p14:sldId id="562"/>
            <p14:sldId id="565"/>
            <p14:sldId id="563"/>
            <p14:sldId id="558"/>
            <p14:sldId id="567"/>
            <p14:sldId id="396"/>
            <p14:sldId id="551"/>
            <p14:sldId id="433"/>
            <p14:sldId id="434"/>
            <p14:sldId id="426"/>
            <p14:sldId id="427"/>
            <p14:sldId id="490"/>
            <p14:sldId id="491"/>
            <p14:sldId id="492"/>
            <p14:sldId id="493"/>
            <p14:sldId id="494"/>
          </p14:sldIdLst>
        </p14:section>
        <p14:section name="Untitled Section" id="{6653E4EA-2243-DB45-828A-6592EFBF0ADE}">
          <p14:sldIdLst>
            <p14:sldId id="3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Nga" initials="PN" lastIdx="1" clrIdx="0">
    <p:extLst>
      <p:ext uri="{19B8F6BF-5375-455C-9EA6-DF929625EA0E}">
        <p15:presenceInfo xmlns:p15="http://schemas.microsoft.com/office/powerpoint/2012/main" userId="S::Pham_Nga@rsccd.edu::7470f02f-4269-414b-92cb-357404c952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779"/>
    <a:srgbClr val="2F5597"/>
    <a:srgbClr val="E3982C"/>
    <a:srgbClr val="0070C0"/>
    <a:srgbClr val="203864"/>
    <a:srgbClr val="FFC000"/>
    <a:srgbClr val="00B050"/>
    <a:srgbClr val="326F8E"/>
    <a:srgbClr val="000000"/>
    <a:srgbClr val="3E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89128" autoAdjust="0"/>
  </p:normalViewPr>
  <p:slideViewPr>
    <p:cSldViewPr snapToGrid="0">
      <p:cViewPr varScale="1">
        <p:scale>
          <a:sx n="97" d="100"/>
          <a:sy n="97" d="100"/>
        </p:scale>
        <p:origin x="156" y="33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18176518596245E-2"/>
          <c:y val="2.6556192904185257E-2"/>
          <c:w val="0.96793750728693018"/>
          <c:h val="0.87145610742251867"/>
        </c:manualLayout>
      </c:layout>
      <c:barChart>
        <c:barDir val="col"/>
        <c:grouping val="stacked"/>
        <c:varyColors val="0"/>
        <c:ser>
          <c:idx val="0"/>
          <c:order val="0"/>
          <c:tx>
            <c:strRef>
              <c:f>Sheet3!$B$32</c:f>
              <c:strCache>
                <c:ptCount val="1"/>
                <c:pt idx="0">
                  <c:v> FTES </c:v>
                </c:pt>
              </c:strCache>
            </c:strRef>
          </c:tx>
          <c:spPr>
            <a:solidFill>
              <a:srgbClr val="5C8779"/>
            </a:solidFill>
            <a:ln>
              <a:noFill/>
            </a:ln>
            <a:effectLst/>
          </c:spPr>
          <c:invertIfNegative val="0"/>
          <c:dLbls>
            <c:dLbl>
              <c:idx val="4"/>
              <c:layout>
                <c:manualLayout>
                  <c:x val="0"/>
                  <c:y val="-2.65561929041852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9-43DF-8E23-31AB714D294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Sheet3!$A$33:$A$40</c:f>
              <c:strCache>
                <c:ptCount val="8"/>
                <c:pt idx="0">
                  <c:v>2017-18</c:v>
                </c:pt>
                <c:pt idx="1">
                  <c:v>2018-19</c:v>
                </c:pt>
                <c:pt idx="2">
                  <c:v>2019-20</c:v>
                </c:pt>
                <c:pt idx="3">
                  <c:v>2020-21 </c:v>
                </c:pt>
                <c:pt idx="4">
                  <c:v>2021-22</c:v>
                </c:pt>
                <c:pt idx="5">
                  <c:v>2022-23</c:v>
                </c:pt>
                <c:pt idx="6">
                  <c:v>2023-24</c:v>
                </c:pt>
                <c:pt idx="7">
                  <c:v>2024-25</c:v>
                </c:pt>
              </c:strCache>
            </c:strRef>
          </c:cat>
          <c:val>
            <c:numRef>
              <c:f>Sheet3!$B$33:$B$40</c:f>
              <c:numCache>
                <c:formatCode>_(* #,##0_);_(* \(#,##0\);_(* "-"??_);_(@_)</c:formatCode>
                <c:ptCount val="8"/>
                <c:pt idx="0">
                  <c:v>29378.36</c:v>
                </c:pt>
                <c:pt idx="1">
                  <c:v>25926</c:v>
                </c:pt>
                <c:pt idx="2">
                  <c:v>27029.08</c:v>
                </c:pt>
                <c:pt idx="3">
                  <c:v>25333.629999999997</c:v>
                </c:pt>
                <c:pt idx="4">
                  <c:v>24754</c:v>
                </c:pt>
                <c:pt idx="5">
                  <c:v>26084</c:v>
                </c:pt>
                <c:pt idx="6">
                  <c:v>27537.279999999999</c:v>
                </c:pt>
                <c:pt idx="7">
                  <c:v>28870.85</c:v>
                </c:pt>
              </c:numCache>
            </c:numRef>
          </c:val>
          <c:extLst>
            <c:ext xmlns:c16="http://schemas.microsoft.com/office/drawing/2014/chart" uri="{C3380CC4-5D6E-409C-BE32-E72D297353CC}">
              <c16:uniqueId val="{00000000-D22B-4299-950F-E206EC610715}"/>
            </c:ext>
          </c:extLst>
        </c:ser>
        <c:ser>
          <c:idx val="1"/>
          <c:order val="1"/>
          <c:tx>
            <c:strRef>
              <c:f>Sheet3!$C$32</c:f>
              <c:strCache>
                <c:ptCount val="1"/>
                <c:pt idx="0">
                  <c:v>FTES Diff (N)</c:v>
                </c:pt>
              </c:strCache>
            </c:strRef>
          </c:tx>
          <c:spPr>
            <a:solidFill>
              <a:srgbClr val="E3982C"/>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22B-4299-950F-E206EC610715}"/>
                </c:ext>
              </c:extLst>
            </c:dLbl>
            <c:dLbl>
              <c:idx val="1"/>
              <c:layout>
                <c:manualLayout>
                  <c:x val="-2.9147720648245307E-3"/>
                  <c:y val="3.9843699030929951E-3"/>
                </c:manualLayout>
              </c:layout>
              <c:showLegendKey val="0"/>
              <c:showVal val="1"/>
              <c:showCatName val="0"/>
              <c:showSerName val="0"/>
              <c:showPercent val="0"/>
              <c:showBubbleSize val="0"/>
              <c:extLst>
                <c:ext xmlns:c15="http://schemas.microsoft.com/office/drawing/2012/chart" uri="{CE6537A1-D6FC-4f65-9D91-7224C49458BB}">
                  <c15:layout>
                    <c:manualLayout>
                      <c:w val="7.0989273638801448E-2"/>
                      <c:h val="4.970001957212327E-2"/>
                    </c:manualLayout>
                  </c15:layout>
                </c:ext>
                <c:ext xmlns:c16="http://schemas.microsoft.com/office/drawing/2014/chart" uri="{C3380CC4-5D6E-409C-BE32-E72D297353CC}">
                  <c16:uniqueId val="{00000006-D22B-4299-950F-E206EC610715}"/>
                </c:ext>
              </c:extLst>
            </c:dLbl>
            <c:dLbl>
              <c:idx val="2"/>
              <c:layout>
                <c:manualLayout>
                  <c:x val="1.4573860324122653E-3"/>
                  <c:y val="-3.18668041733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2B-4299-950F-E206EC610715}"/>
                </c:ext>
              </c:extLst>
            </c:dLbl>
            <c:dLbl>
              <c:idx val="3"/>
              <c:layout>
                <c:manualLayout>
                  <c:x val="-5.3436870547827884E-17"/>
                  <c:y val="-2.65436466713151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2B-4299-950F-E206EC610715}"/>
                </c:ext>
              </c:extLst>
            </c:dLbl>
            <c:dLbl>
              <c:idx val="4"/>
              <c:layout>
                <c:manualLayout>
                  <c:x val="-4.372158097236796E-3"/>
                  <c:y val="-2.1244745219466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2B-4299-950F-E206EC61071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Sheet3!$A$33:$A$40</c:f>
              <c:strCache>
                <c:ptCount val="8"/>
                <c:pt idx="0">
                  <c:v>2017-18</c:v>
                </c:pt>
                <c:pt idx="1">
                  <c:v>2018-19</c:v>
                </c:pt>
                <c:pt idx="2">
                  <c:v>2019-20</c:v>
                </c:pt>
                <c:pt idx="3">
                  <c:v>2020-21 </c:v>
                </c:pt>
                <c:pt idx="4">
                  <c:v>2021-22</c:v>
                </c:pt>
                <c:pt idx="5">
                  <c:v>2022-23</c:v>
                </c:pt>
                <c:pt idx="6">
                  <c:v>2023-24</c:v>
                </c:pt>
                <c:pt idx="7">
                  <c:v>2024-25</c:v>
                </c:pt>
              </c:strCache>
            </c:strRef>
          </c:cat>
          <c:val>
            <c:numRef>
              <c:f>Sheet3!$C$33:$C$40</c:f>
              <c:numCache>
                <c:formatCode>_(* #,##0_);_(* \(#,##0\);_(* "-"??_);_(@_)</c:formatCode>
                <c:ptCount val="8"/>
                <c:pt idx="1">
                  <c:v>-3272.3300000000017</c:v>
                </c:pt>
                <c:pt idx="2">
                  <c:v>923.05000000000291</c:v>
                </c:pt>
                <c:pt idx="3">
                  <c:v>-1695.4500000000044</c:v>
                </c:pt>
                <c:pt idx="4">
                  <c:v>-580</c:v>
                </c:pt>
                <c:pt idx="5">
                  <c:v>1330</c:v>
                </c:pt>
                <c:pt idx="6">
                  <c:v>1453</c:v>
                </c:pt>
                <c:pt idx="7">
                  <c:v>1333.5699999999997</c:v>
                </c:pt>
              </c:numCache>
            </c:numRef>
          </c:val>
          <c:extLst>
            <c:ext xmlns:c16="http://schemas.microsoft.com/office/drawing/2014/chart" uri="{C3380CC4-5D6E-409C-BE32-E72D297353CC}">
              <c16:uniqueId val="{00000001-D22B-4299-950F-E206EC610715}"/>
            </c:ext>
          </c:extLst>
        </c:ser>
        <c:dLbls>
          <c:showLegendKey val="0"/>
          <c:showVal val="0"/>
          <c:showCatName val="0"/>
          <c:showSerName val="0"/>
          <c:showPercent val="0"/>
          <c:showBubbleSize val="0"/>
        </c:dLbls>
        <c:gapWidth val="40"/>
        <c:overlap val="100"/>
        <c:axId val="103638479"/>
        <c:axId val="103640559"/>
      </c:barChart>
      <c:catAx>
        <c:axId val="103638479"/>
        <c:scaling>
          <c:orientation val="minMax"/>
        </c:scaling>
        <c:delete val="1"/>
        <c:axPos val="b"/>
        <c:numFmt formatCode="General" sourceLinked="1"/>
        <c:majorTickMark val="none"/>
        <c:minorTickMark val="none"/>
        <c:tickLblPos val="nextTo"/>
        <c:crossAx val="103640559"/>
        <c:crosses val="autoZero"/>
        <c:auto val="1"/>
        <c:lblAlgn val="ctr"/>
        <c:lblOffset val="100"/>
        <c:noMultiLvlLbl val="0"/>
      </c:catAx>
      <c:valAx>
        <c:axId val="103640559"/>
        <c:scaling>
          <c:orientation val="minMax"/>
          <c:max val="35000"/>
          <c:min val="-5000"/>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03638479"/>
        <c:crosses val="autoZero"/>
        <c:crossBetween val="between"/>
      </c:valAx>
      <c:spPr>
        <a:noFill/>
        <a:ln>
          <a:noFill/>
        </a:ln>
        <a:effectLst/>
      </c:spPr>
    </c:plotArea>
    <c:legend>
      <c:legendPos val="b"/>
      <c:layout>
        <c:manualLayout>
          <c:xMode val="edge"/>
          <c:yMode val="edge"/>
          <c:x val="0.4165060099386842"/>
          <c:y val="0.87145610742251867"/>
          <c:w val="0.21362433315982407"/>
          <c:h val="5.418655244576263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Futura Book"/>
              <a:ea typeface="+mn-ea"/>
              <a:cs typeface="+mn-cs"/>
            </a:defRPr>
          </a:pPr>
          <a:endParaRPr lang="en-US"/>
        </a:p>
      </c:txPr>
    </c:legend>
    <c:plotVisOnly val="1"/>
    <c:dispBlanksAs val="gap"/>
    <c:showDLblsOverMax val="0"/>
  </c:chart>
  <c:spPr>
    <a:noFill/>
    <a:ln>
      <a:noFill/>
    </a:ln>
    <a:effectLst/>
  </c:spPr>
  <c:txPr>
    <a:bodyPr/>
    <a:lstStyle/>
    <a:p>
      <a:pPr>
        <a:defRPr sz="1200" b="1">
          <a:latin typeface="Futura Book"/>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31246356534919E-2"/>
          <c:y val="3.1867431485022309E-2"/>
          <c:w val="0.96793750728693018"/>
          <c:h val="0.880828770686647"/>
        </c:manualLayout>
      </c:layout>
      <c:barChart>
        <c:barDir val="col"/>
        <c:grouping val="stacked"/>
        <c:varyColors val="0"/>
        <c:ser>
          <c:idx val="0"/>
          <c:order val="0"/>
          <c:tx>
            <c:strRef>
              <c:f>'[Chart in Microsoft PowerPoint]Sheet3'!$B$9</c:f>
              <c:strCache>
                <c:ptCount val="1"/>
                <c:pt idx="0">
                  <c:v> FTES </c:v>
                </c:pt>
              </c:strCache>
            </c:strRef>
          </c:tx>
          <c:spPr>
            <a:solidFill>
              <a:srgbClr val="C00000"/>
            </a:solidFill>
            <a:ln>
              <a:noFill/>
            </a:ln>
            <a:effectLst/>
          </c:spPr>
          <c:invertIfNegative val="0"/>
          <c:dLbls>
            <c:dLbl>
              <c:idx val="4"/>
              <c:tx>
                <c:rich>
                  <a:bodyPr/>
                  <a:lstStyle/>
                  <a:p>
                    <a:r>
                      <a:rPr lang="en-US" dirty="0"/>
                      <a:t>16,943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B71-4AA6-9304-C5061E98BFBE}"/>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PowerPoint]Sheet3'!$A$10:$A$17</c:f>
              <c:strCache>
                <c:ptCount val="8"/>
                <c:pt idx="0">
                  <c:v>2017-18</c:v>
                </c:pt>
                <c:pt idx="1">
                  <c:v>2018-19</c:v>
                </c:pt>
                <c:pt idx="2">
                  <c:v>2019-20</c:v>
                </c:pt>
                <c:pt idx="3">
                  <c:v>2020-21 </c:v>
                </c:pt>
                <c:pt idx="4">
                  <c:v>2021-22</c:v>
                </c:pt>
                <c:pt idx="5">
                  <c:v>2022-23</c:v>
                </c:pt>
                <c:pt idx="6">
                  <c:v>2023-24</c:v>
                </c:pt>
                <c:pt idx="7">
                  <c:v>2024-25</c:v>
                </c:pt>
              </c:strCache>
            </c:strRef>
          </c:cat>
          <c:val>
            <c:numRef>
              <c:f>'[Chart in Microsoft PowerPoint]Sheet3'!$B$10:$B$17</c:f>
              <c:numCache>
                <c:formatCode>#,##0</c:formatCode>
                <c:ptCount val="8"/>
                <c:pt idx="0">
                  <c:v>20442</c:v>
                </c:pt>
                <c:pt idx="1">
                  <c:v>18205</c:v>
                </c:pt>
                <c:pt idx="2">
                  <c:v>18518</c:v>
                </c:pt>
                <c:pt idx="3">
                  <c:v>17002</c:v>
                </c:pt>
                <c:pt idx="4">
                  <c:v>16943</c:v>
                </c:pt>
                <c:pt idx="5">
                  <c:v>17966</c:v>
                </c:pt>
                <c:pt idx="6">
                  <c:v>18985</c:v>
                </c:pt>
                <c:pt idx="7">
                  <c:v>19933</c:v>
                </c:pt>
              </c:numCache>
            </c:numRef>
          </c:val>
          <c:extLst>
            <c:ext xmlns:c16="http://schemas.microsoft.com/office/drawing/2014/chart" uri="{C3380CC4-5D6E-409C-BE32-E72D297353CC}">
              <c16:uniqueId val="{00000000-81D4-4D05-A3A1-BAFE7FAEE367}"/>
            </c:ext>
          </c:extLst>
        </c:ser>
        <c:ser>
          <c:idx val="1"/>
          <c:order val="1"/>
          <c:tx>
            <c:strRef>
              <c:f>'[Chart in Microsoft PowerPoint]Sheet3'!$C$9</c:f>
              <c:strCache>
                <c:ptCount val="1"/>
                <c:pt idx="0">
                  <c:v>FTES Diff (N)</c:v>
                </c:pt>
              </c:strCache>
            </c:strRef>
          </c:tx>
          <c:spPr>
            <a:solidFill>
              <a:schemeClr val="accent2"/>
            </a:solidFill>
            <a:ln>
              <a:noFill/>
            </a:ln>
            <a:effectLst/>
          </c:spPr>
          <c:invertIfNegative val="0"/>
          <c:dLbls>
            <c:dLbl>
              <c:idx val="4"/>
              <c:layout>
                <c:manualLayout>
                  <c:x val="7.629014237858253E-3"/>
                  <c:y val="-2.6540510113100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4-4D05-A3A1-BAFE7FAEE367}"/>
                </c:ext>
              </c:extLst>
            </c:dLbl>
            <c:dLbl>
              <c:idx val="5"/>
              <c:tx>
                <c:rich>
                  <a:bodyPr/>
                  <a:lstStyle/>
                  <a:p>
                    <a:r>
                      <a:rPr lang="en-US" dirty="0"/>
                      <a:t>1,066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D4-4D05-A3A1-BAFE7FAEE36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PowerPoint]Sheet3'!$A$10:$A$17</c:f>
              <c:strCache>
                <c:ptCount val="8"/>
                <c:pt idx="0">
                  <c:v>2017-18</c:v>
                </c:pt>
                <c:pt idx="1">
                  <c:v>2018-19</c:v>
                </c:pt>
                <c:pt idx="2">
                  <c:v>2019-20</c:v>
                </c:pt>
                <c:pt idx="3">
                  <c:v>2020-21 </c:v>
                </c:pt>
                <c:pt idx="4">
                  <c:v>2021-22</c:v>
                </c:pt>
                <c:pt idx="5">
                  <c:v>2022-23</c:v>
                </c:pt>
                <c:pt idx="6">
                  <c:v>2023-24</c:v>
                </c:pt>
                <c:pt idx="7">
                  <c:v>2024-25</c:v>
                </c:pt>
              </c:strCache>
            </c:strRef>
          </c:cat>
          <c:val>
            <c:numRef>
              <c:f>'[Chart in Microsoft PowerPoint]Sheet3'!$C$10:$C$17</c:f>
              <c:numCache>
                <c:formatCode>_(* #,##0_);_(* \(#,##0\);_(* "-"??_);_(@_)</c:formatCode>
                <c:ptCount val="8"/>
                <c:pt idx="1">
                  <c:v>-2418</c:v>
                </c:pt>
                <c:pt idx="2">
                  <c:v>493</c:v>
                </c:pt>
                <c:pt idx="3">
                  <c:v>-1516</c:v>
                </c:pt>
                <c:pt idx="4">
                  <c:v>-250</c:v>
                </c:pt>
                <c:pt idx="5">
                  <c:v>1066</c:v>
                </c:pt>
                <c:pt idx="6">
                  <c:v>1019</c:v>
                </c:pt>
                <c:pt idx="7">
                  <c:v>948</c:v>
                </c:pt>
              </c:numCache>
            </c:numRef>
          </c:val>
          <c:extLst>
            <c:ext xmlns:c16="http://schemas.microsoft.com/office/drawing/2014/chart" uri="{C3380CC4-5D6E-409C-BE32-E72D297353CC}">
              <c16:uniqueId val="{00000002-81D4-4D05-A3A1-BAFE7FAEE367}"/>
            </c:ext>
          </c:extLst>
        </c:ser>
        <c:dLbls>
          <c:showLegendKey val="0"/>
          <c:showVal val="0"/>
          <c:showCatName val="0"/>
          <c:showSerName val="0"/>
          <c:showPercent val="0"/>
          <c:showBubbleSize val="0"/>
        </c:dLbls>
        <c:gapWidth val="40"/>
        <c:overlap val="100"/>
        <c:axId val="1045828063"/>
        <c:axId val="1045826815"/>
      </c:barChart>
      <c:catAx>
        <c:axId val="1045828063"/>
        <c:scaling>
          <c:orientation val="minMax"/>
        </c:scaling>
        <c:delete val="1"/>
        <c:axPos val="b"/>
        <c:numFmt formatCode="General" sourceLinked="1"/>
        <c:majorTickMark val="none"/>
        <c:minorTickMark val="none"/>
        <c:tickLblPos val="nextTo"/>
        <c:crossAx val="1045826815"/>
        <c:crosses val="autoZero"/>
        <c:auto val="1"/>
        <c:lblAlgn val="ctr"/>
        <c:lblOffset val="100"/>
        <c:noMultiLvlLbl val="0"/>
      </c:catAx>
      <c:valAx>
        <c:axId val="10458268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5828063"/>
        <c:crosses val="autoZero"/>
        <c:crossBetween val="between"/>
      </c:valAx>
      <c:spPr>
        <a:noFill/>
        <a:ln>
          <a:noFill/>
        </a:ln>
        <a:effectLst/>
      </c:spPr>
    </c:plotArea>
    <c:legend>
      <c:legendPos val="b"/>
      <c:layout>
        <c:manualLayout>
          <c:xMode val="edge"/>
          <c:yMode val="edge"/>
          <c:x val="0.40047476358214928"/>
          <c:y val="0.86348924955126305"/>
          <c:w val="0.21362433315982407"/>
          <c:h val="5.418655244576263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Futura Book"/>
              <a:ea typeface="+mn-ea"/>
              <a:cs typeface="+mn-cs"/>
            </a:defRPr>
          </a:pPr>
          <a:endParaRPr lang="en-US"/>
        </a:p>
      </c:txPr>
    </c:legend>
    <c:plotVisOnly val="1"/>
    <c:dispBlanksAs val="gap"/>
    <c:showDLblsOverMax val="0"/>
  </c:chart>
  <c:spPr>
    <a:noFill/>
    <a:ln>
      <a:noFill/>
    </a:ln>
    <a:effectLst/>
  </c:spPr>
  <c:txPr>
    <a:bodyPr/>
    <a:lstStyle/>
    <a:p>
      <a:pPr>
        <a:defRPr sz="1200" b="1">
          <a:latin typeface="Futura Book"/>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Sheet3!$B$20</c:f>
              <c:strCache>
                <c:ptCount val="1"/>
                <c:pt idx="0">
                  <c:v> FTES </c:v>
                </c:pt>
              </c:strCache>
            </c:strRef>
          </c:tx>
          <c:spPr>
            <a:solidFill>
              <a:srgbClr val="002060"/>
            </a:solidFill>
            <a:ln>
              <a:noFill/>
            </a:ln>
            <a:effectLst/>
          </c:spPr>
          <c:invertIfNegative val="0"/>
          <c:dLbls>
            <c:dLbl>
              <c:idx val="4"/>
              <c:tx>
                <c:rich>
                  <a:bodyPr/>
                  <a:lstStyle/>
                  <a:p>
                    <a:fld id="{ED57D54A-6F01-443E-8FD8-CBE7B7A79E0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8B-4734-97AE-7F6C2C9B892D}"/>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Sheet3!$A$21:$A$28</c:f>
              <c:strCache>
                <c:ptCount val="8"/>
                <c:pt idx="0">
                  <c:v>2017-18</c:v>
                </c:pt>
                <c:pt idx="1">
                  <c:v>2018-19</c:v>
                </c:pt>
                <c:pt idx="2">
                  <c:v>2019-20</c:v>
                </c:pt>
                <c:pt idx="3">
                  <c:v>2020-21 </c:v>
                </c:pt>
                <c:pt idx="4">
                  <c:v>2021-22</c:v>
                </c:pt>
                <c:pt idx="5">
                  <c:v>2022-23</c:v>
                </c:pt>
                <c:pt idx="6">
                  <c:v>2023-24</c:v>
                </c:pt>
                <c:pt idx="7">
                  <c:v>2024-25</c:v>
                </c:pt>
              </c:strCache>
            </c:strRef>
          </c:cat>
          <c:val>
            <c:numRef>
              <c:f>Sheet3!$B$21:$B$28</c:f>
              <c:numCache>
                <c:formatCode>_(* #,##0_);_(* \(#,##0\);_(* "-"??_);_(@_)</c:formatCode>
                <c:ptCount val="8"/>
                <c:pt idx="0">
                  <c:v>8936.36</c:v>
                </c:pt>
                <c:pt idx="1">
                  <c:v>7901.03</c:v>
                </c:pt>
                <c:pt idx="2">
                  <c:v>8511.08</c:v>
                </c:pt>
                <c:pt idx="3">
                  <c:v>8331.6299999999992</c:v>
                </c:pt>
                <c:pt idx="4">
                  <c:v>7811</c:v>
                </c:pt>
                <c:pt idx="5">
                  <c:v>8118.19</c:v>
                </c:pt>
                <c:pt idx="6">
                  <c:v>8552.2800000000007</c:v>
                </c:pt>
                <c:pt idx="7">
                  <c:v>8937.85</c:v>
                </c:pt>
              </c:numCache>
            </c:numRef>
          </c:val>
          <c:extLst>
            <c:ext xmlns:c16="http://schemas.microsoft.com/office/drawing/2014/chart" uri="{C3380CC4-5D6E-409C-BE32-E72D297353CC}">
              <c16:uniqueId val="{00000000-CDB6-403D-A356-A6D60B454209}"/>
            </c:ext>
          </c:extLst>
        </c:ser>
        <c:ser>
          <c:idx val="1"/>
          <c:order val="1"/>
          <c:tx>
            <c:strRef>
              <c:f>Sheet3!$C$20</c:f>
              <c:strCache>
                <c:ptCount val="1"/>
                <c:pt idx="0">
                  <c:v>FTES Diff (N)</c:v>
                </c:pt>
              </c:strCache>
            </c:strRef>
          </c:tx>
          <c:spPr>
            <a:solidFill>
              <a:schemeClr val="accent2"/>
            </a:solidFill>
            <a:ln>
              <a:noFill/>
            </a:ln>
            <a:effectLst/>
          </c:spPr>
          <c:invertIfNegative val="0"/>
          <c:dLbls>
            <c:dLbl>
              <c:idx val="1"/>
              <c:layout>
                <c:manualLayout>
                  <c:x val="-5.4184870971680961E-3"/>
                  <c:y val="2.605128256307332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B6-403D-A356-A6D60B454209}"/>
                </c:ext>
              </c:extLst>
            </c:dLbl>
            <c:dLbl>
              <c:idx val="2"/>
              <c:layout>
                <c:manualLayout>
                  <c:x val="0"/>
                  <c:y val="-3.4782598110967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B6-403D-A356-A6D60B454209}"/>
                </c:ext>
              </c:extLst>
            </c:dLbl>
            <c:dLbl>
              <c:idx val="3"/>
              <c:layout>
                <c:manualLayout>
                  <c:x val="2.7777777777777779E-3"/>
                  <c:y val="-3.0139935414423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B6-403D-A356-A6D60B454209}"/>
                </c:ext>
              </c:extLst>
            </c:dLbl>
            <c:dLbl>
              <c:idx val="4"/>
              <c:layout>
                <c:manualLayout>
                  <c:x val="0"/>
                  <c:y val="-3.444564047362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B6-403D-A356-A6D60B454209}"/>
                </c:ext>
              </c:extLst>
            </c:dLbl>
            <c:dLbl>
              <c:idx val="5"/>
              <c:layout>
                <c:manualLayout>
                  <c:x val="0"/>
                  <c:y val="-4.2512064357848725E-2"/>
                </c:manualLayout>
              </c:layout>
              <c:tx>
                <c:rich>
                  <a:bodyPr/>
                  <a:lstStyle/>
                  <a:p>
                    <a:r>
                      <a:rPr lang="en-US" dirty="0"/>
                      <a:t>307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DB6-403D-A356-A6D60B454209}"/>
                </c:ext>
              </c:extLst>
            </c:dLbl>
            <c:dLbl>
              <c:idx val="6"/>
              <c:layout>
                <c:manualLayout>
                  <c:x val="-2.7777777777778798E-3"/>
                  <c:y val="-4.2512064357848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B6-403D-A356-A6D60B454209}"/>
                </c:ext>
              </c:extLst>
            </c:dLbl>
            <c:dLbl>
              <c:idx val="7"/>
              <c:layout>
                <c:manualLayout>
                  <c:x val="-1.0185067526415994E-16"/>
                  <c:y val="-3.8647331234407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B6-403D-A356-A6D60B45420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Futura Boo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Sheet3!$A$21:$A$28</c:f>
              <c:strCache>
                <c:ptCount val="8"/>
                <c:pt idx="0">
                  <c:v>2017-18</c:v>
                </c:pt>
                <c:pt idx="1">
                  <c:v>2018-19</c:v>
                </c:pt>
                <c:pt idx="2">
                  <c:v>2019-20</c:v>
                </c:pt>
                <c:pt idx="3">
                  <c:v>2020-21 </c:v>
                </c:pt>
                <c:pt idx="4">
                  <c:v>2021-22</c:v>
                </c:pt>
                <c:pt idx="5">
                  <c:v>2022-23</c:v>
                </c:pt>
                <c:pt idx="6">
                  <c:v>2023-24</c:v>
                </c:pt>
                <c:pt idx="7">
                  <c:v>2024-25</c:v>
                </c:pt>
              </c:strCache>
            </c:strRef>
          </c:cat>
          <c:val>
            <c:numRef>
              <c:f>Sheet3!$C$21:$C$28</c:f>
              <c:numCache>
                <c:formatCode>_(* #,##0_);_(* \(#,##0\);_(* "-"??_);_(@_)</c:formatCode>
                <c:ptCount val="8"/>
                <c:pt idx="1">
                  <c:v>-1035.03</c:v>
                </c:pt>
                <c:pt idx="2">
                  <c:v>610.04999999999995</c:v>
                </c:pt>
                <c:pt idx="3">
                  <c:v>-179.46</c:v>
                </c:pt>
                <c:pt idx="4">
                  <c:v>-521</c:v>
                </c:pt>
                <c:pt idx="5">
                  <c:v>261</c:v>
                </c:pt>
                <c:pt idx="6">
                  <c:v>434.09</c:v>
                </c:pt>
                <c:pt idx="7">
                  <c:v>385.56</c:v>
                </c:pt>
              </c:numCache>
            </c:numRef>
          </c:val>
          <c:extLst>
            <c:ext xmlns:c16="http://schemas.microsoft.com/office/drawing/2014/chart" uri="{C3380CC4-5D6E-409C-BE32-E72D297353CC}">
              <c16:uniqueId val="{00000008-CDB6-403D-A356-A6D60B454209}"/>
            </c:ext>
          </c:extLst>
        </c:ser>
        <c:dLbls>
          <c:showLegendKey val="0"/>
          <c:showVal val="0"/>
          <c:showCatName val="0"/>
          <c:showSerName val="0"/>
          <c:showPercent val="0"/>
          <c:showBubbleSize val="0"/>
        </c:dLbls>
        <c:gapWidth val="40"/>
        <c:overlap val="100"/>
        <c:axId val="177680991"/>
        <c:axId val="177678495"/>
      </c:barChart>
      <c:catAx>
        <c:axId val="17768099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Futura Book"/>
                <a:ea typeface="+mn-ea"/>
                <a:cs typeface="+mn-cs"/>
              </a:defRPr>
            </a:pPr>
            <a:endParaRPr lang="en-US"/>
          </a:p>
        </c:txPr>
        <c:crossAx val="177678495"/>
        <c:crosses val="autoZero"/>
        <c:auto val="1"/>
        <c:lblAlgn val="ctr"/>
        <c:lblOffset val="100"/>
        <c:noMultiLvlLbl val="0"/>
      </c:catAx>
      <c:valAx>
        <c:axId val="177678495"/>
        <c:scaling>
          <c:orientation val="minMax"/>
          <c:max val="12000"/>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77680991"/>
        <c:crosses val="autoZero"/>
        <c:crossBetween val="between"/>
      </c:valAx>
      <c:spPr>
        <a:noFill/>
        <a:ln>
          <a:noFill/>
        </a:ln>
        <a:effectLst/>
      </c:spPr>
    </c:plotArea>
    <c:legend>
      <c:legendPos val="b"/>
      <c:layout>
        <c:manualLayout>
          <c:xMode val="edge"/>
          <c:yMode val="edge"/>
          <c:x val="0.41765339340664315"/>
          <c:y val="0.91124662767914488"/>
          <c:w val="0.20659934345491299"/>
          <c:h val="4.386532838338173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Futura Book"/>
              <a:ea typeface="+mn-ea"/>
              <a:cs typeface="+mn-cs"/>
            </a:defRPr>
          </a:pPr>
          <a:endParaRPr lang="en-US"/>
        </a:p>
      </c:txPr>
    </c:legend>
    <c:plotVisOnly val="1"/>
    <c:dispBlanksAs val="gap"/>
    <c:showDLblsOverMax val="0"/>
  </c:chart>
  <c:spPr>
    <a:noFill/>
    <a:ln>
      <a:noFill/>
    </a:ln>
    <a:effectLst/>
  </c:spPr>
  <c:txPr>
    <a:bodyPr/>
    <a:lstStyle/>
    <a:p>
      <a:pPr>
        <a:defRPr sz="1200" b="1" baseline="0">
          <a:latin typeface="Futura Book"/>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FE9CF-EE12-4611-93DD-3298B028EFC5}" type="doc">
      <dgm:prSet loTypeId="urn:microsoft.com/office/officeart/2005/8/layout/pyramid3" loCatId="pyramid" qsTypeId="urn:microsoft.com/office/officeart/2005/8/quickstyle/simple1" qsCatId="simple" csTypeId="urn:microsoft.com/office/officeart/2005/8/colors/accent1_2" csCatId="accent1" phldr="1"/>
      <dgm:spPr/>
    </dgm:pt>
    <dgm:pt modelId="{2B888542-F335-43B5-A40E-BB378A9BB1BE}">
      <dgm:prSet phldrT="[Text]"/>
      <dgm:spPr>
        <a:solidFill>
          <a:schemeClr val="bg1"/>
        </a:solidFill>
      </dgm:spPr>
      <dgm:t>
        <a:bodyPr/>
        <a:lstStyle/>
        <a:p>
          <a:r>
            <a:rPr lang="en-US" b="0" i="1" dirty="0"/>
            <a:t>Large College                     </a:t>
          </a:r>
          <a:r>
            <a:rPr lang="en-US" b="1" dirty="0">
              <a:effectLst>
                <a:outerShdw blurRad="38100" dist="38100" dir="2700000" algn="tl">
                  <a:srgbClr val="000000">
                    <a:alpha val="43137"/>
                  </a:srgbClr>
                </a:outerShdw>
              </a:effectLst>
            </a:rPr>
            <a:t>FTES ≥ 20,000</a:t>
          </a:r>
        </a:p>
      </dgm:t>
    </dgm:pt>
    <dgm:pt modelId="{D3354D86-8691-4D08-98C3-AF0A31737C72}" type="parTrans" cxnId="{44D04E82-B1D4-43E1-875E-8CAF5228E747}">
      <dgm:prSet/>
      <dgm:spPr/>
      <dgm:t>
        <a:bodyPr/>
        <a:lstStyle/>
        <a:p>
          <a:endParaRPr lang="en-US"/>
        </a:p>
      </dgm:t>
    </dgm:pt>
    <dgm:pt modelId="{93361B5D-FDBF-46B1-9EFF-F9F2B60E85B1}" type="sibTrans" cxnId="{44D04E82-B1D4-43E1-875E-8CAF5228E747}">
      <dgm:prSet/>
      <dgm:spPr/>
      <dgm:t>
        <a:bodyPr/>
        <a:lstStyle/>
        <a:p>
          <a:endParaRPr lang="en-US"/>
        </a:p>
      </dgm:t>
    </dgm:pt>
    <dgm:pt modelId="{D30E4353-1EB0-498A-99F8-84CBC6416FF6}">
      <dgm:prSet phldrT="[Text]"/>
      <dgm:spPr>
        <a:solidFill>
          <a:schemeClr val="bg1"/>
        </a:solidFill>
      </dgm:spPr>
      <dgm:t>
        <a:bodyPr/>
        <a:lstStyle/>
        <a:p>
          <a:r>
            <a:rPr lang="en-US" i="1" dirty="0"/>
            <a:t>Medium College                </a:t>
          </a:r>
          <a:r>
            <a:rPr lang="en-US" b="1" dirty="0">
              <a:effectLst>
                <a:outerShdw blurRad="38100" dist="38100" dir="2700000" algn="tl">
                  <a:srgbClr val="000000">
                    <a:alpha val="43137"/>
                  </a:srgbClr>
                </a:outerShdw>
              </a:effectLst>
            </a:rPr>
            <a:t>10,000 ≥ FTES &lt; 20,000</a:t>
          </a:r>
        </a:p>
      </dgm:t>
    </dgm:pt>
    <dgm:pt modelId="{7D7D0F10-0BDF-45E7-84D5-E921D920705B}" type="parTrans" cxnId="{E8FC1ACB-E23F-4F1A-B297-97BC26D1B2AE}">
      <dgm:prSet/>
      <dgm:spPr/>
      <dgm:t>
        <a:bodyPr/>
        <a:lstStyle/>
        <a:p>
          <a:endParaRPr lang="en-US"/>
        </a:p>
      </dgm:t>
    </dgm:pt>
    <dgm:pt modelId="{4D9A113B-9835-42B0-A59C-02021666AAAC}" type="sibTrans" cxnId="{E8FC1ACB-E23F-4F1A-B297-97BC26D1B2AE}">
      <dgm:prSet/>
      <dgm:spPr/>
      <dgm:t>
        <a:bodyPr/>
        <a:lstStyle/>
        <a:p>
          <a:endParaRPr lang="en-US"/>
        </a:p>
      </dgm:t>
    </dgm:pt>
    <dgm:pt modelId="{4C7D6583-DB9F-4C9B-A9F8-178B7C53BF0E}">
      <dgm:prSet phldrT="[Text]"/>
      <dgm:spPr>
        <a:solidFill>
          <a:schemeClr val="bg1"/>
        </a:solidFill>
      </dgm:spPr>
      <dgm:t>
        <a:bodyPr/>
        <a:lstStyle/>
        <a:p>
          <a:r>
            <a:rPr lang="en-US" i="1" dirty="0"/>
            <a:t>Small College                     </a:t>
          </a:r>
          <a:r>
            <a:rPr lang="en-US" b="1" dirty="0">
              <a:effectLst>
                <a:outerShdw blurRad="38100" dist="38100" dir="2700000" algn="tl">
                  <a:srgbClr val="000000">
                    <a:alpha val="43137"/>
                  </a:srgbClr>
                </a:outerShdw>
              </a:effectLst>
            </a:rPr>
            <a:t>FTES &lt; 10,000</a:t>
          </a:r>
        </a:p>
      </dgm:t>
    </dgm:pt>
    <dgm:pt modelId="{73832534-E138-4EA5-A870-AFFF1044B1E0}" type="parTrans" cxnId="{5B7F47B5-52BC-47AE-B4F3-393B101E4339}">
      <dgm:prSet/>
      <dgm:spPr/>
      <dgm:t>
        <a:bodyPr/>
        <a:lstStyle/>
        <a:p>
          <a:endParaRPr lang="en-US"/>
        </a:p>
      </dgm:t>
    </dgm:pt>
    <dgm:pt modelId="{97D55154-CF47-4120-8040-309E45D5DBA5}" type="sibTrans" cxnId="{5B7F47B5-52BC-47AE-B4F3-393B101E4339}">
      <dgm:prSet/>
      <dgm:spPr/>
      <dgm:t>
        <a:bodyPr/>
        <a:lstStyle/>
        <a:p>
          <a:endParaRPr lang="en-US"/>
        </a:p>
      </dgm:t>
    </dgm:pt>
    <dgm:pt modelId="{A726DE9D-D0D4-4F3E-9C5C-9FDF8B7225B5}" type="pres">
      <dgm:prSet presAssocID="{D20FE9CF-EE12-4611-93DD-3298B028EFC5}" presName="Name0" presStyleCnt="0">
        <dgm:presLayoutVars>
          <dgm:dir/>
          <dgm:animLvl val="lvl"/>
          <dgm:resizeHandles val="exact"/>
        </dgm:presLayoutVars>
      </dgm:prSet>
      <dgm:spPr/>
    </dgm:pt>
    <dgm:pt modelId="{9F8EC3F7-3FDB-4223-A983-486A45F3D51C}" type="pres">
      <dgm:prSet presAssocID="{2B888542-F335-43B5-A40E-BB378A9BB1BE}" presName="Name8" presStyleCnt="0"/>
      <dgm:spPr/>
    </dgm:pt>
    <dgm:pt modelId="{9FFD49FE-8BD1-45E8-8463-D39E260E0B92}" type="pres">
      <dgm:prSet presAssocID="{2B888542-F335-43B5-A40E-BB378A9BB1BE}" presName="level" presStyleLbl="node1" presStyleIdx="0" presStyleCnt="3">
        <dgm:presLayoutVars>
          <dgm:chMax val="1"/>
          <dgm:bulletEnabled val="1"/>
        </dgm:presLayoutVars>
      </dgm:prSet>
      <dgm:spPr/>
    </dgm:pt>
    <dgm:pt modelId="{5E7647AA-FDC4-4808-9665-FF880AA4D45E}" type="pres">
      <dgm:prSet presAssocID="{2B888542-F335-43B5-A40E-BB378A9BB1BE}" presName="levelTx" presStyleLbl="revTx" presStyleIdx="0" presStyleCnt="0">
        <dgm:presLayoutVars>
          <dgm:chMax val="1"/>
          <dgm:bulletEnabled val="1"/>
        </dgm:presLayoutVars>
      </dgm:prSet>
      <dgm:spPr/>
    </dgm:pt>
    <dgm:pt modelId="{52A89B1A-FB6F-450F-8369-7BF7E95E40DD}" type="pres">
      <dgm:prSet presAssocID="{D30E4353-1EB0-498A-99F8-84CBC6416FF6}" presName="Name8" presStyleCnt="0"/>
      <dgm:spPr/>
    </dgm:pt>
    <dgm:pt modelId="{C880CCD8-4D37-47FE-86A2-0B96BF57F4CE}" type="pres">
      <dgm:prSet presAssocID="{D30E4353-1EB0-498A-99F8-84CBC6416FF6}" presName="level" presStyleLbl="node1" presStyleIdx="1" presStyleCnt="3" custScaleX="134645">
        <dgm:presLayoutVars>
          <dgm:chMax val="1"/>
          <dgm:bulletEnabled val="1"/>
        </dgm:presLayoutVars>
      </dgm:prSet>
      <dgm:spPr/>
    </dgm:pt>
    <dgm:pt modelId="{30CCB233-A9F3-4B08-9452-82C6967E6054}" type="pres">
      <dgm:prSet presAssocID="{D30E4353-1EB0-498A-99F8-84CBC6416FF6}" presName="levelTx" presStyleLbl="revTx" presStyleIdx="0" presStyleCnt="0">
        <dgm:presLayoutVars>
          <dgm:chMax val="1"/>
          <dgm:bulletEnabled val="1"/>
        </dgm:presLayoutVars>
      </dgm:prSet>
      <dgm:spPr/>
    </dgm:pt>
    <dgm:pt modelId="{A55BC72A-B115-4D07-849B-B9A13AFBDBC0}" type="pres">
      <dgm:prSet presAssocID="{4C7D6583-DB9F-4C9B-A9F8-178B7C53BF0E}" presName="Name8" presStyleCnt="0"/>
      <dgm:spPr/>
    </dgm:pt>
    <dgm:pt modelId="{27E63419-A671-4D27-8010-8D76B1A0E7BA}" type="pres">
      <dgm:prSet presAssocID="{4C7D6583-DB9F-4C9B-A9F8-178B7C53BF0E}" presName="level" presStyleLbl="node1" presStyleIdx="2" presStyleCnt="3" custScaleX="191374">
        <dgm:presLayoutVars>
          <dgm:chMax val="1"/>
          <dgm:bulletEnabled val="1"/>
        </dgm:presLayoutVars>
      </dgm:prSet>
      <dgm:spPr/>
    </dgm:pt>
    <dgm:pt modelId="{690094A4-BEE8-4AB0-8BA3-DFB78F5923ED}" type="pres">
      <dgm:prSet presAssocID="{4C7D6583-DB9F-4C9B-A9F8-178B7C53BF0E}" presName="levelTx" presStyleLbl="revTx" presStyleIdx="0" presStyleCnt="0">
        <dgm:presLayoutVars>
          <dgm:chMax val="1"/>
          <dgm:bulletEnabled val="1"/>
        </dgm:presLayoutVars>
      </dgm:prSet>
      <dgm:spPr/>
    </dgm:pt>
  </dgm:ptLst>
  <dgm:cxnLst>
    <dgm:cxn modelId="{16DC3E00-8A7E-43F9-8811-BB9AB36CD1A8}" type="presOf" srcId="{2B888542-F335-43B5-A40E-BB378A9BB1BE}" destId="{9FFD49FE-8BD1-45E8-8463-D39E260E0B92}" srcOrd="0" destOrd="0" presId="urn:microsoft.com/office/officeart/2005/8/layout/pyramid3"/>
    <dgm:cxn modelId="{C2349270-C64F-4016-A472-88115405320F}" type="presOf" srcId="{4C7D6583-DB9F-4C9B-A9F8-178B7C53BF0E}" destId="{27E63419-A671-4D27-8010-8D76B1A0E7BA}" srcOrd="0" destOrd="0" presId="urn:microsoft.com/office/officeart/2005/8/layout/pyramid3"/>
    <dgm:cxn modelId="{7E3FC055-AD77-4A76-B554-4B26845CB743}" type="presOf" srcId="{2B888542-F335-43B5-A40E-BB378A9BB1BE}" destId="{5E7647AA-FDC4-4808-9665-FF880AA4D45E}" srcOrd="1" destOrd="0" presId="urn:microsoft.com/office/officeart/2005/8/layout/pyramid3"/>
    <dgm:cxn modelId="{44D04E82-B1D4-43E1-875E-8CAF5228E747}" srcId="{D20FE9CF-EE12-4611-93DD-3298B028EFC5}" destId="{2B888542-F335-43B5-A40E-BB378A9BB1BE}" srcOrd="0" destOrd="0" parTransId="{D3354D86-8691-4D08-98C3-AF0A31737C72}" sibTransId="{93361B5D-FDBF-46B1-9EFF-F9F2B60E85B1}"/>
    <dgm:cxn modelId="{3058AA8C-A026-4280-A3F9-219F361E384E}" type="presOf" srcId="{D20FE9CF-EE12-4611-93DD-3298B028EFC5}" destId="{A726DE9D-D0D4-4F3E-9C5C-9FDF8B7225B5}" srcOrd="0" destOrd="0" presId="urn:microsoft.com/office/officeart/2005/8/layout/pyramid3"/>
    <dgm:cxn modelId="{38E2DCB0-22A3-4D93-8B8E-618F5C7D2BB1}" type="presOf" srcId="{4C7D6583-DB9F-4C9B-A9F8-178B7C53BF0E}" destId="{690094A4-BEE8-4AB0-8BA3-DFB78F5923ED}" srcOrd="1" destOrd="0" presId="urn:microsoft.com/office/officeart/2005/8/layout/pyramid3"/>
    <dgm:cxn modelId="{5B7F47B5-52BC-47AE-B4F3-393B101E4339}" srcId="{D20FE9CF-EE12-4611-93DD-3298B028EFC5}" destId="{4C7D6583-DB9F-4C9B-A9F8-178B7C53BF0E}" srcOrd="2" destOrd="0" parTransId="{73832534-E138-4EA5-A870-AFFF1044B1E0}" sibTransId="{97D55154-CF47-4120-8040-309E45D5DBA5}"/>
    <dgm:cxn modelId="{E8FC1ACB-E23F-4F1A-B297-97BC26D1B2AE}" srcId="{D20FE9CF-EE12-4611-93DD-3298B028EFC5}" destId="{D30E4353-1EB0-498A-99F8-84CBC6416FF6}" srcOrd="1" destOrd="0" parTransId="{7D7D0F10-0BDF-45E7-84D5-E921D920705B}" sibTransId="{4D9A113B-9835-42B0-A59C-02021666AAAC}"/>
    <dgm:cxn modelId="{30B6DFCE-C831-4B10-A8E7-25FAC804C412}" type="presOf" srcId="{D30E4353-1EB0-498A-99F8-84CBC6416FF6}" destId="{C880CCD8-4D37-47FE-86A2-0B96BF57F4CE}" srcOrd="0" destOrd="0" presId="urn:microsoft.com/office/officeart/2005/8/layout/pyramid3"/>
    <dgm:cxn modelId="{AE3ABFD0-8C28-47D9-BDC4-3C656D9A3992}" type="presOf" srcId="{D30E4353-1EB0-498A-99F8-84CBC6416FF6}" destId="{30CCB233-A9F3-4B08-9452-82C6967E6054}" srcOrd="1" destOrd="0" presId="urn:microsoft.com/office/officeart/2005/8/layout/pyramid3"/>
    <dgm:cxn modelId="{4BDB84CB-663A-429E-A017-47B2D23E5B4B}" type="presParOf" srcId="{A726DE9D-D0D4-4F3E-9C5C-9FDF8B7225B5}" destId="{9F8EC3F7-3FDB-4223-A983-486A45F3D51C}" srcOrd="0" destOrd="0" presId="urn:microsoft.com/office/officeart/2005/8/layout/pyramid3"/>
    <dgm:cxn modelId="{A392F559-ECAF-44E7-806C-BCE266229519}" type="presParOf" srcId="{9F8EC3F7-3FDB-4223-A983-486A45F3D51C}" destId="{9FFD49FE-8BD1-45E8-8463-D39E260E0B92}" srcOrd="0" destOrd="0" presId="urn:microsoft.com/office/officeart/2005/8/layout/pyramid3"/>
    <dgm:cxn modelId="{AAA96F11-8369-4058-BFBC-FF9A398F4291}" type="presParOf" srcId="{9F8EC3F7-3FDB-4223-A983-486A45F3D51C}" destId="{5E7647AA-FDC4-4808-9665-FF880AA4D45E}" srcOrd="1" destOrd="0" presId="urn:microsoft.com/office/officeart/2005/8/layout/pyramid3"/>
    <dgm:cxn modelId="{82FCBAEB-A0AC-46A2-8E24-7677D6E31C3C}" type="presParOf" srcId="{A726DE9D-D0D4-4F3E-9C5C-9FDF8B7225B5}" destId="{52A89B1A-FB6F-450F-8369-7BF7E95E40DD}" srcOrd="1" destOrd="0" presId="urn:microsoft.com/office/officeart/2005/8/layout/pyramid3"/>
    <dgm:cxn modelId="{D3732782-F7AB-41AB-904D-2A8D832D99A9}" type="presParOf" srcId="{52A89B1A-FB6F-450F-8369-7BF7E95E40DD}" destId="{C880CCD8-4D37-47FE-86A2-0B96BF57F4CE}" srcOrd="0" destOrd="0" presId="urn:microsoft.com/office/officeart/2005/8/layout/pyramid3"/>
    <dgm:cxn modelId="{C48307D8-2862-4F37-BA68-D5AFD323DFF8}" type="presParOf" srcId="{52A89B1A-FB6F-450F-8369-7BF7E95E40DD}" destId="{30CCB233-A9F3-4B08-9452-82C6967E6054}" srcOrd="1" destOrd="0" presId="urn:microsoft.com/office/officeart/2005/8/layout/pyramid3"/>
    <dgm:cxn modelId="{106F5927-B946-45E1-BEBD-C260AC583790}" type="presParOf" srcId="{A726DE9D-D0D4-4F3E-9C5C-9FDF8B7225B5}" destId="{A55BC72A-B115-4D07-849B-B9A13AFBDBC0}" srcOrd="2" destOrd="0" presId="urn:microsoft.com/office/officeart/2005/8/layout/pyramid3"/>
    <dgm:cxn modelId="{76DA5241-57BE-4B81-9097-1619E94C78C3}" type="presParOf" srcId="{A55BC72A-B115-4D07-849B-B9A13AFBDBC0}" destId="{27E63419-A671-4D27-8010-8D76B1A0E7BA}" srcOrd="0" destOrd="0" presId="urn:microsoft.com/office/officeart/2005/8/layout/pyramid3"/>
    <dgm:cxn modelId="{AA64C378-23D5-4377-BA78-52EFD95CC6A7}" type="presParOf" srcId="{A55BC72A-B115-4D07-849B-B9A13AFBDBC0}" destId="{690094A4-BEE8-4AB0-8BA3-DFB78F5923ED}" srcOrd="1" destOrd="0" presId="urn:microsoft.com/office/officeart/2005/8/layout/pyramid3"/>
  </dgm:cxnLst>
  <dgm:bg>
    <a:solidFill>
      <a:srgbClr val="5C877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D49FE-8BD1-45E8-8463-D39E260E0B92}">
      <dsp:nvSpPr>
        <dsp:cNvPr id="0" name=""/>
        <dsp:cNvSpPr/>
      </dsp:nvSpPr>
      <dsp:spPr>
        <a:xfrm rot="10800000">
          <a:off x="0" y="0"/>
          <a:ext cx="10154652" cy="1635432"/>
        </a:xfrm>
        <a:prstGeom prst="trapezoid">
          <a:avLst>
            <a:gd name="adj" fmla="val 103486"/>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0" i="1" kern="1200" dirty="0"/>
            <a:t>Large College                     </a:t>
          </a:r>
          <a:r>
            <a:rPr lang="en-US" sz="4800" b="1" kern="1200" dirty="0">
              <a:effectLst>
                <a:outerShdw blurRad="38100" dist="38100" dir="2700000" algn="tl">
                  <a:srgbClr val="000000">
                    <a:alpha val="43137"/>
                  </a:srgbClr>
                </a:outerShdw>
              </a:effectLst>
            </a:rPr>
            <a:t>FTES ≥ 20,000</a:t>
          </a:r>
        </a:p>
      </dsp:txBody>
      <dsp:txXfrm rot="-10800000">
        <a:off x="1777064" y="0"/>
        <a:ext cx="6600523" cy="1635432"/>
      </dsp:txXfrm>
    </dsp:sp>
    <dsp:sp modelId="{C880CCD8-4D37-47FE-86A2-0B96BF57F4CE}">
      <dsp:nvSpPr>
        <dsp:cNvPr id="0" name=""/>
        <dsp:cNvSpPr/>
      </dsp:nvSpPr>
      <dsp:spPr>
        <a:xfrm rot="10800000">
          <a:off x="519748" y="1635433"/>
          <a:ext cx="9115154" cy="1635432"/>
        </a:xfrm>
        <a:prstGeom prst="trapezoid">
          <a:avLst>
            <a:gd name="adj" fmla="val 103486"/>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i="1" kern="1200" dirty="0"/>
            <a:t>Medium College                </a:t>
          </a:r>
          <a:r>
            <a:rPr lang="en-US" sz="4700" b="1" kern="1200" dirty="0">
              <a:effectLst>
                <a:outerShdw blurRad="38100" dist="38100" dir="2700000" algn="tl">
                  <a:srgbClr val="000000">
                    <a:alpha val="43137"/>
                  </a:srgbClr>
                </a:outerShdw>
              </a:effectLst>
            </a:rPr>
            <a:t>10,000 ≥ FTES &lt; 20,000</a:t>
          </a:r>
        </a:p>
      </dsp:txBody>
      <dsp:txXfrm rot="-10800000">
        <a:off x="2114900" y="1635433"/>
        <a:ext cx="5924850" cy="1635432"/>
      </dsp:txXfrm>
    </dsp:sp>
    <dsp:sp modelId="{27E63419-A671-4D27-8010-8D76B1A0E7BA}">
      <dsp:nvSpPr>
        <dsp:cNvPr id="0" name=""/>
        <dsp:cNvSpPr/>
      </dsp:nvSpPr>
      <dsp:spPr>
        <a:xfrm rot="10800000">
          <a:off x="1838432" y="3270866"/>
          <a:ext cx="6477787" cy="1635432"/>
        </a:xfrm>
        <a:prstGeom prst="trapezoid">
          <a:avLst>
            <a:gd name="adj" fmla="val 103486"/>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i="1" kern="1200" dirty="0"/>
            <a:t>Small College                     </a:t>
          </a:r>
          <a:r>
            <a:rPr lang="en-US" sz="4600" b="1" kern="1200" dirty="0">
              <a:effectLst>
                <a:outerShdw blurRad="38100" dist="38100" dir="2700000" algn="tl">
                  <a:srgbClr val="000000">
                    <a:alpha val="43137"/>
                  </a:srgbClr>
                </a:outerShdw>
              </a:effectLst>
            </a:rPr>
            <a:t>FTES &lt; 10,000</a:t>
          </a:r>
        </a:p>
      </dsp:txBody>
      <dsp:txXfrm rot="-10800000">
        <a:off x="1838432" y="3270866"/>
        <a:ext cx="6477787" cy="16354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0.15717</cdr:x>
      <cdr:y>0.06114</cdr:y>
    </cdr:from>
    <cdr:to>
      <cdr:x>0.98216</cdr:x>
      <cdr:y>0.11906</cdr:y>
    </cdr:to>
    <cdr:sp macro="" textlink="">
      <cdr:nvSpPr>
        <cdr:cNvPr id="4" name="TextBox 9">
          <a:extLst xmlns:a="http://schemas.openxmlformats.org/drawingml/2006/main">
            <a:ext uri="{FF2B5EF4-FFF2-40B4-BE49-F238E27FC236}">
              <a16:creationId xmlns:a16="http://schemas.microsoft.com/office/drawing/2014/main" id="{706A7F57-EBBD-4D40-B4B0-82727D9A9649}"/>
            </a:ext>
          </a:extLst>
        </cdr:cNvPr>
        <cdr:cNvSpPr txBox="1"/>
      </cdr:nvSpPr>
      <cdr:spPr>
        <a:xfrm xmlns:a="http://schemas.openxmlformats.org/drawingml/2006/main">
          <a:off x="1369635" y="292395"/>
          <a:ext cx="7189154" cy="27699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5C8779"/>
              </a:solidFill>
              <a:latin typeface="Futura Book"/>
            </a:rPr>
            <a:t>-11.14%              3.54%             -6.27%              -2.28%             5.36%               5.57%               4.84%</a:t>
          </a:r>
        </a:p>
      </cdr:txBody>
    </cdr:sp>
  </cdr:relSizeAnchor>
</c:userShapes>
</file>

<file path=ppt/drawings/drawing2.xml><?xml version="1.0" encoding="utf-8"?>
<c:userShapes xmlns:c="http://schemas.openxmlformats.org/drawingml/2006/chart">
  <cdr:relSizeAnchor xmlns:cdr="http://schemas.openxmlformats.org/drawingml/2006/chartDrawing">
    <cdr:from>
      <cdr:x>0.51652</cdr:x>
      <cdr:y>0.5</cdr:y>
    </cdr:from>
    <cdr:to>
      <cdr:x>0.60227</cdr:x>
      <cdr:y>0.55792</cdr:y>
    </cdr:to>
    <cdr:sp macro="" textlink="">
      <cdr:nvSpPr>
        <cdr:cNvPr id="2" name="TextBox 4">
          <a:extLst xmlns:a="http://schemas.openxmlformats.org/drawingml/2006/main">
            <a:ext uri="{FF2B5EF4-FFF2-40B4-BE49-F238E27FC236}">
              <a16:creationId xmlns:a16="http://schemas.microsoft.com/office/drawing/2014/main" id="{E16B3D7F-C8EB-ACB7-2AEC-17B4A479C5B0}"/>
            </a:ext>
          </a:extLst>
        </cdr:cNvPr>
        <cdr:cNvSpPr txBox="1"/>
      </cdr:nvSpPr>
      <cdr:spPr>
        <a:xfrm xmlns:a="http://schemas.openxmlformats.org/drawingml/2006/main">
          <a:off x="4501047" y="2391156"/>
          <a:ext cx="747251" cy="276999"/>
        </a:xfrm>
        <a:prstGeom xmlns:a="http://schemas.openxmlformats.org/drawingml/2006/main" prst="rect">
          <a:avLst/>
        </a:prstGeom>
        <a:solidFill xmlns:a="http://schemas.openxmlformats.org/drawingml/2006/main">
          <a:srgbClr val="C00000"/>
        </a:solidFill>
        <a:ln xmlns:a="http://schemas.openxmlformats.org/drawingml/2006/main">
          <a:solidFill>
            <a:srgbClr val="C0000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bg1"/>
              </a:solidFill>
              <a:latin typeface="Futura Book"/>
            </a:rPr>
            <a:t>16,943*</a:t>
          </a:r>
          <a:endParaRPr lang="en-US" sz="1100" b="1" dirty="0">
            <a:solidFill>
              <a:schemeClr val="bg1"/>
            </a:solidFill>
            <a:latin typeface="Futura Book"/>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0.02024</cdr:x>
      <cdr:y>0.07459</cdr:y>
    </cdr:from>
    <cdr:to>
      <cdr:x>0.98024</cdr:x>
      <cdr:y>0.13218</cdr:y>
    </cdr:to>
    <cdr:sp macro="" textlink="">
      <cdr:nvSpPr>
        <cdr:cNvPr id="2" name="TextBox 9">
          <a:extLst xmlns:a="http://schemas.openxmlformats.org/drawingml/2006/main">
            <a:ext uri="{FF2B5EF4-FFF2-40B4-BE49-F238E27FC236}">
              <a16:creationId xmlns:a16="http://schemas.microsoft.com/office/drawing/2014/main" id="{5C6D0A4B-3A14-4C22-8B76-6F9A6488C7A4}"/>
            </a:ext>
          </a:extLst>
        </cdr:cNvPr>
        <cdr:cNvSpPr txBox="1"/>
      </cdr:nvSpPr>
      <cdr:spPr>
        <a:xfrm xmlns:a="http://schemas.openxmlformats.org/drawingml/2006/main">
          <a:off x="176332" y="358750"/>
          <a:ext cx="8365522"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5C8779"/>
              </a:solidFill>
              <a:latin typeface="Futura Book"/>
            </a:rPr>
            <a:t>                           -11.58%             7.72%             -2.11%             -5.70%              3.32%               5.35%               4.51%</a:t>
          </a:r>
        </a:p>
      </cdr:txBody>
    </cdr:sp>
  </cdr:relSizeAnchor>
  <cdr:relSizeAnchor xmlns:cdr="http://schemas.openxmlformats.org/drawingml/2006/chartDrawing">
    <cdr:from>
      <cdr:x>0.52123</cdr:x>
      <cdr:y>0.52113</cdr:y>
    </cdr:from>
    <cdr:to>
      <cdr:x>0.60112</cdr:x>
      <cdr:y>0.57872</cdr:y>
    </cdr:to>
    <cdr:sp macro="" textlink="">
      <cdr:nvSpPr>
        <cdr:cNvPr id="3" name="TextBox 4">
          <a:extLst xmlns:a="http://schemas.openxmlformats.org/drawingml/2006/main">
            <a:ext uri="{FF2B5EF4-FFF2-40B4-BE49-F238E27FC236}">
              <a16:creationId xmlns:a16="http://schemas.microsoft.com/office/drawing/2014/main" id="{5D131C0E-A48D-E4FB-FE25-FA26231CB287}"/>
            </a:ext>
          </a:extLst>
        </cdr:cNvPr>
        <cdr:cNvSpPr txBox="1"/>
      </cdr:nvSpPr>
      <cdr:spPr>
        <a:xfrm xmlns:a="http://schemas.openxmlformats.org/drawingml/2006/main">
          <a:off x="4542015" y="2506504"/>
          <a:ext cx="696141" cy="276999"/>
        </a:xfrm>
        <a:prstGeom xmlns:a="http://schemas.openxmlformats.org/drawingml/2006/main" prst="rect">
          <a:avLst/>
        </a:prstGeom>
        <a:solidFill xmlns:a="http://schemas.openxmlformats.org/drawingml/2006/main">
          <a:srgbClr val="002060"/>
        </a:solidFill>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bg1"/>
              </a:solidFill>
              <a:latin typeface="Futura Book"/>
            </a:rPr>
            <a:t>7,811*</a:t>
          </a:r>
          <a:endParaRPr lang="en-US" sz="1100" b="1" dirty="0">
            <a:solidFill>
              <a:schemeClr val="bg1"/>
            </a:solidFill>
            <a:latin typeface="Futura Book"/>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40" cy="466435"/>
          </a:xfrm>
          <a:prstGeom prst="rect">
            <a:avLst/>
          </a:prstGeom>
        </p:spPr>
        <p:txBody>
          <a:bodyPr vert="horz" lIns="93166" tIns="46582" rIns="93166" bIns="46582" rtlCol="0"/>
          <a:lstStyle>
            <a:lvl1pPr algn="r">
              <a:defRPr sz="1200"/>
            </a:lvl1pPr>
          </a:lstStyle>
          <a:p>
            <a:fld id="{01AB4ABD-F197-4713-9C2E-F580A77A8A1B}" type="datetimeFigureOut">
              <a:rPr lang="en-US" smtClean="0"/>
              <a:t>9/7/2022</a:t>
            </a:fld>
            <a:endParaRPr lang="en-US" dirty="0"/>
          </a:p>
        </p:txBody>
      </p:sp>
      <p:sp>
        <p:nvSpPr>
          <p:cNvPr id="4" name="Footer Placeholder 3"/>
          <p:cNvSpPr>
            <a:spLocks noGrp="1"/>
          </p:cNvSpPr>
          <p:nvPr>
            <p:ph type="ftr" sz="quarter" idx="2"/>
          </p:nvPr>
        </p:nvSpPr>
        <p:spPr>
          <a:xfrm>
            <a:off x="0" y="8829969"/>
            <a:ext cx="3037840" cy="466434"/>
          </a:xfrm>
          <a:prstGeom prst="rect">
            <a:avLst/>
          </a:prstGeom>
        </p:spPr>
        <p:txBody>
          <a:bodyPr vert="horz" lIns="93166" tIns="46582" rIns="93166"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6434"/>
          </a:xfrm>
          <a:prstGeom prst="rect">
            <a:avLst/>
          </a:prstGeom>
        </p:spPr>
        <p:txBody>
          <a:bodyPr vert="horz" lIns="93166" tIns="46582" rIns="93166" bIns="46582" rtlCol="0" anchor="b"/>
          <a:lstStyle>
            <a:lvl1pPr algn="r">
              <a:defRPr sz="1200"/>
            </a:lvl1pPr>
          </a:lstStyle>
          <a:p>
            <a:fld id="{A8A29BDE-DC52-4D14-A8A3-D6EE917096CE}" type="slidenum">
              <a:rPr lang="en-US" smtClean="0"/>
              <a:t>‹#›</a:t>
            </a:fld>
            <a:endParaRPr lang="en-US" dirty="0"/>
          </a:p>
        </p:txBody>
      </p:sp>
    </p:spTree>
    <p:extLst>
      <p:ext uri="{BB962C8B-B14F-4D97-AF65-F5344CB8AC3E}">
        <p14:creationId xmlns:p14="http://schemas.microsoft.com/office/powerpoint/2010/main" val="571455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C6DFC3A-A890-48D5-BF07-F791C31B4034}" type="datetimeFigureOut">
              <a:rPr lang="en-US" smtClean="0"/>
              <a:t>9/7/2022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DE8DB00-AB54-440C-A4D2-165E5BBCAE71}" type="slidenum">
              <a:rPr lang="en-US" smtClean="0"/>
              <a:t>‹#›</a:t>
            </a:fld>
            <a:endParaRPr lang="en-US" dirty="0"/>
          </a:p>
        </p:txBody>
      </p:sp>
    </p:spTree>
    <p:extLst>
      <p:ext uri="{BB962C8B-B14F-4D97-AF65-F5344CB8AC3E}">
        <p14:creationId xmlns:p14="http://schemas.microsoft.com/office/powerpoint/2010/main" val="22715845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1</a:t>
            </a:fld>
            <a:endParaRPr lang="en-US" dirty="0"/>
          </a:p>
        </p:txBody>
      </p:sp>
    </p:spTree>
    <p:extLst>
      <p:ext uri="{BB962C8B-B14F-4D97-AF65-F5344CB8AC3E}">
        <p14:creationId xmlns:p14="http://schemas.microsoft.com/office/powerpoint/2010/main" val="248843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US" sz="1200" b="1" dirty="0">
                <a:latin typeface="Futura Light" charset="0"/>
                <a:ea typeface="Futura Light" charset="0"/>
                <a:cs typeface="Futura Light" charset="0"/>
              </a:rPr>
              <a:t>Integrated districtwide and college-level Technology Advisory Committees to oversee technology needs</a:t>
            </a:r>
          </a:p>
          <a:p>
            <a:pPr marL="342900" indent="-342900">
              <a:spcAft>
                <a:spcPts val="1200"/>
              </a:spcAft>
              <a:buFont typeface="Arial" panose="020B0604020202020204" pitchFamily="34" charset="0"/>
              <a:buChar char="•"/>
            </a:pPr>
            <a:r>
              <a:rPr lang="en-US" sz="1200" b="1" dirty="0">
                <a:latin typeface="Futura Light" charset="0"/>
                <a:ea typeface="Futura Light" charset="0"/>
                <a:cs typeface="Futura Light" charset="0"/>
              </a:rPr>
              <a:t>Limited funding impacts the number of upgrades/replacement media needs</a:t>
            </a:r>
          </a:p>
          <a:p>
            <a:pPr marL="342900" indent="-342900">
              <a:spcAft>
                <a:spcPts val="1200"/>
              </a:spcAft>
              <a:buFont typeface="Arial" panose="020B0604020202020204" pitchFamily="34" charset="0"/>
              <a:buChar char="•"/>
            </a:pPr>
            <a:r>
              <a:rPr lang="en-US" sz="1200" b="1" dirty="0">
                <a:latin typeface="Futura Light" charset="0"/>
                <a:ea typeface="Futura Light" charset="0"/>
                <a:cs typeface="Futura Light" charset="0"/>
              </a:rPr>
              <a:t>Lengthy State Architects approval process to install projector upgrade and/or install in new facilities</a:t>
            </a:r>
          </a:p>
        </p:txBody>
      </p:sp>
      <p:sp>
        <p:nvSpPr>
          <p:cNvPr id="4" name="Slide Number Placeholder 3"/>
          <p:cNvSpPr>
            <a:spLocks noGrp="1"/>
          </p:cNvSpPr>
          <p:nvPr>
            <p:ph type="sldNum" sz="quarter" idx="5"/>
          </p:nvPr>
        </p:nvSpPr>
        <p:spPr/>
        <p:txBody>
          <a:bodyPr/>
          <a:lstStyle/>
          <a:p>
            <a:fld id="{0DE8DB00-AB54-440C-A4D2-165E5BBCAE71}" type="slidenum">
              <a:rPr lang="en-US" smtClean="0"/>
              <a:t>24</a:t>
            </a:fld>
            <a:endParaRPr lang="en-US" dirty="0"/>
          </a:p>
        </p:txBody>
      </p:sp>
    </p:spTree>
    <p:extLst>
      <p:ext uri="{BB962C8B-B14F-4D97-AF65-F5344CB8AC3E}">
        <p14:creationId xmlns:p14="http://schemas.microsoft.com/office/powerpoint/2010/main" val="371343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latin typeface="Futura Light" charset="0"/>
                <a:ea typeface="Futura Light" charset="0"/>
                <a:cs typeface="Futura Light" charset="0"/>
              </a:rPr>
              <a:t>SAC uses EMS to control HVAC &amp; lighting, new building constructions meet and/or exceed Title 24 green standards, and integrates student &amp; curriculum development when feasible</a:t>
            </a:r>
          </a:p>
          <a:p>
            <a:endParaRPr lang="en-US" sz="1200" b="1" dirty="0">
              <a:latin typeface="Futura Light" charset="0"/>
              <a:ea typeface="Futura Light" charset="0"/>
              <a:cs typeface="Futura Light" charset="0"/>
            </a:endParaRPr>
          </a:p>
          <a:p>
            <a:pPr marL="342900" indent="-342900">
              <a:buFont typeface="Arial" panose="020B0604020202020204" pitchFamily="34" charset="0"/>
              <a:buChar char="•"/>
            </a:pPr>
            <a:r>
              <a:rPr lang="en-US" sz="1200" b="1" dirty="0">
                <a:latin typeface="Futura Light" charset="0"/>
                <a:ea typeface="Futura Light" charset="0"/>
                <a:cs typeface="Futura Light" charset="0"/>
              </a:rPr>
              <a:t>SCC uses EMS to control HVAC &amp; lighting, installed hydration stations and electric hand dryers, installed two electrical charging stations </a:t>
            </a:r>
          </a:p>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25</a:t>
            </a:fld>
            <a:endParaRPr lang="en-US" dirty="0"/>
          </a:p>
        </p:txBody>
      </p:sp>
    </p:spTree>
    <p:extLst>
      <p:ext uri="{BB962C8B-B14F-4D97-AF65-F5344CB8AC3E}">
        <p14:creationId xmlns:p14="http://schemas.microsoft.com/office/powerpoint/2010/main" val="63072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5</a:t>
            </a:fld>
            <a:endParaRPr lang="en-US" dirty="0"/>
          </a:p>
        </p:txBody>
      </p:sp>
    </p:spTree>
    <p:extLst>
      <p:ext uri="{BB962C8B-B14F-4D97-AF65-F5344CB8AC3E}">
        <p14:creationId xmlns:p14="http://schemas.microsoft.com/office/powerpoint/2010/main" val="199085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13</a:t>
            </a:fld>
            <a:endParaRPr lang="en-US" dirty="0"/>
          </a:p>
        </p:txBody>
      </p:sp>
    </p:spTree>
    <p:extLst>
      <p:ext uri="{BB962C8B-B14F-4D97-AF65-F5344CB8AC3E}">
        <p14:creationId xmlns:p14="http://schemas.microsoft.com/office/powerpoint/2010/main" val="181245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2020-21 FTES projected at P1</a:t>
            </a:r>
          </a:p>
        </p:txBody>
      </p:sp>
      <p:sp>
        <p:nvSpPr>
          <p:cNvPr id="4" name="Slide Number Placeholder 3"/>
          <p:cNvSpPr>
            <a:spLocks noGrp="1"/>
          </p:cNvSpPr>
          <p:nvPr>
            <p:ph type="sldNum" sz="quarter" idx="5"/>
          </p:nvPr>
        </p:nvSpPr>
        <p:spPr/>
        <p:txBody>
          <a:bodyPr/>
          <a:lstStyle/>
          <a:p>
            <a:fld id="{0DE8DB00-AB54-440C-A4D2-165E5BBCAE71}" type="slidenum">
              <a:rPr lang="en-US" smtClean="0"/>
              <a:t>15</a:t>
            </a:fld>
            <a:endParaRPr lang="en-US" dirty="0"/>
          </a:p>
        </p:txBody>
      </p:sp>
    </p:spTree>
    <p:extLst>
      <p:ext uri="{BB962C8B-B14F-4D97-AF65-F5344CB8AC3E}">
        <p14:creationId xmlns:p14="http://schemas.microsoft.com/office/powerpoint/2010/main" val="205172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2020-21 FTES projected at P1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497D"/>
                </a:solidFill>
                <a:effectLst/>
                <a:latin typeface="Calibri" panose="020F0502020204030204" pitchFamily="34" charset="0"/>
                <a:ea typeface="Calibri" panose="020F0502020204030204" pitchFamily="34" charset="0"/>
              </a:rPr>
              <a:t>1,500 in SAC’s decline was due to a loss of Fire and Police academies, Advanced Officer Training, and Instructional Service Agreements</a:t>
            </a:r>
            <a:endParaRPr lang="en-US" dirty="0"/>
          </a:p>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16</a:t>
            </a:fld>
            <a:endParaRPr lang="en-US" dirty="0"/>
          </a:p>
        </p:txBody>
      </p:sp>
    </p:spTree>
    <p:extLst>
      <p:ext uri="{BB962C8B-B14F-4D97-AF65-F5344CB8AC3E}">
        <p14:creationId xmlns:p14="http://schemas.microsoft.com/office/powerpoint/2010/main" val="18963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18</a:t>
            </a:fld>
            <a:endParaRPr lang="en-US" dirty="0"/>
          </a:p>
        </p:txBody>
      </p:sp>
    </p:spTree>
    <p:extLst>
      <p:ext uri="{BB962C8B-B14F-4D97-AF65-F5344CB8AC3E}">
        <p14:creationId xmlns:p14="http://schemas.microsoft.com/office/powerpoint/2010/main" val="268361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latin typeface="Futura Light" charset="0"/>
                <a:ea typeface="Futura Light" charset="0"/>
                <a:cs typeface="Futura Light" charset="0"/>
              </a:rPr>
              <a:t>LA/OC Regional Consortium provided leadership in planning the K-12 SWP initiative, developed partnership/collaboration with OCDE, COE provided current labor market data to assess academic programs  </a:t>
            </a:r>
          </a:p>
          <a:p>
            <a:pPr marL="342900" indent="-342900">
              <a:buFont typeface="Arial" panose="020B0604020202020204" pitchFamily="34" charset="0"/>
              <a:buChar char="•"/>
            </a:pPr>
            <a:endParaRPr lang="en-US" sz="1200" b="1" dirty="0">
              <a:latin typeface="Futura Light" charset="0"/>
              <a:ea typeface="Futura Light" charset="0"/>
              <a:cs typeface="Futura Light" charset="0"/>
            </a:endParaRPr>
          </a:p>
          <a:p>
            <a:pPr marL="342900" indent="-342900">
              <a:buFont typeface="Arial" panose="020B0604020202020204" pitchFamily="34" charset="0"/>
              <a:buChar char="•"/>
            </a:pPr>
            <a:r>
              <a:rPr lang="en-US" sz="1200" b="1" dirty="0">
                <a:latin typeface="Futura Light" charset="0"/>
                <a:ea typeface="Futura Light" charset="0"/>
                <a:cs typeface="Futura Light" charset="0"/>
              </a:rPr>
              <a:t>RSAEC implemented strategies to increase completion, integrated educational opportunities for students in basic skills and career education, offered flexible learning options to ease enrollment from NC to CR</a:t>
            </a:r>
          </a:p>
        </p:txBody>
      </p:sp>
      <p:sp>
        <p:nvSpPr>
          <p:cNvPr id="4" name="Slide Number Placeholder 3"/>
          <p:cNvSpPr>
            <a:spLocks noGrp="1"/>
          </p:cNvSpPr>
          <p:nvPr>
            <p:ph type="sldNum" sz="quarter" idx="5"/>
          </p:nvPr>
        </p:nvSpPr>
        <p:spPr/>
        <p:txBody>
          <a:bodyPr/>
          <a:lstStyle/>
          <a:p>
            <a:fld id="{0DE8DB00-AB54-440C-A4D2-165E5BBCAE71}" type="slidenum">
              <a:rPr lang="en-US" smtClean="0"/>
              <a:t>21</a:t>
            </a:fld>
            <a:endParaRPr lang="en-US" dirty="0"/>
          </a:p>
        </p:txBody>
      </p:sp>
    </p:spTree>
    <p:extLst>
      <p:ext uri="{BB962C8B-B14F-4D97-AF65-F5344CB8AC3E}">
        <p14:creationId xmlns:p14="http://schemas.microsoft.com/office/powerpoint/2010/main" val="221866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000"/>
              </a:spcAft>
              <a:buFont typeface="Arial" panose="020B0604020202020204" pitchFamily="34" charset="0"/>
              <a:buChar char="•"/>
            </a:pPr>
            <a:r>
              <a:rPr lang="en-US" sz="1200" b="1" dirty="0">
                <a:latin typeface="Futura Light" charset="0"/>
                <a:ea typeface="Futura Light" charset="0"/>
                <a:cs typeface="Futura Light" charset="0"/>
              </a:rPr>
              <a:t>LA/OCRC partnered with local workforce Development Boards, OC Business Council to generate programs addressing employment &amp; business needs</a:t>
            </a:r>
          </a:p>
          <a:p>
            <a:pPr marL="342900" indent="-342900">
              <a:spcAft>
                <a:spcPts val="1000"/>
              </a:spcAft>
              <a:buFont typeface="Arial" panose="020B0604020202020204" pitchFamily="34" charset="0"/>
              <a:buChar char="•"/>
            </a:pPr>
            <a:endParaRPr lang="en-US" sz="1200" b="1" dirty="0">
              <a:highlight>
                <a:srgbClr val="FFFF00"/>
              </a:highlight>
              <a:latin typeface="Futura Light" charset="0"/>
              <a:ea typeface="Futura Light" charset="0"/>
              <a:cs typeface="Futura Light"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sz="1200" b="1" dirty="0">
                <a:latin typeface="Futura Light" charset="0"/>
                <a:ea typeface="Futura Light" charset="0"/>
                <a:cs typeface="Futura Light" charset="0"/>
              </a:rPr>
              <a:t>LAOCRC and being fiscal agent has given District much visibility and many partnerships.</a:t>
            </a:r>
            <a:endParaRPr lang="en-US" sz="1200" b="1" dirty="0">
              <a:highlight>
                <a:srgbClr val="FFFF00"/>
              </a:highlight>
              <a:latin typeface="Futura Light" charset="0"/>
              <a:ea typeface="Futura Light" charset="0"/>
              <a:cs typeface="Futura Light" charset="0"/>
            </a:endParaRPr>
          </a:p>
          <a:p>
            <a:pPr marL="342900" indent="-342900">
              <a:spcAft>
                <a:spcPts val="1000"/>
              </a:spcAft>
              <a:buFont typeface="Arial" panose="020B0604020202020204" pitchFamily="34" charset="0"/>
              <a:buChar char="•"/>
            </a:pPr>
            <a:endParaRPr lang="en-US" sz="1200" b="1" dirty="0">
              <a:latin typeface="Futura Light" charset="0"/>
              <a:ea typeface="Futura Light" charset="0"/>
              <a:cs typeface="Futura Light" charset="0"/>
            </a:endParaRPr>
          </a:p>
          <a:p>
            <a:pPr marL="342900" indent="-342900">
              <a:spcAft>
                <a:spcPts val="1000"/>
              </a:spcAft>
              <a:buFont typeface="Arial" panose="020B0604020202020204" pitchFamily="34" charset="0"/>
              <a:buChar char="•"/>
            </a:pPr>
            <a:r>
              <a:rPr lang="en-US" sz="1200" b="1" dirty="0">
                <a:latin typeface="Futura Light" charset="0"/>
                <a:ea typeface="Futura Light" charset="0"/>
                <a:cs typeface="Futura Light" charset="0"/>
              </a:rPr>
              <a:t>The Colleges strengthened partnerships with local USDs and nearby community colleges, CSUs &amp; UCs to outreach and create educational access and pathways; with grassroot communities for outreach to colleges’ programs; and with businesses to create scholarships and financial opportunities for students</a:t>
            </a:r>
          </a:p>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22</a:t>
            </a:fld>
            <a:endParaRPr lang="en-US" dirty="0"/>
          </a:p>
        </p:txBody>
      </p:sp>
    </p:spTree>
    <p:extLst>
      <p:ext uri="{BB962C8B-B14F-4D97-AF65-F5344CB8AC3E}">
        <p14:creationId xmlns:p14="http://schemas.microsoft.com/office/powerpoint/2010/main" val="290899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800"/>
              </a:spcAft>
              <a:buFont typeface="Arial" panose="020B0604020202020204" pitchFamily="34" charset="0"/>
              <a:buChar char="•"/>
            </a:pPr>
            <a:r>
              <a:rPr lang="en-US" sz="1200" b="1" dirty="0">
                <a:latin typeface="Futura Light" charset="0"/>
                <a:ea typeface="Futura Light" charset="0"/>
                <a:cs typeface="Futura Light" charset="0"/>
              </a:rPr>
              <a:t>District engaged in data governance review of all data processes, from data entry, to submission of data, to usage of data, and data output </a:t>
            </a:r>
          </a:p>
          <a:p>
            <a:pPr marL="342900" indent="-342900">
              <a:spcAft>
                <a:spcPts val="800"/>
              </a:spcAft>
              <a:buFont typeface="Arial" panose="020B0604020202020204" pitchFamily="34" charset="0"/>
              <a:buChar char="•"/>
            </a:pPr>
            <a:endParaRPr lang="en-US" sz="1200" b="1" dirty="0">
              <a:latin typeface="Futura Light" charset="0"/>
              <a:ea typeface="Futura Light" charset="0"/>
              <a:cs typeface="Futura Light" charset="0"/>
            </a:endParaRPr>
          </a:p>
          <a:p>
            <a:pPr marL="342900" indent="-342900">
              <a:spcAft>
                <a:spcPts val="800"/>
              </a:spcAft>
              <a:buFont typeface="Arial" panose="020B0604020202020204" pitchFamily="34" charset="0"/>
              <a:buChar char="•"/>
            </a:pPr>
            <a:r>
              <a:rPr lang="en-US" sz="1200" b="1" dirty="0">
                <a:latin typeface="Futura Light" charset="0"/>
                <a:ea typeface="Futura Light" charset="0"/>
                <a:cs typeface="Futura Light" charset="0"/>
              </a:rPr>
              <a:t>Creation of data reports and visual dashboards that allow users to compare data (at course, department, division and overall college levels) at any given time to past semesters </a:t>
            </a:r>
          </a:p>
          <a:p>
            <a:pPr marL="342900" indent="-342900">
              <a:spcAft>
                <a:spcPts val="800"/>
              </a:spcAft>
              <a:buFont typeface="Arial" panose="020B0604020202020204" pitchFamily="34" charset="0"/>
              <a:buChar char="•"/>
            </a:pPr>
            <a:endParaRPr lang="en-US" sz="1200" b="1" dirty="0">
              <a:latin typeface="Futura Light" charset="0"/>
              <a:ea typeface="Futura Light" charset="0"/>
              <a:cs typeface="Futura Light" charset="0"/>
            </a:endParaRPr>
          </a:p>
          <a:p>
            <a:pPr marL="342900" indent="-342900">
              <a:spcAft>
                <a:spcPts val="800"/>
              </a:spcAft>
              <a:buFont typeface="Arial" panose="020B0604020202020204" pitchFamily="34" charset="0"/>
              <a:buChar char="•"/>
            </a:pPr>
            <a:r>
              <a:rPr lang="en-US" sz="1200" b="1" dirty="0">
                <a:latin typeface="Futura Light" charset="0"/>
                <a:ea typeface="Futura Light" charset="0"/>
                <a:cs typeface="Futura Light" charset="0"/>
              </a:rPr>
              <a:t>Survey students regularly to understand their opinions at various points of educational journey, as well as at  times that may impact their education (such as during transition to fully online classes during COVID-19) </a:t>
            </a:r>
          </a:p>
          <a:p>
            <a:pPr marL="342900" indent="-342900">
              <a:spcAft>
                <a:spcPts val="800"/>
              </a:spcAft>
              <a:buFont typeface="Arial" panose="020B0604020202020204" pitchFamily="34" charset="0"/>
              <a:buChar char="•"/>
            </a:pPr>
            <a:endParaRPr lang="en-US" sz="1200" b="1" dirty="0">
              <a:latin typeface="Futura Light" charset="0"/>
              <a:ea typeface="Futura Light" charset="0"/>
              <a:cs typeface="Futura Light" charset="0"/>
            </a:endParaRPr>
          </a:p>
          <a:p>
            <a:pPr marL="342900" indent="-342900">
              <a:spcAft>
                <a:spcPts val="800"/>
              </a:spcAft>
              <a:buFont typeface="Arial" panose="020B0604020202020204" pitchFamily="34" charset="0"/>
              <a:buChar char="•"/>
            </a:pPr>
            <a:r>
              <a:rPr lang="en-US" sz="1200" b="1" dirty="0">
                <a:latin typeface="Futura Light" charset="0"/>
                <a:ea typeface="Futura Light" charset="0"/>
                <a:cs typeface="Futura Light" charset="0"/>
              </a:rPr>
              <a:t>Revamped District Enrollment Management Workgroup to review and address enrollment issues across the district</a:t>
            </a:r>
          </a:p>
          <a:p>
            <a:endParaRPr lang="en-US" dirty="0"/>
          </a:p>
        </p:txBody>
      </p:sp>
      <p:sp>
        <p:nvSpPr>
          <p:cNvPr id="4" name="Slide Number Placeholder 3"/>
          <p:cNvSpPr>
            <a:spLocks noGrp="1"/>
          </p:cNvSpPr>
          <p:nvPr>
            <p:ph type="sldNum" sz="quarter" idx="5"/>
          </p:nvPr>
        </p:nvSpPr>
        <p:spPr/>
        <p:txBody>
          <a:bodyPr/>
          <a:lstStyle/>
          <a:p>
            <a:fld id="{0DE8DB00-AB54-440C-A4D2-165E5BBCAE71}" type="slidenum">
              <a:rPr lang="en-US" smtClean="0"/>
              <a:t>23</a:t>
            </a:fld>
            <a:endParaRPr lang="en-US" dirty="0"/>
          </a:p>
        </p:txBody>
      </p:sp>
    </p:spTree>
    <p:extLst>
      <p:ext uri="{BB962C8B-B14F-4D97-AF65-F5344CB8AC3E}">
        <p14:creationId xmlns:p14="http://schemas.microsoft.com/office/powerpoint/2010/main" val="21218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1111045" y="250723"/>
            <a:ext cx="6393426" cy="597309"/>
          </a:xfrm>
          <a:prstGeom prst="rect">
            <a:avLst/>
          </a:prstGeom>
          <a:solidFill>
            <a:srgbClr val="5C8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11045" y="5464278"/>
            <a:ext cx="11080955" cy="1393722"/>
          </a:xfrm>
          <a:prstGeom prst="rect">
            <a:avLst/>
          </a:prstGeom>
          <a:solidFill>
            <a:srgbClr val="5C8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250723"/>
            <a:ext cx="1061884" cy="597309"/>
          </a:xfrm>
          <a:prstGeom prst="rect">
            <a:avLst/>
          </a:prstGeom>
          <a:solidFill>
            <a:srgbClr val="E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bg1"/>
                </a:solidFill>
                <a:latin typeface="+mn-lt"/>
              </a:defRPr>
            </a:lvl1pPr>
          </a:lstStyle>
          <a:p>
            <a:fld id="{F935CEE8-D12C-411B-9FFC-36EC151CF525}" type="slidenum">
              <a:rPr lang="en-US" smtClean="0"/>
              <a:pPr/>
              <a:t>‹#›</a:t>
            </a:fld>
            <a:endParaRPr lang="en-US" dirty="0"/>
          </a:p>
        </p:txBody>
      </p:sp>
    </p:spTree>
    <p:extLst>
      <p:ext uri="{BB962C8B-B14F-4D97-AF65-F5344CB8AC3E}">
        <p14:creationId xmlns:p14="http://schemas.microsoft.com/office/powerpoint/2010/main" val="306302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04171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36347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4664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1388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1122363"/>
            <a:ext cx="618694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3602038"/>
            <a:ext cx="618694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0"/>
            <a:ext cx="5110316" cy="6857999"/>
          </a:xfrm>
          <a:prstGeom prst="rect">
            <a:avLst/>
          </a:prstGeom>
          <a:solidFill>
            <a:srgbClr val="5C8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5110316" y="0"/>
            <a:ext cx="154858" cy="6858000"/>
          </a:xfrm>
          <a:prstGeom prst="rect">
            <a:avLst/>
          </a:prstGeom>
          <a:solidFill>
            <a:srgbClr val="E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2543" y="6334048"/>
            <a:ext cx="2743200" cy="365125"/>
          </a:xfrm>
          <a:prstGeom prst="rect">
            <a:avLst/>
          </a:prstGeom>
        </p:spPr>
        <p:txBody>
          <a:bodyPr vert="horz" lIns="91440" tIns="45720" rIns="91440" bIns="45720" rtlCol="0" anchor="ctr"/>
          <a:lstStyle>
            <a:lvl1pPr algn="r">
              <a:defRPr sz="2000">
                <a:solidFill>
                  <a:srgbClr val="5C8779"/>
                </a:solidFill>
              </a:defRPr>
            </a:lvl1pPr>
          </a:lstStyle>
          <a:p>
            <a:fld id="{4F2A63CB-5A32-4101-B552-B336EB9E75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48281" y="6030097"/>
            <a:ext cx="11409405" cy="576649"/>
          </a:xfrm>
          <a:prstGeom prst="rect">
            <a:avLst/>
          </a:prstGeom>
          <a:solidFill>
            <a:srgbClr val="5C8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335265" y="6030097"/>
            <a:ext cx="1128584" cy="576649"/>
          </a:xfrm>
          <a:prstGeom prst="rect">
            <a:avLst/>
          </a:prstGeom>
          <a:solidFill>
            <a:srgbClr val="E39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p:cNvSpPr>
            <a:spLocks noGrp="1"/>
          </p:cNvSpPr>
          <p:nvPr>
            <p:ph type="sldNum" sz="quarter" idx="4"/>
          </p:nvPr>
        </p:nvSpPr>
        <p:spPr>
          <a:xfrm>
            <a:off x="8521392" y="6278293"/>
            <a:ext cx="2743200" cy="365125"/>
          </a:xfrm>
          <a:prstGeom prst="rect">
            <a:avLst/>
          </a:prstGeom>
        </p:spPr>
        <p:txBody>
          <a:bodyPr vert="horz" lIns="91440" tIns="45720" rIns="91440" bIns="45720" rtlCol="0" anchor="ctr"/>
          <a:lstStyle>
            <a:lvl1pPr algn="r">
              <a:defRPr sz="2000">
                <a:solidFill>
                  <a:schemeClr val="bg1"/>
                </a:solidFill>
              </a:defRPr>
            </a:lvl1pPr>
          </a:lstStyle>
          <a:p>
            <a:fld id="{4F2A63CB-5A32-4101-B552-B336EB9E757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98836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263397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7464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51342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4021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2A63CB-5A32-4101-B552-B336EB9E757D}" type="slidenum">
              <a:rPr lang="en-US" smtClean="0"/>
              <a:t>‹#›</a:t>
            </a:fld>
            <a:endParaRPr lang="en-US" dirty="0"/>
          </a:p>
        </p:txBody>
      </p:sp>
    </p:spTree>
    <p:extLst>
      <p:ext uri="{BB962C8B-B14F-4D97-AF65-F5344CB8AC3E}">
        <p14:creationId xmlns:p14="http://schemas.microsoft.com/office/powerpoint/2010/main" val="317338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A63CB-5A32-4101-B552-B336EB9E757D}" type="slidenum">
              <a:rPr lang="en-US" smtClean="0"/>
              <a:t>‹#›</a:t>
            </a:fld>
            <a:endParaRPr lang="en-US" dirty="0"/>
          </a:p>
        </p:txBody>
      </p:sp>
    </p:spTree>
    <p:extLst>
      <p:ext uri="{BB962C8B-B14F-4D97-AF65-F5344CB8AC3E}">
        <p14:creationId xmlns:p14="http://schemas.microsoft.com/office/powerpoint/2010/main" val="8194808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54180" y="3286887"/>
            <a:ext cx="10482548" cy="2881913"/>
          </a:xfrm>
          <a:prstGeom prst="rect">
            <a:avLst/>
          </a:prstGeom>
          <a:noFill/>
          <a:ln w="50800" cap="sq">
            <a:noFill/>
            <a:miter lim="800000"/>
          </a:ln>
        </p:spPr>
        <p:txBody>
          <a:bodyPr vert="horz" wrap="square" lIns="0" tIns="0" rIns="0" bIns="0" rtlCol="0" anchor="ctr" anchorCtr="0">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altLang="en-US" sz="3200" b="1" dirty="0">
                <a:effectLst>
                  <a:outerShdw blurRad="38100" dist="38100" dir="2700000" algn="tl">
                    <a:srgbClr val="000000">
                      <a:alpha val="43137"/>
                    </a:srgbClr>
                  </a:outerShdw>
                </a:effectLst>
                <a:latin typeface="Tw Cen MT" charset="0"/>
                <a:ea typeface="Tw Cen MT" charset="0"/>
                <a:cs typeface="Tw Cen MT" charset="0"/>
              </a:rPr>
              <a:t>Rancho Santiago Community College District</a:t>
            </a:r>
          </a:p>
          <a:p>
            <a:pPr algn="l"/>
            <a:endParaRPr lang="en-US" altLang="en-US" sz="1000" b="1" dirty="0">
              <a:latin typeface="Tw Cen MT" panose="020B0602020104020603" pitchFamily="34" charset="0"/>
            </a:endParaRPr>
          </a:p>
          <a:p>
            <a:pPr>
              <a:lnSpc>
                <a:spcPct val="100000"/>
              </a:lnSpc>
            </a:pPr>
            <a:r>
              <a:rPr lang="en-US" altLang="en-US" sz="4800" b="1" dirty="0">
                <a:solidFill>
                  <a:srgbClr val="E3982C"/>
                </a:solidFill>
                <a:latin typeface="Futura Light" charset="0"/>
                <a:ea typeface="Futura Light" charset="0"/>
                <a:cs typeface="Futura Light" charset="0"/>
              </a:rPr>
              <a:t>Strategic planning UPDATE</a:t>
            </a:r>
          </a:p>
          <a:p>
            <a:pPr algn="l">
              <a:lnSpc>
                <a:spcPct val="120000"/>
              </a:lnSpc>
            </a:pPr>
            <a:br>
              <a:rPr lang="en-US" altLang="en-US" sz="2200" b="1" dirty="0">
                <a:latin typeface="Tw Cen MT" panose="020B0602020104020603" pitchFamily="34" charset="0"/>
              </a:rPr>
            </a:br>
            <a:endParaRPr lang="en-US" altLang="en-US" sz="8000" dirty="0">
              <a:solidFill>
                <a:srgbClr val="E3982C"/>
              </a:solidFill>
              <a:latin typeface="Futura Book" charset="0"/>
              <a:ea typeface="Futura Book" charset="0"/>
              <a:cs typeface="Futura Book" charset="0"/>
            </a:endParaRPr>
          </a:p>
        </p:txBody>
      </p:sp>
      <p:sp>
        <p:nvSpPr>
          <p:cNvPr id="9" name="Rectangle 8"/>
          <p:cNvSpPr/>
          <p:nvPr/>
        </p:nvSpPr>
        <p:spPr>
          <a:xfrm>
            <a:off x="1302093" y="5568635"/>
            <a:ext cx="10786443" cy="1200329"/>
          </a:xfrm>
          <a:prstGeom prst="rect">
            <a:avLst/>
          </a:prstGeom>
          <a:noFill/>
        </p:spPr>
        <p:txBody>
          <a:bodyPr wrap="square">
            <a:spAutoFit/>
          </a:bodyPr>
          <a:lstStyle/>
          <a:p>
            <a:r>
              <a:rPr lang="en-US" altLang="en-US" sz="2400" dirty="0">
                <a:solidFill>
                  <a:schemeClr val="bg1"/>
                </a:solidFill>
                <a:ea typeface="Futura Book" charset="0"/>
                <a:cs typeface="Futura Book" charset="0"/>
              </a:rPr>
              <a:t>Dr. Adriene “Alex” Davis, Supported by College and District Researchers</a:t>
            </a:r>
          </a:p>
          <a:p>
            <a:r>
              <a:rPr lang="en-US" altLang="en-US" sz="2400" dirty="0">
                <a:solidFill>
                  <a:schemeClr val="bg1"/>
                </a:solidFill>
                <a:ea typeface="Futura Book" charset="0"/>
                <a:cs typeface="Futura Book" charset="0"/>
              </a:rPr>
              <a:t>Acting Vice Chancellor, Educational Services                                       </a:t>
            </a:r>
          </a:p>
          <a:p>
            <a:r>
              <a:rPr lang="en-US" altLang="en-US" sz="2400" dirty="0">
                <a:solidFill>
                  <a:schemeClr val="bg1"/>
                </a:solidFill>
                <a:ea typeface="Futura Book" charset="0"/>
                <a:cs typeface="Futura Book" charset="0"/>
              </a:rPr>
              <a:t>September 12, 2022</a:t>
            </a: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102" y="988331"/>
            <a:ext cx="1993110" cy="1327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000B6BD3-58BA-49B0-8612-A1DA240E42C6}" type="slidenum">
              <a:rPr lang="en-US" b="1" smtClean="0">
                <a:solidFill>
                  <a:srgbClr val="5C8779"/>
                </a:solidFill>
              </a:rPr>
              <a:t>1</a:t>
            </a:fld>
            <a:endParaRPr lang="en-US" b="1" dirty="0">
              <a:solidFill>
                <a:srgbClr val="5C8779"/>
              </a:solidFill>
            </a:endParaRPr>
          </a:p>
        </p:txBody>
      </p:sp>
    </p:spTree>
    <p:extLst>
      <p:ext uri="{BB962C8B-B14F-4D97-AF65-F5344CB8AC3E}">
        <p14:creationId xmlns:p14="http://schemas.microsoft.com/office/powerpoint/2010/main" val="3730555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0" cy="3852402"/>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1372456"/>
            <a:ext cx="5802478" cy="1637884"/>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4A </a:t>
            </a:r>
            <a:r>
              <a:rPr lang="en-US" sz="2000" b="1" dirty="0">
                <a:ea typeface="Tw Cen MT" charset="0"/>
                <a:cs typeface="Tw Cen MT" charset="0"/>
              </a:rPr>
              <a:t>(Page 92)</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Maintained</a:t>
            </a:r>
            <a:r>
              <a:rPr lang="en-US" sz="3200" dirty="0">
                <a:solidFill>
                  <a:srgbClr val="5C8779"/>
                </a:solidFill>
                <a:ea typeface="Futura Book" charset="0"/>
                <a:cs typeface="Futura Book" charset="0"/>
              </a:rPr>
              <a:t>/</a:t>
            </a:r>
            <a:r>
              <a:rPr lang="en-US" sz="3200" b="1" dirty="0">
                <a:solidFill>
                  <a:srgbClr val="5C8779"/>
                </a:solidFill>
                <a:ea typeface="Futura Book" charset="0"/>
                <a:cs typeface="Futura Book" charset="0"/>
              </a:rPr>
              <a:t>Enhanced</a:t>
            </a:r>
            <a:r>
              <a:rPr lang="en-US" sz="3600" b="1" dirty="0">
                <a:solidFill>
                  <a:srgbClr val="5C8779"/>
                </a:solidFill>
                <a:ea typeface="Futura Book" charset="0"/>
                <a:cs typeface="Futura Book" charset="0"/>
              </a:rPr>
              <a:t> </a:t>
            </a:r>
            <a:r>
              <a:rPr lang="en-US" sz="2200" dirty="0">
                <a:solidFill>
                  <a:srgbClr val="5C8779"/>
                </a:solidFill>
                <a:ea typeface="Futura Book" charset="0"/>
                <a:cs typeface="Futura Book" charset="0"/>
              </a:rPr>
              <a:t>RSCCD’s Technological Infrastructure.</a:t>
            </a:r>
          </a:p>
        </p:txBody>
      </p:sp>
      <p:sp>
        <p:nvSpPr>
          <p:cNvPr id="11" name="TextBox 10"/>
          <p:cNvSpPr txBox="1"/>
          <p:nvPr/>
        </p:nvSpPr>
        <p:spPr>
          <a:xfrm>
            <a:off x="58724" y="3933950"/>
            <a:ext cx="5953876" cy="1942583"/>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4B </a:t>
            </a:r>
            <a:r>
              <a:rPr lang="en-US" sz="2000" b="1" dirty="0">
                <a:ea typeface="Tw Cen MT" charset="0"/>
                <a:cs typeface="Tw Cen MT" charset="0"/>
              </a:rPr>
              <a:t>(Page 96)</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Enhanced</a:t>
            </a:r>
            <a:r>
              <a:rPr lang="en-US" sz="2200" dirty="0">
                <a:solidFill>
                  <a:srgbClr val="5C8779"/>
                </a:solidFill>
                <a:ea typeface="Futura Book" charset="0"/>
                <a:cs typeface="Futura Book" charset="0"/>
              </a:rPr>
              <a:t> Opportunities that Enabled Students to Access College Classes and Services Prior to High School Graduation.</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p>
        </p:txBody>
      </p:sp>
      <p:sp>
        <p:nvSpPr>
          <p:cNvPr id="12" name="TextBox 11">
            <a:extLst>
              <a:ext uri="{FF2B5EF4-FFF2-40B4-BE49-F238E27FC236}">
                <a16:creationId xmlns:a16="http://schemas.microsoft.com/office/drawing/2014/main" id="{7ED06B95-ACE4-44D6-9462-68EBBEC43738}"/>
              </a:ext>
            </a:extLst>
          </p:cNvPr>
          <p:cNvSpPr txBox="1"/>
          <p:nvPr/>
        </p:nvSpPr>
        <p:spPr>
          <a:xfrm>
            <a:off x="6085017" y="3933950"/>
            <a:ext cx="5813461" cy="1604029"/>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4C </a:t>
            </a:r>
            <a:r>
              <a:rPr lang="en-US" sz="2000" b="1" dirty="0">
                <a:ea typeface="Tw Cen MT" charset="0"/>
                <a:cs typeface="Tw Cen MT" charset="0"/>
              </a:rPr>
              <a:t>(Page 100)</a:t>
            </a:r>
          </a:p>
          <a:p>
            <a:pPr lvl="0" algn="ctr">
              <a:lnSpc>
                <a:spcPct val="110000"/>
              </a:lnSpc>
              <a:spcBef>
                <a:spcPts val="700"/>
              </a:spcBef>
              <a:buClr>
                <a:srgbClr val="57796C"/>
              </a:buClr>
              <a:defRPr/>
            </a:pPr>
            <a:r>
              <a:rPr lang="en-US" sz="3200" b="1" dirty="0">
                <a:solidFill>
                  <a:srgbClr val="5C8779"/>
                </a:solidFill>
                <a:ea typeface="Tw Cen MT" charset="0"/>
                <a:cs typeface="Tw Cen MT" charset="0"/>
              </a:rPr>
              <a:t>Supported</a:t>
            </a:r>
            <a:r>
              <a:rPr lang="en-US" sz="2200" dirty="0">
                <a:solidFill>
                  <a:srgbClr val="5C8779"/>
                </a:solidFill>
                <a:ea typeface="Tw Cen MT" charset="0"/>
                <a:cs typeface="Tw Cen MT" charset="0"/>
              </a:rPr>
              <a:t> Innovative Pedagogies and Curriculum Design.</a:t>
            </a:r>
            <a:endParaRPr lang="en-US" sz="2200" dirty="0">
              <a:solidFill>
                <a:schemeClr val="tx1">
                  <a:lumMod val="50000"/>
                  <a:lumOff val="50000"/>
                </a:schemeClr>
              </a:solidFill>
              <a:ea typeface="Tw Cen MT" charset="0"/>
              <a:cs typeface="Tw Cen M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10</a:t>
            </a:fld>
            <a:endParaRPr lang="en-US" dirty="0"/>
          </a:p>
        </p:txBody>
      </p:sp>
      <p:sp>
        <p:nvSpPr>
          <p:cNvPr id="15" name="Flowchart: Document 14"/>
          <p:cNvSpPr/>
          <p:nvPr/>
        </p:nvSpPr>
        <p:spPr>
          <a:xfrm>
            <a:off x="267628" y="1465569"/>
            <a:ext cx="5683537" cy="1860697"/>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940" marR="280670">
              <a:spcBef>
                <a:spcPts val="625"/>
              </a:spcBef>
              <a:spcAft>
                <a:spcPts val="0"/>
              </a:spcAft>
            </a:pPr>
            <a:r>
              <a:rPr lang="en-US" sz="2800" b="1" dirty="0">
                <a:solidFill>
                  <a:srgbClr val="FFFFFF"/>
                </a:solidFill>
                <a:ea typeface="Times New Roman" panose="02020603050405020304" pitchFamily="18" charset="0"/>
              </a:rPr>
              <a:t>GOAL #4:</a:t>
            </a:r>
            <a:r>
              <a:rPr lang="en-US" sz="3600" b="1"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RSCCD will support innovations and initiatives that result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in</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quantifiable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improvement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in</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student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access,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preparedness,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and</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success.</a:t>
            </a:r>
            <a:endParaRPr lang="en-US" sz="1600" dirty="0">
              <a:ea typeface="Times New Roman" panose="02020603050405020304" pitchFamily="18" charset="0"/>
            </a:endParaRPr>
          </a:p>
        </p:txBody>
      </p:sp>
    </p:spTree>
    <p:extLst>
      <p:ext uri="{BB962C8B-B14F-4D97-AF65-F5344CB8AC3E}">
        <p14:creationId xmlns:p14="http://schemas.microsoft.com/office/powerpoint/2010/main" val="1099852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endCxn id="4" idx="2"/>
          </p:cNvCxnSpPr>
          <p:nvPr/>
        </p:nvCxnSpPr>
        <p:spPr>
          <a:xfrm flipH="1">
            <a:off x="6083053" y="1436292"/>
            <a:ext cx="1964" cy="2380371"/>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91077" y="1436292"/>
            <a:ext cx="5371071" cy="1923988"/>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4D </a:t>
            </a:r>
            <a:r>
              <a:rPr lang="en-US" sz="2000" b="1" dirty="0">
                <a:ea typeface="Tw Cen MT" charset="0"/>
                <a:cs typeface="Tw Cen MT" charset="0"/>
              </a:rPr>
              <a:t>(Page 111)</a:t>
            </a:r>
          </a:p>
          <a:p>
            <a:pPr lvl="0" algn="ctr">
              <a:lnSpc>
                <a:spcPct val="110000"/>
              </a:lnSpc>
              <a:spcBef>
                <a:spcPts val="700"/>
              </a:spcBef>
              <a:buClr>
                <a:srgbClr val="57796C"/>
              </a:buClr>
              <a:defRPr/>
            </a:pPr>
            <a:r>
              <a:rPr lang="en-US" sz="2200" dirty="0">
                <a:solidFill>
                  <a:srgbClr val="5C8779"/>
                </a:solidFill>
                <a:ea typeface="Futura Book" charset="0"/>
                <a:cs typeface="Futura Book" charset="0"/>
              </a:rPr>
              <a:t>In Collaboration with Constituent Groups, </a:t>
            </a:r>
            <a:r>
              <a:rPr lang="en-US" sz="3200" b="1" dirty="0">
                <a:solidFill>
                  <a:srgbClr val="5C8779"/>
                </a:solidFill>
                <a:ea typeface="Futura Book" charset="0"/>
                <a:cs typeface="Futura Book" charset="0"/>
              </a:rPr>
              <a:t>Provided</a:t>
            </a:r>
            <a:r>
              <a:rPr lang="en-US" sz="2200" dirty="0">
                <a:solidFill>
                  <a:srgbClr val="5C8779"/>
                </a:solidFill>
                <a:ea typeface="Futura Book" charset="0"/>
                <a:cs typeface="Futura Book" charset="0"/>
              </a:rPr>
              <a:t> Support for Efforts to Increase Faculty/Staff Diversity.</a:t>
            </a:r>
          </a:p>
        </p:txBody>
      </p:sp>
      <p:sp>
        <p:nvSpPr>
          <p:cNvPr id="11" name="TextBox 10"/>
          <p:cNvSpPr txBox="1"/>
          <p:nvPr/>
        </p:nvSpPr>
        <p:spPr>
          <a:xfrm>
            <a:off x="807193" y="4277514"/>
            <a:ext cx="10854955" cy="1570173"/>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4E </a:t>
            </a:r>
            <a:r>
              <a:rPr lang="en-US" sz="2000" b="1" dirty="0">
                <a:ea typeface="Tw Cen MT" charset="0"/>
                <a:cs typeface="Tw Cen MT" charset="0"/>
              </a:rPr>
              <a:t>(Page 116)</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Deployed</a:t>
            </a:r>
            <a:r>
              <a:rPr lang="en-US" sz="2200" dirty="0">
                <a:solidFill>
                  <a:srgbClr val="5C8779"/>
                </a:solidFill>
                <a:ea typeface="Futura Book" charset="0"/>
                <a:cs typeface="Futura Book" charset="0"/>
              </a:rPr>
              <a:t>, </a:t>
            </a:r>
            <a:r>
              <a:rPr lang="en-US" sz="3200" b="1" dirty="0">
                <a:solidFill>
                  <a:srgbClr val="5C8779"/>
                </a:solidFill>
                <a:ea typeface="Futura Book" charset="0"/>
                <a:cs typeface="Futura Book" charset="0"/>
              </a:rPr>
              <a:t>Maintained</a:t>
            </a:r>
            <a:r>
              <a:rPr lang="en-US" sz="2200" dirty="0">
                <a:solidFill>
                  <a:srgbClr val="5C8779"/>
                </a:solidFill>
                <a:ea typeface="Futura Book" charset="0"/>
                <a:cs typeface="Futura Book" charset="0"/>
              </a:rPr>
              <a:t>, and </a:t>
            </a:r>
            <a:r>
              <a:rPr lang="en-US" sz="3200" b="1" dirty="0">
                <a:solidFill>
                  <a:srgbClr val="5C8779"/>
                </a:solidFill>
                <a:ea typeface="Futura Book" charset="0"/>
                <a:cs typeface="Futura Book" charset="0"/>
              </a:rPr>
              <a:t>Enhanced </a:t>
            </a:r>
            <a:r>
              <a:rPr lang="en-US" sz="2200" dirty="0">
                <a:solidFill>
                  <a:srgbClr val="5C8779"/>
                </a:solidFill>
                <a:ea typeface="Futura Book" charset="0"/>
                <a:cs typeface="Futura Book" charset="0"/>
              </a:rPr>
              <a:t>RSCCD’s Software Platforms that Support Student Learning.</a:t>
            </a:r>
            <a:endParaRPr lang="en-US" sz="2200" dirty="0">
              <a:solidFill>
                <a:srgbClr val="FF0000"/>
              </a:solidFill>
              <a:ea typeface="Tw Cen MT" charset="0"/>
              <a:cs typeface="Tw Cen M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11</a:t>
            </a:fld>
            <a:endParaRPr lang="en-US" dirty="0"/>
          </a:p>
        </p:txBody>
      </p:sp>
      <p:sp>
        <p:nvSpPr>
          <p:cNvPr id="15" name="TextBox 14"/>
          <p:cNvSpPr txBox="1"/>
          <p:nvPr/>
        </p:nvSpPr>
        <p:spPr>
          <a:xfrm>
            <a:off x="0" y="140044"/>
            <a:ext cx="12192000" cy="677108"/>
          </a:xfrm>
          <a:prstGeom prst="rect">
            <a:avLst/>
          </a:prstGeom>
          <a:noFill/>
        </p:spPr>
        <p:txBody>
          <a:bodyPr wrap="square" rtlCol="0">
            <a:spAutoFit/>
          </a:bodyPr>
          <a:lstStyle/>
          <a:p>
            <a:pPr algn="ctr"/>
            <a:r>
              <a:rPr lang="en-US" sz="38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r>
              <a:rPr lang="en-US" sz="36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 </a:t>
            </a:r>
            <a:r>
              <a:rPr lang="en-US" sz="32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(Cont’d)</a:t>
            </a:r>
            <a:endParaRPr lang="en-US" sz="48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endParaRPr>
          </a:p>
        </p:txBody>
      </p:sp>
      <p:sp>
        <p:nvSpPr>
          <p:cNvPr id="17" name="Flowchart: Document 16"/>
          <p:cNvSpPr/>
          <p:nvPr/>
        </p:nvSpPr>
        <p:spPr>
          <a:xfrm>
            <a:off x="267628" y="1465569"/>
            <a:ext cx="5683537" cy="1860697"/>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940" marR="280670">
              <a:spcBef>
                <a:spcPts val="625"/>
              </a:spcBef>
              <a:spcAft>
                <a:spcPts val="0"/>
              </a:spcAft>
            </a:pPr>
            <a:r>
              <a:rPr lang="en-US" sz="2800" b="1" dirty="0">
                <a:solidFill>
                  <a:srgbClr val="FFFFFF"/>
                </a:solidFill>
                <a:ea typeface="Times New Roman" panose="02020603050405020304" pitchFamily="18" charset="0"/>
              </a:rPr>
              <a:t>GOAL #4:</a:t>
            </a:r>
            <a:r>
              <a:rPr lang="en-US" sz="2800" b="1"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RSCCD will support innovations and initiatives that result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in</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quantifiable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improvement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in</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student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access,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preparedness,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and</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success.</a:t>
            </a:r>
            <a:endParaRPr lang="en-US" sz="2000" dirty="0">
              <a:ea typeface="Times New Roman" panose="02020603050405020304" pitchFamily="18" charset="0"/>
            </a:endParaRPr>
          </a:p>
        </p:txBody>
      </p:sp>
    </p:spTree>
    <p:extLst>
      <p:ext uri="{BB962C8B-B14F-4D97-AF65-F5344CB8AC3E}">
        <p14:creationId xmlns:p14="http://schemas.microsoft.com/office/powerpoint/2010/main" val="3683245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0" cy="3852402"/>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1465569"/>
            <a:ext cx="5635082" cy="1570173"/>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5A </a:t>
            </a:r>
            <a:r>
              <a:rPr lang="en-US" sz="2000" b="1" dirty="0">
                <a:ea typeface="Tw Cen MT" charset="0"/>
                <a:cs typeface="Tw Cen MT" charset="0"/>
              </a:rPr>
              <a:t>(Page 119)</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Supported </a:t>
            </a:r>
            <a:r>
              <a:rPr lang="en-US" sz="2200" dirty="0">
                <a:solidFill>
                  <a:srgbClr val="5C8779"/>
                </a:solidFill>
                <a:ea typeface="Futura Book" charset="0"/>
                <a:cs typeface="Futura Book" charset="0"/>
              </a:rPr>
              <a:t>and </a:t>
            </a:r>
            <a:r>
              <a:rPr lang="en-US" sz="3200" b="1" dirty="0">
                <a:solidFill>
                  <a:srgbClr val="5C8779"/>
                </a:solidFill>
                <a:ea typeface="Futura Book" charset="0"/>
                <a:cs typeface="Futura Book" charset="0"/>
              </a:rPr>
              <a:t>Encouraged</a:t>
            </a:r>
            <a:r>
              <a:rPr lang="en-US" sz="2200" dirty="0">
                <a:solidFill>
                  <a:srgbClr val="5C8779"/>
                </a:solidFill>
                <a:ea typeface="Futura Book" charset="0"/>
                <a:cs typeface="Futura Book" charset="0"/>
              </a:rPr>
              <a:t> Green Practices and Sustainability.</a:t>
            </a:r>
          </a:p>
        </p:txBody>
      </p:sp>
      <p:sp>
        <p:nvSpPr>
          <p:cNvPr id="11" name="TextBox 10"/>
          <p:cNvSpPr txBox="1"/>
          <p:nvPr/>
        </p:nvSpPr>
        <p:spPr>
          <a:xfrm>
            <a:off x="198860" y="3789701"/>
            <a:ext cx="5511213" cy="1923988"/>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5B </a:t>
            </a:r>
            <a:r>
              <a:rPr lang="en-US" sz="2000" b="1" dirty="0">
                <a:ea typeface="Tw Cen MT" charset="0"/>
                <a:cs typeface="Tw Cen MT" charset="0"/>
              </a:rPr>
              <a:t>(Page 128)</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Refined</a:t>
            </a:r>
            <a:r>
              <a:rPr lang="en-US" sz="2200" dirty="0">
                <a:solidFill>
                  <a:srgbClr val="5C8779"/>
                </a:solidFill>
                <a:ea typeface="Futura Book" charset="0"/>
                <a:cs typeface="Futura Book" charset="0"/>
              </a:rPr>
              <a:t> and </a:t>
            </a:r>
            <a:r>
              <a:rPr lang="en-US" sz="3200" b="1" dirty="0">
                <a:solidFill>
                  <a:srgbClr val="5C8779"/>
                </a:solidFill>
                <a:ea typeface="Futura Book" charset="0"/>
                <a:cs typeface="Futura Book" charset="0"/>
              </a:rPr>
              <a:t>Improved</a:t>
            </a:r>
            <a:r>
              <a:rPr lang="en-US" sz="2200" dirty="0">
                <a:solidFill>
                  <a:srgbClr val="5C8779"/>
                </a:solidFill>
                <a:ea typeface="Futura Book" charset="0"/>
                <a:cs typeface="Futura Book" charset="0"/>
              </a:rPr>
              <a:t> the Synchrony of Integrated Planning and Resource Allocation Processes Between the Colleges and District.</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p>
        </p:txBody>
      </p:sp>
      <p:sp>
        <p:nvSpPr>
          <p:cNvPr id="12" name="TextBox 11">
            <a:extLst>
              <a:ext uri="{FF2B5EF4-FFF2-40B4-BE49-F238E27FC236}">
                <a16:creationId xmlns:a16="http://schemas.microsoft.com/office/drawing/2014/main" id="{7ED06B95-ACE4-44D6-9462-68EBBEC43738}"/>
              </a:ext>
            </a:extLst>
          </p:cNvPr>
          <p:cNvSpPr txBox="1"/>
          <p:nvPr/>
        </p:nvSpPr>
        <p:spPr>
          <a:xfrm>
            <a:off x="6297175" y="3849872"/>
            <a:ext cx="5433907" cy="1551579"/>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5C </a:t>
            </a:r>
            <a:r>
              <a:rPr lang="en-US" sz="2000" b="1" dirty="0">
                <a:ea typeface="Tw Cen MT" charset="0"/>
                <a:cs typeface="Tw Cen MT" charset="0"/>
              </a:rPr>
              <a:t>(Page 132)</a:t>
            </a:r>
          </a:p>
          <a:p>
            <a:pPr lvl="0" algn="ctr">
              <a:lnSpc>
                <a:spcPct val="110000"/>
              </a:lnSpc>
              <a:spcBef>
                <a:spcPts val="700"/>
              </a:spcBef>
              <a:buClr>
                <a:srgbClr val="57796C"/>
              </a:buClr>
              <a:defRPr/>
            </a:pPr>
            <a:r>
              <a:rPr lang="en-US" sz="3200" b="1" dirty="0">
                <a:solidFill>
                  <a:srgbClr val="5C8779"/>
                </a:solidFill>
                <a:ea typeface="Tw Cen MT" charset="0"/>
                <a:cs typeface="Tw Cen MT" charset="0"/>
              </a:rPr>
              <a:t>Evaluated</a:t>
            </a:r>
            <a:r>
              <a:rPr lang="en-US" sz="2200" dirty="0">
                <a:solidFill>
                  <a:srgbClr val="5C8779"/>
                </a:solidFill>
                <a:ea typeface="Tw Cen MT" charset="0"/>
                <a:cs typeface="Tw Cen MT" charset="0"/>
              </a:rPr>
              <a:t> and </a:t>
            </a:r>
            <a:r>
              <a:rPr lang="en-US" sz="3200" b="1" dirty="0">
                <a:solidFill>
                  <a:srgbClr val="5C8779"/>
                </a:solidFill>
                <a:ea typeface="Tw Cen MT" charset="0"/>
                <a:cs typeface="Tw Cen MT" charset="0"/>
              </a:rPr>
              <a:t>Improved</a:t>
            </a:r>
            <a:r>
              <a:rPr lang="en-US" sz="2200" dirty="0">
                <a:solidFill>
                  <a:srgbClr val="5C8779"/>
                </a:solidFill>
                <a:ea typeface="Tw Cen MT" charset="0"/>
                <a:cs typeface="Tw Cen MT" charset="0"/>
              </a:rPr>
              <a:t> the Cycle of Integrated Planning.</a:t>
            </a:r>
            <a:endParaRPr lang="en-US" sz="2200" dirty="0">
              <a:solidFill>
                <a:schemeClr val="tx1">
                  <a:lumMod val="50000"/>
                  <a:lumOff val="50000"/>
                </a:schemeClr>
              </a:solidFill>
              <a:ea typeface="Tw Cen MT" charset="0"/>
              <a:cs typeface="Tw Cen M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12</a:t>
            </a:fld>
            <a:endParaRPr lang="en-US" dirty="0"/>
          </a:p>
        </p:txBody>
      </p:sp>
      <p:sp>
        <p:nvSpPr>
          <p:cNvPr id="14" name="Flowchart: Document 13"/>
          <p:cNvSpPr/>
          <p:nvPr/>
        </p:nvSpPr>
        <p:spPr>
          <a:xfrm>
            <a:off x="267628" y="1465569"/>
            <a:ext cx="5683537" cy="1860697"/>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560" marR="291465">
              <a:spcBef>
                <a:spcPts val="250"/>
              </a:spcBef>
              <a:spcAft>
                <a:spcPts val="0"/>
              </a:spcAft>
            </a:pPr>
            <a:r>
              <a:rPr lang="en-US" sz="2800" b="1" dirty="0">
                <a:solidFill>
                  <a:srgbClr val="FFFFFF"/>
                </a:solidFill>
                <a:ea typeface="Times New Roman" panose="02020603050405020304" pitchFamily="18" charset="0"/>
              </a:rPr>
              <a:t>GOAL #5: </a:t>
            </a:r>
            <a:r>
              <a:rPr lang="en-US" sz="2000" dirty="0">
                <a:solidFill>
                  <a:srgbClr val="FFFFFF"/>
                </a:solidFill>
                <a:ea typeface="Times New Roman" panose="02020603050405020304" pitchFamily="18" charset="0"/>
              </a:rPr>
              <a:t>RSCCD will use a cycle of integrated planning that will demonstrate the effective use of resources.</a:t>
            </a:r>
            <a:endParaRPr lang="en-US" sz="1600" dirty="0">
              <a:ea typeface="Times New Roman" panose="02020603050405020304" pitchFamily="18" charset="0"/>
            </a:endParaRPr>
          </a:p>
        </p:txBody>
      </p:sp>
    </p:spTree>
    <p:extLst>
      <p:ext uri="{BB962C8B-B14F-4D97-AF65-F5344CB8AC3E}">
        <p14:creationId xmlns:p14="http://schemas.microsoft.com/office/powerpoint/2010/main" val="4246978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229" y="2328683"/>
            <a:ext cx="10482548" cy="2881913"/>
          </a:xfrm>
          <a:prstGeom prst="rect">
            <a:avLst/>
          </a:prstGeom>
          <a:noFill/>
          <a:ln w="50800" cap="sq">
            <a:noFill/>
            <a:miter lim="800000"/>
          </a:ln>
        </p:spPr>
        <p:txBody>
          <a:bodyPr vert="horz" wrap="square" lIns="0" tIns="0" rIns="0" bIns="0" rtlCol="0" anchor="ctr" anchorCtr="0">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endParaRPr lang="en-US" altLang="en-US" sz="1000" b="1" dirty="0">
              <a:latin typeface="Tw Cen MT" panose="020B0602020104020603" pitchFamily="34" charset="0"/>
            </a:endParaRPr>
          </a:p>
          <a:p>
            <a:pPr>
              <a:lnSpc>
                <a:spcPct val="100000"/>
              </a:lnSpc>
            </a:pPr>
            <a:r>
              <a:rPr lang="en-US" altLang="en-US" sz="4800" b="1" dirty="0">
                <a:solidFill>
                  <a:srgbClr val="5C8779"/>
                </a:solidFill>
                <a:latin typeface="Futura Light" charset="0"/>
                <a:ea typeface="Futura Light" charset="0"/>
                <a:cs typeface="Futura Light" charset="0"/>
              </a:rPr>
              <a:t>Where are we going?</a:t>
            </a:r>
          </a:p>
          <a:p>
            <a:pPr algn="l">
              <a:lnSpc>
                <a:spcPct val="120000"/>
              </a:lnSpc>
            </a:pPr>
            <a:br>
              <a:rPr lang="en-US" altLang="en-US" sz="2200" b="1" dirty="0">
                <a:latin typeface="Tw Cen MT" panose="020B0602020104020603" pitchFamily="34" charset="0"/>
              </a:rPr>
            </a:br>
            <a:endParaRPr lang="en-US" altLang="en-US" sz="8000" dirty="0">
              <a:solidFill>
                <a:srgbClr val="E3982C"/>
              </a:solidFill>
              <a:latin typeface="Futura Book" charset="0"/>
              <a:ea typeface="Futura Book" charset="0"/>
              <a:cs typeface="Futura Book" charset="0"/>
            </a:endParaRPr>
          </a:p>
        </p:txBody>
      </p:sp>
      <p:sp>
        <p:nvSpPr>
          <p:cNvPr id="3" name="Slide Number Placeholder 2"/>
          <p:cNvSpPr>
            <a:spLocks noGrp="1"/>
          </p:cNvSpPr>
          <p:nvPr>
            <p:ph type="sldNum" sz="quarter" idx="4"/>
          </p:nvPr>
        </p:nvSpPr>
        <p:spPr/>
        <p:txBody>
          <a:bodyPr/>
          <a:lstStyle/>
          <a:p>
            <a:fld id="{000B6BD3-58BA-49B0-8612-A1DA240E42C6}" type="slidenum">
              <a:rPr lang="en-US" b="1" smtClean="0"/>
              <a:t>13</a:t>
            </a:fld>
            <a:endParaRPr lang="en-US" b="1" dirty="0"/>
          </a:p>
        </p:txBody>
      </p:sp>
    </p:spTree>
    <p:extLst>
      <p:ext uri="{BB962C8B-B14F-4D97-AF65-F5344CB8AC3E}">
        <p14:creationId xmlns:p14="http://schemas.microsoft.com/office/powerpoint/2010/main" val="340585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97795"/>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WHERE ARE WE GOING?</a:t>
            </a:r>
          </a:p>
        </p:txBody>
      </p:sp>
      <p:sp>
        <p:nvSpPr>
          <p:cNvPr id="2" name="Slide Number Placeholder 1"/>
          <p:cNvSpPr>
            <a:spLocks noGrp="1"/>
          </p:cNvSpPr>
          <p:nvPr>
            <p:ph type="sldNum" sz="quarter" idx="4"/>
          </p:nvPr>
        </p:nvSpPr>
        <p:spPr/>
        <p:txBody>
          <a:bodyPr/>
          <a:lstStyle/>
          <a:p>
            <a:fld id="{E0CDE2B8-10B9-471A-9FE1-A9B55180E068}" type="slidenum">
              <a:rPr lang="en-US" smtClean="0"/>
              <a:t>14</a:t>
            </a:fld>
            <a:endParaRPr lang="en-US" dirty="0"/>
          </a:p>
        </p:txBody>
      </p:sp>
      <p:graphicFrame>
        <p:nvGraphicFramePr>
          <p:cNvPr id="8" name="Diagram 7"/>
          <p:cNvGraphicFramePr/>
          <p:nvPr>
            <p:extLst>
              <p:ext uri="{D42A27DB-BD31-4B8C-83A1-F6EECF244321}">
                <p14:modId xmlns:p14="http://schemas.microsoft.com/office/powerpoint/2010/main" val="2581561901"/>
              </p:ext>
            </p:extLst>
          </p:nvPr>
        </p:nvGraphicFramePr>
        <p:xfrm>
          <a:off x="943277" y="905681"/>
          <a:ext cx="10154652" cy="4906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835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5764"/>
            <a:ext cx="12192000" cy="707886"/>
          </a:xfrm>
          <a:prstGeom prst="rect">
            <a:avLst/>
          </a:prstGeom>
          <a:noFill/>
        </p:spPr>
        <p:txBody>
          <a:bodyPr wrap="square" rtlCol="0">
            <a:spAutoFit/>
          </a:bodyPr>
          <a:lstStyle/>
          <a:p>
            <a:pPr algn="ctr"/>
            <a:r>
              <a:rPr lang="en-US" sz="4000" b="1" dirty="0">
                <a:solidFill>
                  <a:srgbClr val="E3982C"/>
                </a:solidFill>
                <a:latin typeface="Futura Light" charset="0"/>
                <a:ea typeface="Futura Light" charset="0"/>
                <a:cs typeface="Futura Light" charset="0"/>
              </a:rPr>
              <a:t>RSCCD</a:t>
            </a:r>
            <a:r>
              <a:rPr lang="en-US" sz="4000" dirty="0">
                <a:solidFill>
                  <a:srgbClr val="E3982C"/>
                </a:solidFill>
                <a:latin typeface="Futura Light" charset="0"/>
                <a:ea typeface="Futura Light" charset="0"/>
                <a:cs typeface="Futura Light" charset="0"/>
              </a:rPr>
              <a:t> TOTAL APPORTIONMENT FTES</a:t>
            </a:r>
            <a:endParaRPr lang="en-US" sz="4000" dirty="0">
              <a:solidFill>
                <a:srgbClr val="E3982C"/>
              </a:solidFill>
              <a:highlight>
                <a:srgbClr val="FFFF00"/>
              </a:highlight>
              <a:latin typeface="Futura Light" charset="0"/>
              <a:ea typeface="Futura Light" charset="0"/>
              <a:cs typeface="Futura Light" charset="0"/>
            </a:endParaRPr>
          </a:p>
        </p:txBody>
      </p:sp>
      <p:sp>
        <p:nvSpPr>
          <p:cNvPr id="2" name="Slide Number Placeholder 1"/>
          <p:cNvSpPr>
            <a:spLocks noGrp="1"/>
          </p:cNvSpPr>
          <p:nvPr>
            <p:ph type="sldNum" sz="quarter" idx="4"/>
          </p:nvPr>
        </p:nvSpPr>
        <p:spPr/>
        <p:txBody>
          <a:bodyPr/>
          <a:lstStyle/>
          <a:p>
            <a:fld id="{4F2A63CB-5A32-4101-B552-B336EB9E757D}" type="slidenum">
              <a:rPr lang="en-US" smtClean="0"/>
              <a:pPr/>
              <a:t>15</a:t>
            </a:fld>
            <a:endParaRPr lang="en-US" dirty="0"/>
          </a:p>
        </p:txBody>
      </p:sp>
      <p:graphicFrame>
        <p:nvGraphicFramePr>
          <p:cNvPr id="20" name="Chart 19">
            <a:extLst>
              <a:ext uri="{FF2B5EF4-FFF2-40B4-BE49-F238E27FC236}">
                <a16:creationId xmlns:a16="http://schemas.microsoft.com/office/drawing/2014/main" id="{3418AC2A-0DCF-4BE0-AAC3-C55A73873E09}"/>
              </a:ext>
            </a:extLst>
          </p:cNvPr>
          <p:cNvGraphicFramePr>
            <a:graphicFrameLocks/>
          </p:cNvGraphicFramePr>
          <p:nvPr>
            <p:extLst>
              <p:ext uri="{D42A27DB-BD31-4B8C-83A1-F6EECF244321}">
                <p14:modId xmlns:p14="http://schemas.microsoft.com/office/powerpoint/2010/main" val="841668801"/>
              </p:ext>
            </p:extLst>
          </p:nvPr>
        </p:nvGraphicFramePr>
        <p:xfrm>
          <a:off x="1785257" y="1558327"/>
          <a:ext cx="8714232" cy="478231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9">
            <a:extLst>
              <a:ext uri="{FF2B5EF4-FFF2-40B4-BE49-F238E27FC236}">
                <a16:creationId xmlns:a16="http://schemas.microsoft.com/office/drawing/2014/main" id="{E7DB4E8D-986F-4D3A-845C-AF8B1184EA9C}"/>
              </a:ext>
            </a:extLst>
          </p:cNvPr>
          <p:cNvSpPr txBox="1"/>
          <p:nvPr/>
        </p:nvSpPr>
        <p:spPr>
          <a:xfrm>
            <a:off x="2036735" y="1185634"/>
            <a:ext cx="5261047" cy="553998"/>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chemeClr val="tx1"/>
                </a:solidFill>
                <a:latin typeface="Futura Book"/>
              </a:rPr>
              <a:t>Actuals</a:t>
            </a:r>
          </a:p>
          <a:p>
            <a:pPr algn="ctr"/>
            <a:endParaRPr lang="en-US" sz="500" b="1" dirty="0">
              <a:solidFill>
                <a:schemeClr val="tx1"/>
              </a:solidFill>
              <a:latin typeface="Futura Book"/>
            </a:endParaRPr>
          </a:p>
          <a:p>
            <a:r>
              <a:rPr lang="en-US" sz="1200" b="1" dirty="0">
                <a:solidFill>
                  <a:schemeClr val="tx1"/>
                </a:solidFill>
                <a:latin typeface="Futura Book"/>
              </a:rPr>
              <a:t>  2017-18           2018-19            2019-20           2020-21           2021-22        </a:t>
            </a:r>
          </a:p>
        </p:txBody>
      </p:sp>
      <p:sp>
        <p:nvSpPr>
          <p:cNvPr id="27" name="TextBox 9">
            <a:extLst>
              <a:ext uri="{FF2B5EF4-FFF2-40B4-BE49-F238E27FC236}">
                <a16:creationId xmlns:a16="http://schemas.microsoft.com/office/drawing/2014/main" id="{09025FF7-C616-4AFD-9E1C-B8694B9CCCF9}"/>
              </a:ext>
            </a:extLst>
          </p:cNvPr>
          <p:cNvSpPr txBox="1"/>
          <p:nvPr/>
        </p:nvSpPr>
        <p:spPr>
          <a:xfrm>
            <a:off x="7297782" y="1156344"/>
            <a:ext cx="3108961" cy="569387"/>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rgbClr val="FF0000"/>
                </a:solidFill>
                <a:latin typeface="Futura Book"/>
              </a:rPr>
              <a:t>Targets  </a:t>
            </a:r>
            <a:endParaRPr lang="en-US" sz="1200" b="1" dirty="0">
              <a:solidFill>
                <a:srgbClr val="FF0000"/>
              </a:solidFill>
              <a:latin typeface="Futura Book"/>
            </a:endParaRPr>
          </a:p>
          <a:p>
            <a:pPr algn="ctr"/>
            <a:endParaRPr lang="en-US" sz="600" b="1" dirty="0">
              <a:solidFill>
                <a:srgbClr val="FF0000"/>
              </a:solidFill>
              <a:latin typeface="Futura Book"/>
            </a:endParaRPr>
          </a:p>
          <a:p>
            <a:r>
              <a:rPr lang="en-US" sz="1200" b="1" dirty="0">
                <a:solidFill>
                  <a:srgbClr val="FF0000"/>
                </a:solidFill>
                <a:latin typeface="Futura Book"/>
              </a:rPr>
              <a:t>   2022-23           2023-24           2024-25      </a:t>
            </a:r>
          </a:p>
        </p:txBody>
      </p:sp>
      <p:sp>
        <p:nvSpPr>
          <p:cNvPr id="28" name="TextBox 27">
            <a:extLst>
              <a:ext uri="{FF2B5EF4-FFF2-40B4-BE49-F238E27FC236}">
                <a16:creationId xmlns:a16="http://schemas.microsoft.com/office/drawing/2014/main" id="{B120F74C-271C-41A1-9289-DCC0FD907E66}"/>
              </a:ext>
            </a:extLst>
          </p:cNvPr>
          <p:cNvSpPr txBox="1"/>
          <p:nvPr/>
        </p:nvSpPr>
        <p:spPr>
          <a:xfrm>
            <a:off x="10338558" y="1866104"/>
            <a:ext cx="1457067" cy="261610"/>
          </a:xfrm>
          <a:prstGeom prst="rect">
            <a:avLst/>
          </a:prstGeom>
          <a:solidFill>
            <a:schemeClr val="bg1"/>
          </a:solidFill>
        </p:spPr>
        <p:txBody>
          <a:bodyPr wrap="square" rtlCol="0">
            <a:spAutoFit/>
          </a:bodyPr>
          <a:lstStyle/>
          <a:p>
            <a:pPr algn="ctr"/>
            <a:r>
              <a:rPr lang="en-US" sz="1100" b="1" dirty="0">
                <a:solidFill>
                  <a:srgbClr val="5C8779"/>
                </a:solidFill>
                <a:latin typeface="Futura Book"/>
              </a:rPr>
              <a:t>FTES Diff (%)</a:t>
            </a:r>
          </a:p>
        </p:txBody>
      </p:sp>
      <p:sp>
        <p:nvSpPr>
          <p:cNvPr id="4" name="TextBox 3">
            <a:extLst>
              <a:ext uri="{FF2B5EF4-FFF2-40B4-BE49-F238E27FC236}">
                <a16:creationId xmlns:a16="http://schemas.microsoft.com/office/drawing/2014/main" id="{0B3D07C3-478E-BAED-C6FA-227CED2B9C0D}"/>
              </a:ext>
            </a:extLst>
          </p:cNvPr>
          <p:cNvSpPr txBox="1"/>
          <p:nvPr/>
        </p:nvSpPr>
        <p:spPr>
          <a:xfrm>
            <a:off x="256308" y="6109806"/>
            <a:ext cx="9095509" cy="461665"/>
          </a:xfrm>
          <a:prstGeom prst="rect">
            <a:avLst/>
          </a:prstGeom>
          <a:noFill/>
        </p:spPr>
        <p:txBody>
          <a:bodyPr wrap="square" rtlCol="0">
            <a:spAutoFit/>
          </a:bodyPr>
          <a:lstStyle/>
          <a:p>
            <a:r>
              <a:rPr lang="en-US" sz="1200" dirty="0">
                <a:solidFill>
                  <a:schemeClr val="bg1"/>
                </a:solidFill>
              </a:rPr>
              <a:t>Sources:  RSCCD FTES Summarized 320 Report; Targets Provided by Vice Presidents of Academic Affairs </a:t>
            </a:r>
          </a:p>
          <a:p>
            <a:r>
              <a:rPr lang="en-US" sz="1200" dirty="0">
                <a:solidFill>
                  <a:schemeClr val="bg1"/>
                </a:solidFill>
              </a:rPr>
              <a:t>                 *2021-22 FTES based on estimates</a:t>
            </a:r>
          </a:p>
        </p:txBody>
      </p:sp>
      <p:sp>
        <p:nvSpPr>
          <p:cNvPr id="5" name="TextBox 4">
            <a:extLst>
              <a:ext uri="{FF2B5EF4-FFF2-40B4-BE49-F238E27FC236}">
                <a16:creationId xmlns:a16="http://schemas.microsoft.com/office/drawing/2014/main" id="{E16B3D7F-C8EB-ACB7-2AEC-17B4A479C5B0}"/>
              </a:ext>
            </a:extLst>
          </p:cNvPr>
          <p:cNvSpPr txBox="1"/>
          <p:nvPr/>
        </p:nvSpPr>
        <p:spPr>
          <a:xfrm>
            <a:off x="6361473" y="3949483"/>
            <a:ext cx="747251" cy="461665"/>
          </a:xfrm>
          <a:prstGeom prst="rect">
            <a:avLst/>
          </a:prstGeom>
          <a:solidFill>
            <a:srgbClr val="5C8779"/>
          </a:solidFill>
        </p:spPr>
        <p:txBody>
          <a:bodyPr wrap="square" rtlCol="0">
            <a:spAutoFit/>
          </a:bodyPr>
          <a:lstStyle/>
          <a:p>
            <a:r>
              <a:rPr lang="en-US" sz="1200" b="1" dirty="0">
                <a:solidFill>
                  <a:schemeClr val="bg1"/>
                </a:solidFill>
                <a:highlight>
                  <a:srgbClr val="5C8779"/>
                </a:highlight>
                <a:latin typeface="Futura Book"/>
              </a:rPr>
              <a:t>24,754*</a:t>
            </a:r>
            <a:r>
              <a:rPr lang="en-US" sz="1100" b="1" dirty="0">
                <a:solidFill>
                  <a:srgbClr val="5C8779"/>
                </a:solidFill>
                <a:latin typeface="Futura Book"/>
              </a:rPr>
              <a:t>*</a:t>
            </a:r>
          </a:p>
        </p:txBody>
      </p:sp>
    </p:spTree>
    <p:extLst>
      <p:ext uri="{BB962C8B-B14F-4D97-AF65-F5344CB8AC3E}">
        <p14:creationId xmlns:p14="http://schemas.microsoft.com/office/powerpoint/2010/main" val="51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0358"/>
            <a:ext cx="12192000" cy="707886"/>
          </a:xfrm>
          <a:prstGeom prst="rect">
            <a:avLst/>
          </a:prstGeom>
          <a:noFill/>
        </p:spPr>
        <p:txBody>
          <a:bodyPr wrap="square" rtlCol="0">
            <a:spAutoFit/>
          </a:bodyPr>
          <a:lstStyle/>
          <a:p>
            <a:pPr algn="ctr"/>
            <a:r>
              <a:rPr lang="en-US" sz="4000" b="1" dirty="0">
                <a:solidFill>
                  <a:srgbClr val="E3982C"/>
                </a:solidFill>
                <a:latin typeface="Futura Light" charset="0"/>
                <a:ea typeface="Futura Light" charset="0"/>
                <a:cs typeface="Futura Light" charset="0"/>
              </a:rPr>
              <a:t>SAC</a:t>
            </a:r>
            <a:r>
              <a:rPr lang="en-US" sz="2800" dirty="0">
                <a:solidFill>
                  <a:srgbClr val="E3982C"/>
                </a:solidFill>
                <a:latin typeface="Futura Light" charset="0"/>
                <a:ea typeface="Futura Light" charset="0"/>
                <a:cs typeface="Futura Light" charset="0"/>
              </a:rPr>
              <a:t> </a:t>
            </a:r>
            <a:r>
              <a:rPr lang="en-US" sz="4000" dirty="0">
                <a:solidFill>
                  <a:srgbClr val="E3982C"/>
                </a:solidFill>
                <a:latin typeface="Futura Light" charset="0"/>
                <a:ea typeface="Futura Light" charset="0"/>
                <a:cs typeface="Futura Light" charset="0"/>
              </a:rPr>
              <a:t>TOTAL APPORTIONMENT FTES</a:t>
            </a:r>
          </a:p>
        </p:txBody>
      </p:sp>
      <p:sp>
        <p:nvSpPr>
          <p:cNvPr id="2" name="Slide Number Placeholder 1"/>
          <p:cNvSpPr>
            <a:spLocks noGrp="1"/>
          </p:cNvSpPr>
          <p:nvPr>
            <p:ph type="sldNum" sz="quarter" idx="4"/>
          </p:nvPr>
        </p:nvSpPr>
        <p:spPr/>
        <p:txBody>
          <a:bodyPr/>
          <a:lstStyle/>
          <a:p>
            <a:fld id="{4F2A63CB-5A32-4101-B552-B336EB9E757D}" type="slidenum">
              <a:rPr lang="en-US" smtClean="0"/>
              <a:pPr/>
              <a:t>16</a:t>
            </a:fld>
            <a:endParaRPr lang="en-US" dirty="0"/>
          </a:p>
        </p:txBody>
      </p:sp>
      <p:sp>
        <p:nvSpPr>
          <p:cNvPr id="21" name="TextBox 20">
            <a:extLst>
              <a:ext uri="{FF2B5EF4-FFF2-40B4-BE49-F238E27FC236}">
                <a16:creationId xmlns:a16="http://schemas.microsoft.com/office/drawing/2014/main" id="{A1A888BC-DF02-4C3C-9DD6-41DEA85F427F}"/>
              </a:ext>
            </a:extLst>
          </p:cNvPr>
          <p:cNvSpPr txBox="1"/>
          <p:nvPr/>
        </p:nvSpPr>
        <p:spPr>
          <a:xfrm>
            <a:off x="10245307" y="1930104"/>
            <a:ext cx="1457067" cy="261610"/>
          </a:xfrm>
          <a:prstGeom prst="rect">
            <a:avLst/>
          </a:prstGeom>
          <a:solidFill>
            <a:schemeClr val="bg1"/>
          </a:solidFill>
        </p:spPr>
        <p:txBody>
          <a:bodyPr wrap="square" rtlCol="0">
            <a:spAutoFit/>
          </a:bodyPr>
          <a:lstStyle/>
          <a:p>
            <a:pPr algn="ctr"/>
            <a:r>
              <a:rPr lang="en-US" sz="1100" b="1" dirty="0">
                <a:solidFill>
                  <a:srgbClr val="5C8779"/>
                </a:solidFill>
                <a:latin typeface="Futura Book"/>
              </a:rPr>
              <a:t>FTES Diff (%)</a:t>
            </a:r>
          </a:p>
        </p:txBody>
      </p:sp>
      <p:graphicFrame>
        <p:nvGraphicFramePr>
          <p:cNvPr id="7" name="Chart 6">
            <a:extLst>
              <a:ext uri="{FF2B5EF4-FFF2-40B4-BE49-F238E27FC236}">
                <a16:creationId xmlns:a16="http://schemas.microsoft.com/office/drawing/2014/main" id="{977CBEC3-13F4-876B-D65F-32F1A05618D5}"/>
              </a:ext>
            </a:extLst>
          </p:cNvPr>
          <p:cNvGraphicFramePr>
            <a:graphicFrameLocks/>
          </p:cNvGraphicFramePr>
          <p:nvPr>
            <p:extLst>
              <p:ext uri="{D42A27DB-BD31-4B8C-83A1-F6EECF244321}">
                <p14:modId xmlns:p14="http://schemas.microsoft.com/office/powerpoint/2010/main" val="293206049"/>
              </p:ext>
            </p:extLst>
          </p:nvPr>
        </p:nvGraphicFramePr>
        <p:xfrm>
          <a:off x="1493836" y="1567765"/>
          <a:ext cx="8714232" cy="4782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9">
            <a:extLst>
              <a:ext uri="{FF2B5EF4-FFF2-40B4-BE49-F238E27FC236}">
                <a16:creationId xmlns:a16="http://schemas.microsoft.com/office/drawing/2014/main" id="{8FD897D3-45DD-7D42-36E6-7DF2EBA157B5}"/>
              </a:ext>
            </a:extLst>
          </p:cNvPr>
          <p:cNvSpPr txBox="1"/>
          <p:nvPr/>
        </p:nvSpPr>
        <p:spPr>
          <a:xfrm>
            <a:off x="5994883" y="1364050"/>
            <a:ext cx="4213185" cy="569407"/>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0000"/>
                </a:solidFill>
                <a:latin typeface="Futura Book"/>
              </a:rPr>
              <a:t>                                                Targets</a:t>
            </a:r>
          </a:p>
          <a:p>
            <a:pPr algn="ctr"/>
            <a:endParaRPr lang="en-US" sz="600" b="1" dirty="0">
              <a:solidFill>
                <a:srgbClr val="FF0000"/>
              </a:solidFill>
              <a:latin typeface="Futura Book"/>
            </a:endParaRPr>
          </a:p>
          <a:p>
            <a:r>
              <a:rPr lang="en-US" sz="1200" b="1" dirty="0">
                <a:latin typeface="Futura Book"/>
              </a:rPr>
              <a:t>2021-22</a:t>
            </a:r>
            <a:r>
              <a:rPr lang="en-US" sz="1200" b="1" dirty="0">
                <a:solidFill>
                  <a:srgbClr val="FF0000"/>
                </a:solidFill>
                <a:latin typeface="Futura Book"/>
              </a:rPr>
              <a:t>           2022-23           2023-24            2024-25          </a:t>
            </a:r>
          </a:p>
        </p:txBody>
      </p:sp>
      <p:sp>
        <p:nvSpPr>
          <p:cNvPr id="5" name="TextBox 9">
            <a:extLst>
              <a:ext uri="{FF2B5EF4-FFF2-40B4-BE49-F238E27FC236}">
                <a16:creationId xmlns:a16="http://schemas.microsoft.com/office/drawing/2014/main" id="{EF8DEAC3-6425-F3E9-416A-FDAA7A242332}"/>
              </a:ext>
            </a:extLst>
          </p:cNvPr>
          <p:cNvSpPr txBox="1"/>
          <p:nvPr/>
        </p:nvSpPr>
        <p:spPr>
          <a:xfrm>
            <a:off x="1493836" y="1283815"/>
            <a:ext cx="4501047" cy="64629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300" b="1" dirty="0">
                <a:solidFill>
                  <a:schemeClr val="tx1"/>
                </a:solidFill>
                <a:latin typeface="Futura Book"/>
              </a:rPr>
              <a:t>                                                 Actuals</a:t>
            </a:r>
          </a:p>
          <a:p>
            <a:pPr algn="ctr"/>
            <a:endParaRPr lang="en-US" sz="600" b="1" dirty="0">
              <a:solidFill>
                <a:schemeClr val="tx1"/>
              </a:solidFill>
              <a:latin typeface="Futura Book"/>
            </a:endParaRPr>
          </a:p>
          <a:p>
            <a:pPr algn="ctr"/>
            <a:endParaRPr lang="en-US" sz="500" b="1" dirty="0">
              <a:solidFill>
                <a:schemeClr val="tx1"/>
              </a:solidFill>
              <a:latin typeface="Futura Book"/>
            </a:endParaRPr>
          </a:p>
          <a:p>
            <a:r>
              <a:rPr lang="en-US" sz="1200" b="1" dirty="0">
                <a:solidFill>
                  <a:schemeClr val="tx1"/>
                </a:solidFill>
                <a:latin typeface="Futura Book"/>
              </a:rPr>
              <a:t>       2017-18           2018-19             2019-20           2020-21         </a:t>
            </a:r>
          </a:p>
        </p:txBody>
      </p:sp>
      <p:sp>
        <p:nvSpPr>
          <p:cNvPr id="6" name="TextBox 5">
            <a:extLst>
              <a:ext uri="{FF2B5EF4-FFF2-40B4-BE49-F238E27FC236}">
                <a16:creationId xmlns:a16="http://schemas.microsoft.com/office/drawing/2014/main" id="{8C87CD69-65E2-3046-051B-779D0DDF4D83}"/>
              </a:ext>
            </a:extLst>
          </p:cNvPr>
          <p:cNvSpPr txBox="1"/>
          <p:nvPr/>
        </p:nvSpPr>
        <p:spPr>
          <a:xfrm>
            <a:off x="5802461" y="5290235"/>
            <a:ext cx="1088020" cy="276999"/>
          </a:xfrm>
          <a:prstGeom prst="rect">
            <a:avLst/>
          </a:prstGeom>
          <a:solidFill>
            <a:schemeClr val="bg1"/>
          </a:solidFill>
        </p:spPr>
        <p:txBody>
          <a:bodyPr wrap="square" rtlCol="0">
            <a:spAutoFit/>
          </a:bodyPr>
          <a:lstStyle/>
          <a:p>
            <a:pPr algn="ctr"/>
            <a:r>
              <a:rPr lang="en-US" sz="1200" b="1" dirty="0">
                <a:latin typeface="Futura Book"/>
              </a:rPr>
              <a:t>(102)</a:t>
            </a:r>
          </a:p>
        </p:txBody>
      </p:sp>
      <p:sp>
        <p:nvSpPr>
          <p:cNvPr id="10" name="TextBox 9">
            <a:extLst>
              <a:ext uri="{FF2B5EF4-FFF2-40B4-BE49-F238E27FC236}">
                <a16:creationId xmlns:a16="http://schemas.microsoft.com/office/drawing/2014/main" id="{E8E3A8B1-19F2-B576-7098-6BF848143B22}"/>
              </a:ext>
            </a:extLst>
          </p:cNvPr>
          <p:cNvSpPr txBox="1"/>
          <p:nvPr/>
        </p:nvSpPr>
        <p:spPr>
          <a:xfrm>
            <a:off x="2823585" y="1960516"/>
            <a:ext cx="7189154" cy="27699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dirty="0">
                <a:solidFill>
                  <a:srgbClr val="5C8779"/>
                </a:solidFill>
                <a:latin typeface="Futura Book"/>
              </a:rPr>
              <a:t>-11.83%              2.74%             -8.19%            -0.60%              6.31%               5.67%               4.99%</a:t>
            </a:r>
          </a:p>
        </p:txBody>
      </p:sp>
      <p:sp>
        <p:nvSpPr>
          <p:cNvPr id="9" name="TextBox 8">
            <a:extLst>
              <a:ext uri="{FF2B5EF4-FFF2-40B4-BE49-F238E27FC236}">
                <a16:creationId xmlns:a16="http://schemas.microsoft.com/office/drawing/2014/main" id="{46A5D994-A856-5DAB-A68A-89C0E3C87F88}"/>
              </a:ext>
            </a:extLst>
          </p:cNvPr>
          <p:cNvSpPr txBox="1"/>
          <p:nvPr/>
        </p:nvSpPr>
        <p:spPr>
          <a:xfrm>
            <a:off x="197314" y="6093261"/>
            <a:ext cx="9095509" cy="461665"/>
          </a:xfrm>
          <a:prstGeom prst="rect">
            <a:avLst/>
          </a:prstGeom>
          <a:noFill/>
        </p:spPr>
        <p:txBody>
          <a:bodyPr wrap="square" rtlCol="0">
            <a:spAutoFit/>
          </a:bodyPr>
          <a:lstStyle/>
          <a:p>
            <a:r>
              <a:rPr lang="en-US" sz="1200" dirty="0">
                <a:solidFill>
                  <a:schemeClr val="bg1"/>
                </a:solidFill>
              </a:rPr>
              <a:t>Sources:  RSCCD FTES Summarized 320 Report; Targets Provided by Vice President of Academic Affairs </a:t>
            </a:r>
          </a:p>
          <a:p>
            <a:r>
              <a:rPr lang="en-US" sz="1200" dirty="0">
                <a:solidFill>
                  <a:schemeClr val="bg1"/>
                </a:solidFill>
              </a:rPr>
              <a:t>                 *2021-22 FTES based on estimates</a:t>
            </a:r>
          </a:p>
        </p:txBody>
      </p:sp>
    </p:spTree>
    <p:extLst>
      <p:ext uri="{BB962C8B-B14F-4D97-AF65-F5344CB8AC3E}">
        <p14:creationId xmlns:p14="http://schemas.microsoft.com/office/powerpoint/2010/main" val="261811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DB886-4D44-480E-A395-DDA9D1F241C0}"/>
              </a:ext>
            </a:extLst>
          </p:cNvPr>
          <p:cNvSpPr>
            <a:spLocks noGrp="1"/>
          </p:cNvSpPr>
          <p:nvPr>
            <p:ph type="sldNum" sz="quarter" idx="4"/>
          </p:nvPr>
        </p:nvSpPr>
        <p:spPr/>
        <p:txBody>
          <a:bodyPr/>
          <a:lstStyle/>
          <a:p>
            <a:fld id="{4F2A63CB-5A32-4101-B552-B336EB9E757D}" type="slidenum">
              <a:rPr lang="en-US" smtClean="0"/>
              <a:pPr/>
              <a:t>17</a:t>
            </a:fld>
            <a:endParaRPr lang="en-US" dirty="0"/>
          </a:p>
        </p:txBody>
      </p:sp>
      <p:sp>
        <p:nvSpPr>
          <p:cNvPr id="4" name="TextBox 3">
            <a:extLst>
              <a:ext uri="{FF2B5EF4-FFF2-40B4-BE49-F238E27FC236}">
                <a16:creationId xmlns:a16="http://schemas.microsoft.com/office/drawing/2014/main" id="{2881A3CF-C7DF-4620-8DA4-34B776A84262}"/>
              </a:ext>
            </a:extLst>
          </p:cNvPr>
          <p:cNvSpPr txBox="1"/>
          <p:nvPr/>
        </p:nvSpPr>
        <p:spPr>
          <a:xfrm>
            <a:off x="0" y="255134"/>
            <a:ext cx="12192000" cy="707886"/>
          </a:xfrm>
          <a:prstGeom prst="rect">
            <a:avLst/>
          </a:prstGeom>
          <a:noFill/>
        </p:spPr>
        <p:txBody>
          <a:bodyPr wrap="square" rtlCol="0">
            <a:spAutoFit/>
          </a:bodyPr>
          <a:lstStyle/>
          <a:p>
            <a:pPr algn="ctr"/>
            <a:r>
              <a:rPr lang="en-US" sz="4000" b="1" dirty="0">
                <a:solidFill>
                  <a:srgbClr val="E3982C"/>
                </a:solidFill>
                <a:latin typeface="Futura Light" charset="0"/>
                <a:ea typeface="Futura Light" charset="0"/>
                <a:cs typeface="Futura Light" charset="0"/>
              </a:rPr>
              <a:t>SCC</a:t>
            </a:r>
            <a:r>
              <a:rPr lang="en-US" sz="4000" dirty="0">
                <a:solidFill>
                  <a:srgbClr val="E3982C"/>
                </a:solidFill>
                <a:latin typeface="Futura Light" charset="0"/>
                <a:ea typeface="Futura Light" charset="0"/>
                <a:cs typeface="Futura Light" charset="0"/>
              </a:rPr>
              <a:t> TOTAL APPORTIONMENT FTES</a:t>
            </a:r>
            <a:endParaRPr lang="en-US" sz="4000" dirty="0">
              <a:solidFill>
                <a:srgbClr val="E3982C"/>
              </a:solidFill>
              <a:highlight>
                <a:srgbClr val="FFFF00"/>
              </a:highlight>
              <a:latin typeface="Futura Light" charset="0"/>
              <a:ea typeface="Futura Light" charset="0"/>
              <a:cs typeface="Futura Light" charset="0"/>
            </a:endParaRPr>
          </a:p>
        </p:txBody>
      </p:sp>
      <p:sp>
        <p:nvSpPr>
          <p:cNvPr id="6" name="TextBox 5">
            <a:extLst>
              <a:ext uri="{FF2B5EF4-FFF2-40B4-BE49-F238E27FC236}">
                <a16:creationId xmlns:a16="http://schemas.microsoft.com/office/drawing/2014/main" id="{86C5D188-8DA8-46AE-B5FD-8917E5086EB4}"/>
              </a:ext>
            </a:extLst>
          </p:cNvPr>
          <p:cNvSpPr txBox="1"/>
          <p:nvPr/>
        </p:nvSpPr>
        <p:spPr>
          <a:xfrm>
            <a:off x="10222032" y="1705746"/>
            <a:ext cx="1457067" cy="276999"/>
          </a:xfrm>
          <a:prstGeom prst="rect">
            <a:avLst/>
          </a:prstGeom>
          <a:noFill/>
        </p:spPr>
        <p:txBody>
          <a:bodyPr wrap="square" rtlCol="0">
            <a:spAutoFit/>
          </a:bodyPr>
          <a:lstStyle/>
          <a:p>
            <a:pPr algn="ctr"/>
            <a:r>
              <a:rPr lang="en-US" sz="1200" b="1" dirty="0">
                <a:solidFill>
                  <a:srgbClr val="5C8779"/>
                </a:solidFill>
                <a:latin typeface="Futura Book"/>
              </a:rPr>
              <a:t>FTES Diff (%)</a:t>
            </a:r>
          </a:p>
        </p:txBody>
      </p:sp>
      <p:sp>
        <p:nvSpPr>
          <p:cNvPr id="7" name="TextBox 6">
            <a:extLst>
              <a:ext uri="{FF2B5EF4-FFF2-40B4-BE49-F238E27FC236}">
                <a16:creationId xmlns:a16="http://schemas.microsoft.com/office/drawing/2014/main" id="{894D4164-77B8-4A75-8925-C9AF2A97BC76}"/>
              </a:ext>
            </a:extLst>
          </p:cNvPr>
          <p:cNvSpPr txBox="1"/>
          <p:nvPr/>
        </p:nvSpPr>
        <p:spPr>
          <a:xfrm>
            <a:off x="3557550" y="1038872"/>
            <a:ext cx="1457067" cy="292388"/>
          </a:xfrm>
          <a:prstGeom prst="rect">
            <a:avLst/>
          </a:prstGeom>
          <a:noFill/>
        </p:spPr>
        <p:txBody>
          <a:bodyPr wrap="square" rtlCol="0">
            <a:spAutoFit/>
          </a:bodyPr>
          <a:lstStyle/>
          <a:p>
            <a:pPr algn="ctr"/>
            <a:r>
              <a:rPr lang="en-US" sz="1300" b="1" dirty="0">
                <a:latin typeface="Futura Book"/>
              </a:rPr>
              <a:t>     Actuals</a:t>
            </a:r>
          </a:p>
        </p:txBody>
      </p:sp>
      <p:graphicFrame>
        <p:nvGraphicFramePr>
          <p:cNvPr id="8" name="Chart 7">
            <a:extLst>
              <a:ext uri="{FF2B5EF4-FFF2-40B4-BE49-F238E27FC236}">
                <a16:creationId xmlns:a16="http://schemas.microsoft.com/office/drawing/2014/main" id="{F3FCB993-A613-4987-B42D-EE57528A36A2}"/>
              </a:ext>
            </a:extLst>
          </p:cNvPr>
          <p:cNvGraphicFramePr>
            <a:graphicFrameLocks/>
          </p:cNvGraphicFramePr>
          <p:nvPr>
            <p:extLst>
              <p:ext uri="{D42A27DB-BD31-4B8C-83A1-F6EECF244321}">
                <p14:modId xmlns:p14="http://schemas.microsoft.com/office/powerpoint/2010/main" val="526679524"/>
              </p:ext>
            </p:extLst>
          </p:nvPr>
        </p:nvGraphicFramePr>
        <p:xfrm>
          <a:off x="1624760" y="1347741"/>
          <a:ext cx="8714056" cy="48097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9">
            <a:extLst>
              <a:ext uri="{FF2B5EF4-FFF2-40B4-BE49-F238E27FC236}">
                <a16:creationId xmlns:a16="http://schemas.microsoft.com/office/drawing/2014/main" id="{4B48C75B-5A62-486A-A287-8BE256257F41}"/>
              </a:ext>
            </a:extLst>
          </p:cNvPr>
          <p:cNvSpPr txBox="1"/>
          <p:nvPr/>
        </p:nvSpPr>
        <p:spPr>
          <a:xfrm>
            <a:off x="5981788" y="1038872"/>
            <a:ext cx="4338730" cy="630942"/>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solidFill>
                  <a:srgbClr val="FF0000"/>
                </a:solidFill>
                <a:latin typeface="Futura Book"/>
              </a:rPr>
              <a:t>                  Targets</a:t>
            </a:r>
            <a:endParaRPr lang="en-US" sz="1200" b="1" dirty="0">
              <a:solidFill>
                <a:srgbClr val="FF0000"/>
              </a:solidFill>
              <a:latin typeface="Futura Book"/>
            </a:endParaRPr>
          </a:p>
          <a:p>
            <a:pPr algn="ctr"/>
            <a:endParaRPr lang="en-US" sz="900" b="1" dirty="0">
              <a:solidFill>
                <a:srgbClr val="FF0000"/>
              </a:solidFill>
              <a:latin typeface="Futura Book"/>
            </a:endParaRPr>
          </a:p>
          <a:p>
            <a:r>
              <a:rPr lang="en-US" sz="1200" b="1" dirty="0">
                <a:solidFill>
                  <a:srgbClr val="FF0000"/>
                </a:solidFill>
                <a:latin typeface="Futura Book"/>
              </a:rPr>
              <a:t>    </a:t>
            </a:r>
            <a:r>
              <a:rPr lang="en-US" sz="1200" b="1" dirty="0">
                <a:latin typeface="Futura Book"/>
              </a:rPr>
              <a:t>2021-22</a:t>
            </a:r>
            <a:r>
              <a:rPr lang="en-US" sz="1200" b="1" dirty="0">
                <a:solidFill>
                  <a:srgbClr val="FF0000"/>
                </a:solidFill>
                <a:latin typeface="Futura Book"/>
              </a:rPr>
              <a:t>           2022-23          2023-24          2024-25          </a:t>
            </a:r>
          </a:p>
        </p:txBody>
      </p:sp>
      <p:sp>
        <p:nvSpPr>
          <p:cNvPr id="9" name="TextBox 8">
            <a:extLst>
              <a:ext uri="{FF2B5EF4-FFF2-40B4-BE49-F238E27FC236}">
                <a16:creationId xmlns:a16="http://schemas.microsoft.com/office/drawing/2014/main" id="{11796278-D27E-E1BD-51B7-C7D62DD09C31}"/>
              </a:ext>
            </a:extLst>
          </p:cNvPr>
          <p:cNvSpPr txBox="1"/>
          <p:nvPr/>
        </p:nvSpPr>
        <p:spPr>
          <a:xfrm>
            <a:off x="284477" y="6083032"/>
            <a:ext cx="9095509" cy="461665"/>
          </a:xfrm>
          <a:prstGeom prst="rect">
            <a:avLst/>
          </a:prstGeom>
          <a:noFill/>
        </p:spPr>
        <p:txBody>
          <a:bodyPr wrap="square" rtlCol="0">
            <a:spAutoFit/>
          </a:bodyPr>
          <a:lstStyle/>
          <a:p>
            <a:r>
              <a:rPr lang="en-US" sz="1200" dirty="0">
                <a:solidFill>
                  <a:schemeClr val="bg1"/>
                </a:solidFill>
              </a:rPr>
              <a:t>Sources:  RSCCD FTES Summarized 320 Report; Targets Provided by Vice President of Academic Affairs </a:t>
            </a:r>
          </a:p>
          <a:p>
            <a:r>
              <a:rPr lang="en-US" sz="1200" dirty="0">
                <a:solidFill>
                  <a:schemeClr val="bg1"/>
                </a:solidFill>
              </a:rPr>
              <a:t>                 *2021-22 FTES based on estimates</a:t>
            </a:r>
          </a:p>
        </p:txBody>
      </p:sp>
    </p:spTree>
    <p:extLst>
      <p:ext uri="{BB962C8B-B14F-4D97-AF65-F5344CB8AC3E}">
        <p14:creationId xmlns:p14="http://schemas.microsoft.com/office/powerpoint/2010/main" val="17282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229" y="2328683"/>
            <a:ext cx="10482548" cy="2881913"/>
          </a:xfrm>
          <a:prstGeom prst="rect">
            <a:avLst/>
          </a:prstGeom>
          <a:noFill/>
          <a:ln w="50800" cap="sq">
            <a:noFill/>
            <a:miter lim="800000"/>
          </a:ln>
        </p:spPr>
        <p:txBody>
          <a:bodyPr vert="horz" wrap="square" lIns="0" tIns="0" rIns="0" bIns="0" rtlCol="0" anchor="ctr" anchorCtr="0">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endParaRPr lang="en-US" altLang="en-US" sz="1000" b="1" dirty="0">
              <a:latin typeface="Tw Cen MT" panose="020B0602020104020603" pitchFamily="34" charset="0"/>
            </a:endParaRPr>
          </a:p>
          <a:p>
            <a:pPr>
              <a:lnSpc>
                <a:spcPct val="100000"/>
              </a:lnSpc>
            </a:pPr>
            <a:r>
              <a:rPr lang="en-US" altLang="en-US" sz="4800" b="1" dirty="0">
                <a:solidFill>
                  <a:srgbClr val="5C8779"/>
                </a:solidFill>
                <a:effectLst>
                  <a:outerShdw blurRad="38100" dist="38100" dir="2700000" algn="tl">
                    <a:srgbClr val="000000">
                      <a:alpha val="43137"/>
                    </a:srgbClr>
                  </a:outerShdw>
                </a:effectLst>
                <a:latin typeface="Futura Light" charset="0"/>
                <a:ea typeface="Futura Light" charset="0"/>
                <a:cs typeface="Futura Light" charset="0"/>
              </a:rPr>
              <a:t>How will we get there?</a:t>
            </a:r>
          </a:p>
          <a:p>
            <a:pPr algn="l">
              <a:lnSpc>
                <a:spcPct val="120000"/>
              </a:lnSpc>
            </a:pPr>
            <a:br>
              <a:rPr lang="en-US" altLang="en-US" sz="2200" b="1" dirty="0">
                <a:latin typeface="Tw Cen MT" panose="020B0602020104020603" pitchFamily="34" charset="0"/>
              </a:rPr>
            </a:br>
            <a:endParaRPr lang="en-US" altLang="en-US" sz="8000" dirty="0">
              <a:solidFill>
                <a:srgbClr val="E3982C"/>
              </a:solidFill>
              <a:latin typeface="Futura Book" charset="0"/>
              <a:ea typeface="Futura Book" charset="0"/>
              <a:cs typeface="Futura Book" charset="0"/>
            </a:endParaRPr>
          </a:p>
        </p:txBody>
      </p:sp>
      <p:sp>
        <p:nvSpPr>
          <p:cNvPr id="3" name="Slide Number Placeholder 2"/>
          <p:cNvSpPr>
            <a:spLocks noGrp="1"/>
          </p:cNvSpPr>
          <p:nvPr>
            <p:ph type="sldNum" sz="quarter" idx="4"/>
          </p:nvPr>
        </p:nvSpPr>
        <p:spPr/>
        <p:txBody>
          <a:bodyPr/>
          <a:lstStyle/>
          <a:p>
            <a:fld id="{000B6BD3-58BA-49B0-8612-A1DA240E42C6}" type="slidenum">
              <a:rPr lang="en-US" b="1" smtClean="0"/>
              <a:t>18</a:t>
            </a:fld>
            <a:endParaRPr lang="en-US" b="1" dirty="0"/>
          </a:p>
        </p:txBody>
      </p:sp>
    </p:spTree>
    <p:extLst>
      <p:ext uri="{BB962C8B-B14F-4D97-AF65-F5344CB8AC3E}">
        <p14:creationId xmlns:p14="http://schemas.microsoft.com/office/powerpoint/2010/main" val="79902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009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RSCCD COMPREHESIVE MASTER PLAN</a:t>
            </a:r>
          </a:p>
        </p:txBody>
      </p:sp>
      <p:sp>
        <p:nvSpPr>
          <p:cNvPr id="2" name="Slide Number Placeholder 1"/>
          <p:cNvSpPr>
            <a:spLocks noGrp="1"/>
          </p:cNvSpPr>
          <p:nvPr>
            <p:ph type="sldNum" sz="quarter" idx="4"/>
          </p:nvPr>
        </p:nvSpPr>
        <p:spPr>
          <a:xfrm>
            <a:off x="8521392" y="6278293"/>
            <a:ext cx="2691553" cy="365125"/>
          </a:xfrm>
        </p:spPr>
        <p:txBody>
          <a:bodyPr/>
          <a:lstStyle/>
          <a:p>
            <a:fld id="{A7D33B8D-D7EC-454C-9E2D-C33C943201BC}" type="slidenum">
              <a:rPr lang="en-US" smtClean="0"/>
              <a:t>19</a:t>
            </a:fld>
            <a:endParaRPr lang="en-US" dirty="0"/>
          </a:p>
        </p:txBody>
      </p:sp>
      <p:sp>
        <p:nvSpPr>
          <p:cNvPr id="6" name="TextBox 5">
            <a:extLst>
              <a:ext uri="{FF2B5EF4-FFF2-40B4-BE49-F238E27FC236}">
                <a16:creationId xmlns:a16="http://schemas.microsoft.com/office/drawing/2014/main" id="{0D5281FB-35F7-4E32-A3AF-104419F21A2F}"/>
              </a:ext>
            </a:extLst>
          </p:cNvPr>
          <p:cNvSpPr txBox="1"/>
          <p:nvPr/>
        </p:nvSpPr>
        <p:spPr>
          <a:xfrm>
            <a:off x="740535" y="1596396"/>
            <a:ext cx="4662738" cy="2325252"/>
          </a:xfrm>
          <a:prstGeom prst="rect">
            <a:avLst/>
          </a:prstGeom>
          <a:solidFill>
            <a:schemeClr val="accent1"/>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lnSpc>
                <a:spcPct val="110000"/>
              </a:lnSpc>
              <a:spcBef>
                <a:spcPts val="700"/>
              </a:spcBef>
              <a:buClr>
                <a:srgbClr val="57796C"/>
              </a:buClr>
              <a:defRPr/>
            </a:pPr>
            <a:endParaRPr lang="en-US" sz="200" dirty="0">
              <a:solidFill>
                <a:srgbClr val="5C8779"/>
              </a:solidFill>
              <a:latin typeface="Futura Book" charset="0"/>
              <a:ea typeface="Futura Book" charset="0"/>
              <a:cs typeface="Futura Book" charset="0"/>
            </a:endParaRPr>
          </a:p>
          <a:p>
            <a:pPr lvl="0" algn="ctr">
              <a:lnSpc>
                <a:spcPct val="110000"/>
              </a:lnSpc>
              <a:spcBef>
                <a:spcPts val="700"/>
              </a:spcBef>
              <a:buClr>
                <a:srgbClr val="57796C"/>
              </a:buClr>
              <a:defRPr/>
            </a:pPr>
            <a:r>
              <a:rPr lang="en-US" sz="2800" dirty="0">
                <a:solidFill>
                  <a:schemeClr val="bg1"/>
                </a:solidFill>
                <a:latin typeface="Futura Book" charset="0"/>
                <a:ea typeface="Futura Book" charset="0"/>
                <a:cs typeface="Futura Book" charset="0"/>
              </a:rPr>
              <a:t>10-YEAR COMPREHENSIVE MASTER PLAN</a:t>
            </a:r>
          </a:p>
          <a:p>
            <a:pPr lvl="0" algn="ctr">
              <a:lnSpc>
                <a:spcPct val="110000"/>
              </a:lnSpc>
              <a:spcBef>
                <a:spcPts val="700"/>
              </a:spcBef>
              <a:buClr>
                <a:srgbClr val="57796C"/>
              </a:buClr>
              <a:defRPr/>
            </a:pPr>
            <a:endParaRPr lang="en-US" sz="1000" dirty="0">
              <a:solidFill>
                <a:srgbClr val="5C8779"/>
              </a:solidFill>
              <a:latin typeface="Futura Book" charset="0"/>
              <a:ea typeface="Futura Book" charset="0"/>
              <a:cs typeface="Futura Book" charset="0"/>
            </a:endParaRPr>
          </a:p>
          <a:p>
            <a:pPr algn="ctr">
              <a:lnSpc>
                <a:spcPct val="110000"/>
              </a:lnSpc>
              <a:spcBef>
                <a:spcPts val="700"/>
              </a:spcBef>
              <a:buClr>
                <a:srgbClr val="57796C"/>
              </a:buClr>
              <a:defRPr/>
            </a:pPr>
            <a:r>
              <a:rPr lang="en-US" sz="2000" dirty="0">
                <a:solidFill>
                  <a:schemeClr val="bg1"/>
                </a:solidFill>
                <a:latin typeface="Tw Cen MT" charset="0"/>
                <a:ea typeface="Tw Cen MT" charset="0"/>
                <a:cs typeface="Tw Cen MT" charset="0"/>
              </a:rPr>
              <a:t>2013-2016 </a:t>
            </a:r>
            <a:r>
              <a:rPr lang="en-US" sz="2000" dirty="0">
                <a:solidFill>
                  <a:schemeClr val="tx1">
                    <a:lumMod val="50000"/>
                    <a:lumOff val="50000"/>
                  </a:schemeClr>
                </a:solidFill>
                <a:latin typeface="Tw Cen MT" charset="0"/>
                <a:ea typeface="Tw Cen MT" charset="0"/>
                <a:cs typeface="Tw Cen MT" charset="0"/>
              </a:rPr>
              <a:t> </a:t>
            </a:r>
            <a:r>
              <a:rPr lang="en-US" sz="2000" dirty="0">
                <a:solidFill>
                  <a:srgbClr val="E3982C"/>
                </a:solidFill>
                <a:latin typeface="Tw Cen MT" charset="0"/>
                <a:ea typeface="Tw Cen MT" charset="0"/>
                <a:cs typeface="Tw Cen MT" charset="0"/>
              </a:rPr>
              <a:t>•</a:t>
            </a:r>
            <a:r>
              <a:rPr lang="en-US" sz="2000" dirty="0">
                <a:solidFill>
                  <a:schemeClr val="tx1">
                    <a:lumMod val="50000"/>
                    <a:lumOff val="50000"/>
                  </a:schemeClr>
                </a:solidFill>
                <a:latin typeface="Tw Cen MT" charset="0"/>
                <a:ea typeface="Tw Cen MT" charset="0"/>
                <a:cs typeface="Tw Cen MT" charset="0"/>
              </a:rPr>
              <a:t>  </a:t>
            </a:r>
            <a:r>
              <a:rPr lang="en-US" sz="2000" dirty="0">
                <a:solidFill>
                  <a:schemeClr val="bg1"/>
                </a:solidFill>
                <a:latin typeface="Tw Cen MT" charset="0"/>
                <a:ea typeface="Tw Cen MT" charset="0"/>
                <a:cs typeface="Tw Cen MT" charset="0"/>
              </a:rPr>
              <a:t>2016-2019</a:t>
            </a:r>
            <a:r>
              <a:rPr lang="en-US" sz="2000" dirty="0">
                <a:solidFill>
                  <a:schemeClr val="tx1">
                    <a:lumMod val="50000"/>
                    <a:lumOff val="50000"/>
                  </a:schemeClr>
                </a:solidFill>
                <a:latin typeface="Tw Cen MT" charset="0"/>
                <a:ea typeface="Tw Cen MT" charset="0"/>
                <a:cs typeface="Tw Cen MT" charset="0"/>
              </a:rPr>
              <a:t>  </a:t>
            </a:r>
            <a:r>
              <a:rPr lang="en-US" sz="2000" dirty="0">
                <a:solidFill>
                  <a:srgbClr val="E3982C"/>
                </a:solidFill>
                <a:latin typeface="Tw Cen MT" charset="0"/>
                <a:ea typeface="Tw Cen MT" charset="0"/>
                <a:cs typeface="Tw Cen MT" charset="0"/>
              </a:rPr>
              <a:t>•</a:t>
            </a:r>
            <a:r>
              <a:rPr lang="en-US" sz="2000" dirty="0">
                <a:solidFill>
                  <a:schemeClr val="tx1">
                    <a:lumMod val="50000"/>
                    <a:lumOff val="50000"/>
                  </a:schemeClr>
                </a:solidFill>
                <a:latin typeface="Tw Cen MT" charset="0"/>
                <a:ea typeface="Tw Cen MT" charset="0"/>
                <a:cs typeface="Tw Cen MT" charset="0"/>
              </a:rPr>
              <a:t>  </a:t>
            </a:r>
            <a:r>
              <a:rPr lang="en-US" sz="2000" dirty="0">
                <a:solidFill>
                  <a:srgbClr val="FF0000"/>
                </a:solidFill>
                <a:latin typeface="Tw Cen MT" charset="0"/>
                <a:ea typeface="Tw Cen MT" charset="0"/>
                <a:cs typeface="Tw Cen MT" charset="0"/>
              </a:rPr>
              <a:t>2019-2022</a:t>
            </a:r>
          </a:p>
        </p:txBody>
      </p:sp>
      <p:sp>
        <p:nvSpPr>
          <p:cNvPr id="7" name="TextBox 6">
            <a:extLst>
              <a:ext uri="{FF2B5EF4-FFF2-40B4-BE49-F238E27FC236}">
                <a16:creationId xmlns:a16="http://schemas.microsoft.com/office/drawing/2014/main" id="{C908B564-8017-470D-A229-8E4E21D0D2EA}"/>
              </a:ext>
            </a:extLst>
          </p:cNvPr>
          <p:cNvSpPr txBox="1"/>
          <p:nvPr/>
        </p:nvSpPr>
        <p:spPr>
          <a:xfrm>
            <a:off x="6788727" y="1596396"/>
            <a:ext cx="4483331" cy="2322576"/>
          </a:xfrm>
          <a:prstGeom prst="rect">
            <a:avLst/>
          </a:prstGeom>
          <a:solidFill>
            <a:schemeClr val="accent1"/>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lnSpc>
                <a:spcPct val="110000"/>
              </a:lnSpc>
              <a:spcBef>
                <a:spcPts val="700"/>
              </a:spcBef>
              <a:buClr>
                <a:srgbClr val="57796C"/>
              </a:buClr>
              <a:defRPr/>
            </a:pPr>
            <a:endParaRPr lang="en-US" sz="200" dirty="0">
              <a:solidFill>
                <a:srgbClr val="5C8779"/>
              </a:solidFill>
              <a:latin typeface="Futura Book" charset="0"/>
              <a:ea typeface="Futura Book" charset="0"/>
              <a:cs typeface="Futura Book" charset="0"/>
            </a:endParaRPr>
          </a:p>
          <a:p>
            <a:pPr lvl="0" algn="ctr">
              <a:lnSpc>
                <a:spcPct val="110000"/>
              </a:lnSpc>
              <a:spcBef>
                <a:spcPts val="700"/>
              </a:spcBef>
              <a:buClr>
                <a:srgbClr val="57796C"/>
              </a:buClr>
              <a:defRPr/>
            </a:pPr>
            <a:r>
              <a:rPr lang="en-US" sz="2800" dirty="0">
                <a:solidFill>
                  <a:schemeClr val="bg1"/>
                </a:solidFill>
                <a:latin typeface="Futura Book" charset="0"/>
                <a:ea typeface="Futura Book" charset="0"/>
                <a:cs typeface="Futura Book" charset="0"/>
              </a:rPr>
              <a:t>7-YEAR COMPREHENSIVE MASTER PLAN</a:t>
            </a:r>
          </a:p>
          <a:p>
            <a:pPr lvl="0" algn="ctr">
              <a:lnSpc>
                <a:spcPct val="110000"/>
              </a:lnSpc>
              <a:spcBef>
                <a:spcPts val="700"/>
              </a:spcBef>
              <a:buClr>
                <a:srgbClr val="57796C"/>
              </a:buClr>
              <a:defRPr/>
            </a:pPr>
            <a:endParaRPr lang="en-US" sz="1000" dirty="0">
              <a:ln>
                <a:solidFill>
                  <a:srgbClr val="FFC000"/>
                </a:solidFill>
              </a:ln>
              <a:solidFill>
                <a:srgbClr val="5C8779"/>
              </a:solidFill>
              <a:latin typeface="Futura Book" charset="0"/>
              <a:ea typeface="Futura Book" charset="0"/>
              <a:cs typeface="Futura Book" charset="0"/>
            </a:endParaRPr>
          </a:p>
          <a:p>
            <a:pPr algn="ctr">
              <a:lnSpc>
                <a:spcPct val="110000"/>
              </a:lnSpc>
              <a:spcBef>
                <a:spcPts val="700"/>
              </a:spcBef>
              <a:buClr>
                <a:srgbClr val="57796C"/>
              </a:buClr>
              <a:defRPr/>
            </a:pPr>
            <a:r>
              <a:rPr lang="en-US" sz="2000" dirty="0">
                <a:solidFill>
                  <a:schemeClr val="bg1"/>
                </a:solidFill>
                <a:latin typeface="Tw Cen MT" charset="0"/>
                <a:ea typeface="Tw Cen MT" charset="0"/>
                <a:cs typeface="Tw Cen MT" charset="0"/>
              </a:rPr>
              <a:t>2023-2026</a:t>
            </a:r>
            <a:r>
              <a:rPr lang="en-US" sz="2000" dirty="0">
                <a:solidFill>
                  <a:schemeClr val="tx1">
                    <a:lumMod val="50000"/>
                    <a:lumOff val="50000"/>
                  </a:schemeClr>
                </a:solidFill>
                <a:latin typeface="Tw Cen MT" charset="0"/>
                <a:ea typeface="Tw Cen MT" charset="0"/>
                <a:cs typeface="Tw Cen MT" charset="0"/>
              </a:rPr>
              <a:t>  </a:t>
            </a:r>
            <a:r>
              <a:rPr lang="en-US" sz="2000" dirty="0">
                <a:solidFill>
                  <a:srgbClr val="E3982C"/>
                </a:solidFill>
                <a:latin typeface="Tw Cen MT" charset="0"/>
                <a:ea typeface="Tw Cen MT" charset="0"/>
                <a:cs typeface="Tw Cen MT" charset="0"/>
              </a:rPr>
              <a:t>•</a:t>
            </a:r>
            <a:r>
              <a:rPr lang="en-US" sz="2000" dirty="0">
                <a:solidFill>
                  <a:schemeClr val="tx1">
                    <a:lumMod val="50000"/>
                    <a:lumOff val="50000"/>
                  </a:schemeClr>
                </a:solidFill>
                <a:latin typeface="Tw Cen MT" charset="0"/>
                <a:ea typeface="Tw Cen MT" charset="0"/>
                <a:cs typeface="Tw Cen MT" charset="0"/>
              </a:rPr>
              <a:t>  </a:t>
            </a:r>
            <a:r>
              <a:rPr lang="en-US" sz="2000" dirty="0">
                <a:solidFill>
                  <a:schemeClr val="bg1"/>
                </a:solidFill>
                <a:latin typeface="Tw Cen MT" charset="0"/>
                <a:ea typeface="Tw Cen MT" charset="0"/>
                <a:cs typeface="Tw Cen MT" charset="0"/>
              </a:rPr>
              <a:t>2026-2029 </a:t>
            </a:r>
          </a:p>
          <a:p>
            <a:pPr algn="ctr">
              <a:lnSpc>
                <a:spcPct val="110000"/>
              </a:lnSpc>
              <a:spcBef>
                <a:spcPts val="700"/>
              </a:spcBef>
              <a:buClr>
                <a:srgbClr val="57796C"/>
              </a:buClr>
              <a:defRPr/>
            </a:pPr>
            <a:endParaRPr lang="en-US" sz="200" dirty="0">
              <a:solidFill>
                <a:srgbClr val="5C8779"/>
              </a:solidFill>
              <a:latin typeface="Futura Book" charset="0"/>
              <a:ea typeface="Futura Book" charset="0"/>
              <a:cs typeface="Futura Book" charset="0"/>
            </a:endParaRPr>
          </a:p>
        </p:txBody>
      </p:sp>
      <p:sp>
        <p:nvSpPr>
          <p:cNvPr id="10" name="TextBox 9">
            <a:extLst>
              <a:ext uri="{FF2B5EF4-FFF2-40B4-BE49-F238E27FC236}">
                <a16:creationId xmlns:a16="http://schemas.microsoft.com/office/drawing/2014/main" id="{2A0DE233-9181-452D-B052-85D33D66BF12}"/>
              </a:ext>
            </a:extLst>
          </p:cNvPr>
          <p:cNvSpPr txBox="1"/>
          <p:nvPr/>
        </p:nvSpPr>
        <p:spPr>
          <a:xfrm>
            <a:off x="2015923" y="4267388"/>
            <a:ext cx="8983579" cy="1900520"/>
          </a:xfrm>
          <a:prstGeom prst="rect">
            <a:avLst/>
          </a:prstGeom>
          <a:noFill/>
        </p:spPr>
        <p:txBody>
          <a:bodyPr wrap="square" rtlCol="0">
            <a:spAutoFit/>
          </a:bodyPr>
          <a:lstStyle/>
          <a:p>
            <a:pPr marL="457200" indent="-457200">
              <a:spcBef>
                <a:spcPts val="700"/>
              </a:spcBef>
              <a:buClr>
                <a:srgbClr val="5F8775"/>
              </a:buClr>
              <a:buFont typeface="Arial" charset="0"/>
              <a:buChar char="•"/>
            </a:pPr>
            <a:r>
              <a:rPr lang="en-US" altLang="en-US" sz="2500" dirty="0">
                <a:latin typeface="Futura Book"/>
                <a:ea typeface="Tw Cen MT" charset="0"/>
                <a:cs typeface="Tw Cen MT" charset="0"/>
              </a:rPr>
              <a:t>To align with new 7-year accreditation cycle </a:t>
            </a:r>
          </a:p>
          <a:p>
            <a:pPr marL="457200" indent="-457200">
              <a:spcBef>
                <a:spcPts val="700"/>
              </a:spcBef>
              <a:buClr>
                <a:srgbClr val="5F8775"/>
              </a:buClr>
              <a:buFont typeface="Arial" charset="0"/>
              <a:buChar char="•"/>
            </a:pPr>
            <a:r>
              <a:rPr lang="en-US" altLang="en-US" sz="2500" dirty="0">
                <a:latin typeface="Futura Book"/>
                <a:ea typeface="Tw Cen MT" charset="0"/>
                <a:cs typeface="Tw Cen MT" charset="0"/>
              </a:rPr>
              <a:t>To align with colleges’ educational master plan</a:t>
            </a:r>
          </a:p>
          <a:p>
            <a:pPr marL="457200" indent="-457200">
              <a:spcBef>
                <a:spcPts val="700"/>
              </a:spcBef>
              <a:buClr>
                <a:srgbClr val="5F8775"/>
              </a:buClr>
              <a:buFont typeface="Arial" charset="0"/>
              <a:buChar char="•"/>
            </a:pPr>
            <a:r>
              <a:rPr lang="en-US" altLang="en-US" sz="2500" dirty="0">
                <a:latin typeface="Futura Book"/>
                <a:ea typeface="Tw Cen MT" charset="0"/>
                <a:cs typeface="Tw Cen MT" charset="0"/>
              </a:rPr>
              <a:t>More flexibility to adjust to our changing environment</a:t>
            </a:r>
          </a:p>
          <a:p>
            <a:pPr marL="457200" indent="-457200">
              <a:spcBef>
                <a:spcPts val="700"/>
              </a:spcBef>
              <a:buClr>
                <a:srgbClr val="5F8775"/>
              </a:buClr>
              <a:buFont typeface="Arial" charset="0"/>
              <a:buChar char="•"/>
            </a:pPr>
            <a:endParaRPr lang="en-US" altLang="en-US" sz="2500" dirty="0">
              <a:latin typeface="Futura Book"/>
              <a:ea typeface="Tw Cen MT" charset="0"/>
              <a:cs typeface="Tw Cen MT" charset="0"/>
            </a:endParaRPr>
          </a:p>
        </p:txBody>
      </p:sp>
      <p:sp>
        <p:nvSpPr>
          <p:cNvPr id="3" name="Arrow: Right 2">
            <a:extLst>
              <a:ext uri="{FF2B5EF4-FFF2-40B4-BE49-F238E27FC236}">
                <a16:creationId xmlns:a16="http://schemas.microsoft.com/office/drawing/2014/main" id="{1FB115D1-3223-41C7-80F8-BF1612A038D5}"/>
              </a:ext>
            </a:extLst>
          </p:cNvPr>
          <p:cNvSpPr/>
          <p:nvPr/>
        </p:nvSpPr>
        <p:spPr>
          <a:xfrm>
            <a:off x="5536914" y="2494430"/>
            <a:ext cx="1118172" cy="36753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9583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000"/>
                                        <p:tgtEl>
                                          <p:spTgt spid="10">
                                            <p:txEl>
                                              <p:pRg st="2" end="2"/>
                                            </p:txEl>
                                          </p:spTgt>
                                        </p:tgtEl>
                                      </p:cBhvr>
                                    </p:animEffect>
                                    <p:anim calcmode="lin" valueType="num">
                                      <p:cBhvr>
                                        <p:cTn id="3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745052"/>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PRESENTATION OVERVIEW</a:t>
            </a:r>
          </a:p>
        </p:txBody>
      </p:sp>
      <p:sp>
        <p:nvSpPr>
          <p:cNvPr id="2" name="Slide Number Placeholder 1"/>
          <p:cNvSpPr>
            <a:spLocks noGrp="1"/>
          </p:cNvSpPr>
          <p:nvPr>
            <p:ph type="sldNum" sz="quarter" idx="4"/>
          </p:nvPr>
        </p:nvSpPr>
        <p:spPr/>
        <p:txBody>
          <a:bodyPr/>
          <a:lstStyle/>
          <a:p>
            <a:fld id="{E0CDE2B8-10B9-471A-9FE1-A9B55180E068}" type="slidenum">
              <a:rPr lang="en-US" smtClean="0"/>
              <a:t>2</a:t>
            </a:fld>
            <a:endParaRPr lang="en-US" dirty="0"/>
          </a:p>
        </p:txBody>
      </p:sp>
      <p:sp>
        <p:nvSpPr>
          <p:cNvPr id="13" name="TextBox 12">
            <a:extLst>
              <a:ext uri="{FF2B5EF4-FFF2-40B4-BE49-F238E27FC236}">
                <a16:creationId xmlns:a16="http://schemas.microsoft.com/office/drawing/2014/main" id="{3F38B816-C32F-3637-3119-2A5FBF25C05A}"/>
              </a:ext>
            </a:extLst>
          </p:cNvPr>
          <p:cNvSpPr txBox="1"/>
          <p:nvPr/>
        </p:nvSpPr>
        <p:spPr>
          <a:xfrm>
            <a:off x="2723147" y="1452938"/>
            <a:ext cx="6745706" cy="436920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nSpc>
                <a:spcPct val="200000"/>
              </a:lnSpc>
              <a:spcBef>
                <a:spcPts val="0"/>
              </a:spcBef>
              <a:spcAft>
                <a:spcPts val="0"/>
              </a:spcAft>
              <a:buFont typeface="Arial" panose="020B0604020202020204" pitchFamily="34" charset="0"/>
              <a:buChar char="•"/>
              <a:tabLst>
                <a:tab pos="457200" algn="l"/>
              </a:tabLst>
            </a:pPr>
            <a:r>
              <a:rPr lang="en-US" sz="3600" b="1" dirty="0">
                <a:solidFill>
                  <a:srgbClr val="5C8779"/>
                </a:solidFill>
                <a:effectLst>
                  <a:outerShdw blurRad="38100" dist="38100" dir="2700000" algn="tl">
                    <a:srgbClr val="000000">
                      <a:alpha val="43137"/>
                    </a:srgbClr>
                  </a:outerShdw>
                </a:effectLst>
                <a:ea typeface="Futura Book"/>
                <a:cs typeface="Futura Book"/>
              </a:rPr>
              <a:t>Our District Planning Process</a:t>
            </a:r>
          </a:p>
          <a:p>
            <a:pPr marL="342900" marR="0" lvl="0" indent="-342900">
              <a:lnSpc>
                <a:spcPct val="200000"/>
              </a:lnSpc>
              <a:spcBef>
                <a:spcPts val="0"/>
              </a:spcBef>
              <a:spcAft>
                <a:spcPts val="0"/>
              </a:spcAft>
              <a:buFont typeface="Arial" panose="020B0604020202020204" pitchFamily="34" charset="0"/>
              <a:buChar char="•"/>
              <a:tabLst>
                <a:tab pos="457200" algn="l"/>
              </a:tabLst>
            </a:pPr>
            <a:r>
              <a:rPr lang="en-US" sz="3600" b="1" dirty="0">
                <a:solidFill>
                  <a:srgbClr val="5C8779"/>
                </a:solidFill>
                <a:effectLst>
                  <a:outerShdw blurRad="38100" dist="38100" dir="2700000" algn="tl">
                    <a:srgbClr val="000000">
                      <a:alpha val="43137"/>
                    </a:srgbClr>
                  </a:outerShdw>
                </a:effectLst>
                <a:ea typeface="Futura Book"/>
                <a:cs typeface="Futura Book"/>
              </a:rPr>
              <a:t>What Have We Accomplished? </a:t>
            </a:r>
          </a:p>
          <a:p>
            <a:pPr marL="342900" indent="-342900">
              <a:lnSpc>
                <a:spcPct val="200000"/>
              </a:lnSpc>
              <a:buFont typeface="Arial" panose="020B0604020202020204" pitchFamily="34" charset="0"/>
              <a:buChar char="•"/>
              <a:tabLst>
                <a:tab pos="457200" algn="l"/>
              </a:tabLst>
            </a:pPr>
            <a:r>
              <a:rPr lang="en-US" sz="3600" b="1" kern="1200" dirty="0">
                <a:solidFill>
                  <a:srgbClr val="5C8779"/>
                </a:solidFill>
                <a:effectLst>
                  <a:outerShdw blurRad="38100" dist="38100" dir="2700000" algn="tl">
                    <a:srgbClr val="000000">
                      <a:alpha val="43137"/>
                    </a:srgbClr>
                  </a:outerShdw>
                </a:effectLst>
                <a:ea typeface="Futura Book"/>
                <a:cs typeface="Futura Book"/>
              </a:rPr>
              <a:t>Where </a:t>
            </a:r>
            <a:r>
              <a:rPr lang="en-US" sz="3600" b="1" dirty="0">
                <a:solidFill>
                  <a:srgbClr val="5C8779"/>
                </a:solidFill>
                <a:effectLst>
                  <a:outerShdw blurRad="38100" dist="38100" dir="2700000" algn="tl">
                    <a:srgbClr val="000000">
                      <a:alpha val="43137"/>
                    </a:srgbClr>
                  </a:outerShdw>
                </a:effectLst>
                <a:ea typeface="Futura Book"/>
                <a:cs typeface="Futura Book"/>
              </a:rPr>
              <a:t>Are We Going?</a:t>
            </a:r>
          </a:p>
          <a:p>
            <a:pPr marL="342900" marR="0" lvl="0" indent="-342900">
              <a:lnSpc>
                <a:spcPct val="200000"/>
              </a:lnSpc>
              <a:spcBef>
                <a:spcPts val="0"/>
              </a:spcBef>
              <a:spcAft>
                <a:spcPts val="0"/>
              </a:spcAft>
              <a:buFont typeface="Arial" panose="020B0604020202020204" pitchFamily="34" charset="0"/>
              <a:buChar char="•"/>
              <a:tabLst>
                <a:tab pos="457200" algn="l"/>
              </a:tabLst>
            </a:pPr>
            <a:r>
              <a:rPr lang="en-US" sz="3600" b="1" dirty="0">
                <a:solidFill>
                  <a:srgbClr val="5C8779"/>
                </a:solidFill>
                <a:effectLst>
                  <a:outerShdw blurRad="38100" dist="38100" dir="2700000" algn="tl">
                    <a:srgbClr val="000000">
                      <a:alpha val="43137"/>
                    </a:srgbClr>
                  </a:outerShdw>
                </a:effectLst>
                <a:ea typeface="Futura Book"/>
                <a:cs typeface="Futura Book"/>
              </a:rPr>
              <a:t>How Will We Get There?</a:t>
            </a:r>
            <a:endParaRPr lang="en-US" sz="3600" b="1" dirty="0">
              <a:solidFill>
                <a:srgbClr val="5C8779"/>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24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 y="442968"/>
            <a:ext cx="121412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2022-2023 PLANNING ACTIVITIES</a:t>
            </a:r>
          </a:p>
        </p:txBody>
      </p:sp>
      <p:sp>
        <p:nvSpPr>
          <p:cNvPr id="2" name="Slide Number Placeholder 1"/>
          <p:cNvSpPr>
            <a:spLocks noGrp="1"/>
          </p:cNvSpPr>
          <p:nvPr>
            <p:ph type="sldNum" sz="quarter" idx="4"/>
          </p:nvPr>
        </p:nvSpPr>
        <p:spPr>
          <a:xfrm>
            <a:off x="8521392" y="6278293"/>
            <a:ext cx="2691553" cy="365125"/>
          </a:xfrm>
        </p:spPr>
        <p:txBody>
          <a:bodyPr/>
          <a:lstStyle/>
          <a:p>
            <a:fld id="{A7D33B8D-D7EC-454C-9E2D-C33C943201BC}" type="slidenum">
              <a:rPr lang="en-US" smtClean="0"/>
              <a:t>20</a:t>
            </a:fld>
            <a:endParaRPr lang="en-US" dirty="0"/>
          </a:p>
        </p:txBody>
      </p:sp>
      <p:sp>
        <p:nvSpPr>
          <p:cNvPr id="7" name="TextBox 6">
            <a:extLst>
              <a:ext uri="{FF2B5EF4-FFF2-40B4-BE49-F238E27FC236}">
                <a16:creationId xmlns:a16="http://schemas.microsoft.com/office/drawing/2014/main" id="{C908B564-8017-470D-A229-8E4E21D0D2EA}"/>
              </a:ext>
            </a:extLst>
          </p:cNvPr>
          <p:cNvSpPr txBox="1"/>
          <p:nvPr/>
        </p:nvSpPr>
        <p:spPr>
          <a:xfrm>
            <a:off x="279133" y="2164072"/>
            <a:ext cx="6626711" cy="293618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marR="0" lvl="0" indent="-342900">
              <a:lnSpc>
                <a:spcPct val="110000"/>
              </a:lnSpc>
              <a:spcBef>
                <a:spcPts val="0"/>
              </a:spcBef>
              <a:spcAft>
                <a:spcPts val="0"/>
              </a:spcAft>
              <a:buFont typeface="Arial" panose="020B0604020202020204" pitchFamily="34" charset="0"/>
              <a:buChar char="•"/>
              <a:tabLst>
                <a:tab pos="457200" algn="l"/>
              </a:tabLst>
            </a:pPr>
            <a:r>
              <a:rPr lang="en-US" sz="2400" b="1" kern="1200" dirty="0">
                <a:solidFill>
                  <a:schemeClr val="bg2">
                    <a:lumMod val="25000"/>
                  </a:schemeClr>
                </a:solidFill>
                <a:effectLst/>
                <a:ea typeface="Futura Book"/>
                <a:cs typeface="Futura Book"/>
              </a:rPr>
              <a:t>Align &amp; Integrate District Comprehensive Master Plan to Colleges’ Education Master Plan</a:t>
            </a:r>
          </a:p>
          <a:p>
            <a:pPr marL="342900" marR="0" lvl="0" indent="-342900">
              <a:lnSpc>
                <a:spcPct val="110000"/>
              </a:lnSpc>
              <a:spcBef>
                <a:spcPts val="0"/>
              </a:spcBef>
              <a:spcAft>
                <a:spcPts val="0"/>
              </a:spcAft>
              <a:buFont typeface="Arial" panose="020B0604020202020204" pitchFamily="34" charset="0"/>
              <a:buChar char="•"/>
              <a:tabLst>
                <a:tab pos="457200" algn="l"/>
              </a:tabLst>
            </a:pPr>
            <a:r>
              <a:rPr lang="en-US" sz="2400" b="1" dirty="0">
                <a:solidFill>
                  <a:schemeClr val="bg2">
                    <a:lumMod val="25000"/>
                  </a:schemeClr>
                </a:solidFill>
                <a:ea typeface="Times New Roman" panose="02020603050405020304" pitchFamily="18" charset="0"/>
                <a:cs typeface="Times New Roman" panose="02020603050405020304" pitchFamily="18" charset="0"/>
              </a:rPr>
              <a:t>Environmental scan (internal &amp; external assessment)</a:t>
            </a:r>
            <a:endParaRPr lang="en-US" sz="2400" b="1" dirty="0">
              <a:solidFill>
                <a:schemeClr val="bg2">
                  <a:lumMod val="25000"/>
                </a:schemeClr>
              </a:solidFill>
              <a:effectLs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457200" algn="l"/>
              </a:tabLst>
            </a:pPr>
            <a:r>
              <a:rPr lang="en-US" sz="2400" b="1" kern="1200" dirty="0">
                <a:solidFill>
                  <a:schemeClr val="bg2">
                    <a:lumMod val="25000"/>
                  </a:schemeClr>
                </a:solidFill>
                <a:effectLst/>
                <a:ea typeface="Futura Book"/>
                <a:cs typeface="Futura Book"/>
              </a:rPr>
              <a:t>Create 2023-30 Comprehensive Master Plan</a:t>
            </a:r>
            <a:endParaRPr lang="en-US" sz="2400" b="1" dirty="0">
              <a:solidFill>
                <a:schemeClr val="bg2">
                  <a:lumMod val="25000"/>
                </a:schemeClr>
              </a:solidFill>
              <a:ea typeface="Futura Book"/>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457200" algn="l"/>
              </a:tabLst>
            </a:pPr>
            <a:r>
              <a:rPr lang="en-US" sz="2400" b="1" kern="1200" dirty="0">
                <a:solidFill>
                  <a:schemeClr val="bg2">
                    <a:lumMod val="25000"/>
                  </a:schemeClr>
                </a:solidFill>
                <a:effectLst/>
                <a:ea typeface="Futura Book"/>
                <a:cs typeface="Futura Book"/>
              </a:rPr>
              <a:t>Create </a:t>
            </a:r>
            <a:r>
              <a:rPr lang="en-US" sz="2400" b="1" dirty="0">
                <a:solidFill>
                  <a:schemeClr val="bg2">
                    <a:lumMod val="25000"/>
                  </a:schemeClr>
                </a:solidFill>
                <a:ea typeface="Futura Book"/>
                <a:cs typeface="Futura Book"/>
              </a:rPr>
              <a:t>2023-26</a:t>
            </a:r>
            <a:r>
              <a:rPr lang="en-US" sz="2400" b="1" kern="1200" dirty="0">
                <a:solidFill>
                  <a:schemeClr val="bg2">
                    <a:lumMod val="25000"/>
                  </a:schemeClr>
                </a:solidFill>
                <a:effectLst/>
                <a:ea typeface="Futura Book"/>
                <a:cs typeface="Futura Book"/>
              </a:rPr>
              <a:t> RSCCD Strategic Plan </a:t>
            </a:r>
            <a:endParaRPr lang="en-US" sz="2400" b="1" dirty="0">
              <a:solidFill>
                <a:schemeClr val="bg2">
                  <a:lumMod val="25000"/>
                </a:schemeClr>
              </a:solidFill>
              <a:effectLs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457200" algn="l"/>
              </a:tabLst>
            </a:pPr>
            <a:r>
              <a:rPr lang="en-US" sz="2400" b="1" kern="1200" dirty="0">
                <a:solidFill>
                  <a:schemeClr val="bg2">
                    <a:lumMod val="25000"/>
                  </a:schemeClr>
                </a:solidFill>
                <a:effectLst/>
                <a:ea typeface="Futura Book"/>
                <a:cs typeface="Futura Book"/>
              </a:rPr>
              <a:t>Create/Assess Colleges’ Educational Master Plan</a:t>
            </a:r>
            <a:endParaRPr lang="en-US" sz="2400" b="1" dirty="0">
              <a:solidFill>
                <a:schemeClr val="bg2">
                  <a:lumMod val="25000"/>
                </a:schemeClr>
              </a:solidFill>
              <a:effectLst/>
              <a:ea typeface="Times New Roman" panose="02020603050405020304" pitchFamily="18" charset="0"/>
              <a:cs typeface="Times New Roman" panose="02020603050405020304" pitchFamily="18" charset="0"/>
            </a:endParaRPr>
          </a:p>
        </p:txBody>
      </p:sp>
      <p:sp>
        <p:nvSpPr>
          <p:cNvPr id="5" name="Right Brace 4">
            <a:extLst>
              <a:ext uri="{FF2B5EF4-FFF2-40B4-BE49-F238E27FC236}">
                <a16:creationId xmlns:a16="http://schemas.microsoft.com/office/drawing/2014/main" id="{D6967132-AB94-45E1-A965-1C87E565351E}"/>
              </a:ext>
            </a:extLst>
          </p:cNvPr>
          <p:cNvSpPr/>
          <p:nvPr/>
        </p:nvSpPr>
        <p:spPr>
          <a:xfrm>
            <a:off x="6413939" y="1685685"/>
            <a:ext cx="1035050" cy="3974902"/>
          </a:xfrm>
          <a:prstGeom prst="rightBrace">
            <a:avLst/>
          </a:prstGeom>
          <a:ln w="25400">
            <a:solidFill>
              <a:srgbClr val="5C87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875EF47-DE62-4C29-ACE7-B721EEB64293}"/>
              </a:ext>
            </a:extLst>
          </p:cNvPr>
          <p:cNvGrpSpPr/>
          <p:nvPr/>
        </p:nvGrpSpPr>
        <p:grpSpPr>
          <a:xfrm>
            <a:off x="7538605" y="1902195"/>
            <a:ext cx="4296640" cy="3164890"/>
            <a:chOff x="7075055" y="1841119"/>
            <a:chExt cx="4296640" cy="3164890"/>
          </a:xfrm>
        </p:grpSpPr>
        <p:sp>
          <p:nvSpPr>
            <p:cNvPr id="14" name="Flowchart: Connector 13">
              <a:extLst>
                <a:ext uri="{FF2B5EF4-FFF2-40B4-BE49-F238E27FC236}">
                  <a16:creationId xmlns:a16="http://schemas.microsoft.com/office/drawing/2014/main" id="{1E37E4A1-73D0-4F61-88DC-129D05002BFC}"/>
                </a:ext>
              </a:extLst>
            </p:cNvPr>
            <p:cNvSpPr/>
            <p:nvPr/>
          </p:nvSpPr>
          <p:spPr>
            <a:xfrm>
              <a:off x="8661400" y="1841119"/>
              <a:ext cx="971550" cy="857250"/>
            </a:xfrm>
            <a:prstGeom prst="flowChartConnector">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a:t>
              </a:r>
            </a:p>
          </p:txBody>
        </p:sp>
        <p:sp>
          <p:nvSpPr>
            <p:cNvPr id="15" name="Flowchart: Connector 14">
              <a:extLst>
                <a:ext uri="{FF2B5EF4-FFF2-40B4-BE49-F238E27FC236}">
                  <a16:creationId xmlns:a16="http://schemas.microsoft.com/office/drawing/2014/main" id="{0272E2EA-F57B-4357-9C0C-DA28CB651260}"/>
                </a:ext>
              </a:extLst>
            </p:cNvPr>
            <p:cNvSpPr/>
            <p:nvPr/>
          </p:nvSpPr>
          <p:spPr>
            <a:xfrm>
              <a:off x="7075055" y="4148759"/>
              <a:ext cx="971550" cy="85725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a:t>
              </a:r>
            </a:p>
          </p:txBody>
        </p:sp>
        <p:sp>
          <p:nvSpPr>
            <p:cNvPr id="16" name="Flowchart: Connector 15">
              <a:extLst>
                <a:ext uri="{FF2B5EF4-FFF2-40B4-BE49-F238E27FC236}">
                  <a16:creationId xmlns:a16="http://schemas.microsoft.com/office/drawing/2014/main" id="{61556554-7219-43A8-B911-C1600D37CA5D}"/>
                </a:ext>
              </a:extLst>
            </p:cNvPr>
            <p:cNvSpPr/>
            <p:nvPr/>
          </p:nvSpPr>
          <p:spPr>
            <a:xfrm>
              <a:off x="10400145" y="4148759"/>
              <a:ext cx="971550" cy="857250"/>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SCC</a:t>
              </a:r>
            </a:p>
          </p:txBody>
        </p:sp>
        <p:cxnSp>
          <p:nvCxnSpPr>
            <p:cNvPr id="18" name="Straight Arrow Connector 17">
              <a:extLst>
                <a:ext uri="{FF2B5EF4-FFF2-40B4-BE49-F238E27FC236}">
                  <a16:creationId xmlns:a16="http://schemas.microsoft.com/office/drawing/2014/main" id="{96687B7A-0B6D-413D-B374-6E8720769684}"/>
                </a:ext>
              </a:extLst>
            </p:cNvPr>
            <p:cNvCxnSpPr>
              <a:cxnSpLocks/>
            </p:cNvCxnSpPr>
            <p:nvPr/>
          </p:nvCxnSpPr>
          <p:spPr>
            <a:xfrm flipH="1">
              <a:off x="7766050" y="2813774"/>
              <a:ext cx="895350" cy="1230452"/>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5962468-9B9B-48D1-BDFC-AA9532DC5FCC}"/>
                </a:ext>
              </a:extLst>
            </p:cNvPr>
            <p:cNvCxnSpPr>
              <a:cxnSpLocks/>
            </p:cNvCxnSpPr>
            <p:nvPr/>
          </p:nvCxnSpPr>
          <p:spPr>
            <a:xfrm flipH="1">
              <a:off x="8213725" y="4625009"/>
              <a:ext cx="1931063"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50A813-847C-4335-8F71-52B210A7E1CC}"/>
                </a:ext>
              </a:extLst>
            </p:cNvPr>
            <p:cNvCxnSpPr>
              <a:cxnSpLocks/>
            </p:cNvCxnSpPr>
            <p:nvPr/>
          </p:nvCxnSpPr>
          <p:spPr>
            <a:xfrm>
              <a:off x="9632950" y="2809942"/>
              <a:ext cx="1023677" cy="116071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2077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heel(1)">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heel(1)">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heel(1)">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4434" y="253250"/>
            <a:ext cx="4162697" cy="1107996"/>
          </a:xfrm>
          <a:prstGeom prst="rect">
            <a:avLst/>
          </a:prstGeom>
          <a:noFill/>
        </p:spPr>
        <p:txBody>
          <a:bodyPr wrap="square" rtlCol="0">
            <a:spAutoFit/>
          </a:bodyPr>
          <a:lstStyle/>
          <a:p>
            <a:r>
              <a:rPr lang="en-US" sz="6600" dirty="0">
                <a:solidFill>
                  <a:schemeClr val="bg1"/>
                </a:solidFill>
                <a:latin typeface="Futura Medium" charset="0"/>
                <a:ea typeface="Futura Medium" charset="0"/>
                <a:cs typeface="Futura Medium" charset="0"/>
              </a:rPr>
              <a:t>GOAL #1</a:t>
            </a:r>
          </a:p>
        </p:txBody>
      </p:sp>
      <p:sp>
        <p:nvSpPr>
          <p:cNvPr id="25" name="TextBox 24"/>
          <p:cNvSpPr txBox="1"/>
          <p:nvPr/>
        </p:nvSpPr>
        <p:spPr>
          <a:xfrm>
            <a:off x="644434" y="1361246"/>
            <a:ext cx="3892731" cy="2579168"/>
          </a:xfrm>
          <a:prstGeom prst="rect">
            <a:avLst/>
          </a:prstGeom>
          <a:noFill/>
        </p:spPr>
        <p:txBody>
          <a:bodyPr wrap="square" rtlCol="0">
            <a:spAutoFit/>
          </a:bodyPr>
          <a:lstStyle/>
          <a:p>
            <a:pPr lvl="0" algn="ctr">
              <a:lnSpc>
                <a:spcPct val="110000"/>
              </a:lnSpc>
              <a:spcBef>
                <a:spcPts val="700"/>
              </a:spcBef>
              <a:buClr>
                <a:srgbClr val="57796C"/>
              </a:buClr>
              <a:tabLst>
                <a:tab pos="238125" algn="l"/>
                <a:tab pos="542925" algn="l"/>
              </a:tabLst>
              <a:defRPr/>
            </a:pPr>
            <a:r>
              <a:rPr lang="en-US" dirty="0">
                <a:solidFill>
                  <a:schemeClr val="bg1"/>
                </a:solidFill>
                <a:latin typeface="Tw Cen MT" charset="0"/>
                <a:ea typeface="Tw Cen MT" charset="0"/>
                <a:cs typeface="Tw Cen MT" charset="0"/>
              </a:rPr>
              <a:t>RSCCD will assess the educational needs of the communities served by RSCCD and will adjust instructional programs, offerings, and support services and will allocate resources as needed to optimize the alignment of students’ needs with services and fiscal resources.</a:t>
            </a:r>
          </a:p>
          <a:p>
            <a:pPr lvl="0" algn="ctr">
              <a:buClr>
                <a:srgbClr val="57796C"/>
              </a:buClr>
              <a:tabLst>
                <a:tab pos="238125" algn="l"/>
                <a:tab pos="542925" algn="l"/>
              </a:tabLst>
              <a:defRPr/>
            </a:pPr>
            <a:endParaRPr lang="en-US" sz="500" dirty="0">
              <a:solidFill>
                <a:schemeClr val="bg1"/>
              </a:solidFill>
              <a:latin typeface="Tw Cen MT" charset="0"/>
              <a:ea typeface="Tw Cen MT" charset="0"/>
              <a:cs typeface="Tw Cen MT" charset="0"/>
            </a:endParaRPr>
          </a:p>
          <a:p>
            <a:pPr algn="ctr"/>
            <a:endParaRPr lang="en-US" dirty="0">
              <a:solidFill>
                <a:schemeClr val="bg1"/>
              </a:solidFill>
              <a:latin typeface="Tw Cen MT" charset="0"/>
              <a:ea typeface="Tw Cen MT" charset="0"/>
              <a:cs typeface="Tw Cen MT" charset="0"/>
            </a:endParaRPr>
          </a:p>
        </p:txBody>
      </p:sp>
      <p:sp>
        <p:nvSpPr>
          <p:cNvPr id="2" name="Slide Number Placeholder 1"/>
          <p:cNvSpPr>
            <a:spLocks noGrp="1"/>
          </p:cNvSpPr>
          <p:nvPr>
            <p:ph type="sldNum" sz="quarter" idx="4"/>
          </p:nvPr>
        </p:nvSpPr>
        <p:spPr/>
        <p:txBody>
          <a:bodyPr/>
          <a:lstStyle/>
          <a:p>
            <a:fld id="{4F2A63CB-5A32-4101-B552-B336EB9E757D}" type="slidenum">
              <a:rPr lang="en-US" smtClean="0"/>
              <a:pPr/>
              <a:t>21</a:t>
            </a:fld>
            <a:endParaRPr lang="en-US" dirty="0"/>
          </a:p>
        </p:txBody>
      </p:sp>
      <p:pic>
        <p:nvPicPr>
          <p:cNvPr id="15" name="Picture 14" descr="Join the Alumni Network">
            <a:extLst>
              <a:ext uri="{FF2B5EF4-FFF2-40B4-BE49-F238E27FC236}">
                <a16:creationId xmlns:a16="http://schemas.microsoft.com/office/drawing/2014/main" id="{4069370E-C1A5-4E19-A8F9-AD84B1FFA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99" y="3741895"/>
            <a:ext cx="4050566" cy="3013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8140" y="870856"/>
            <a:ext cx="6066264" cy="1779974"/>
          </a:xfrm>
          <a:prstGeom prst="rect">
            <a:avLst/>
          </a:prstGeom>
          <a:noFill/>
        </p:spPr>
        <p:txBody>
          <a:bodyPr wrap="square" rtlCol="0">
            <a:spAutoFit/>
          </a:bodyPr>
          <a:lstStyle/>
          <a:p>
            <a:pPr marL="342900" indent="-342900">
              <a:buAutoNum type="arabicPeriod"/>
            </a:pPr>
            <a:r>
              <a:rPr lang="en-US" dirty="0"/>
              <a:t>Provide support services that remove barriers for timely completion of educational goals of students.</a:t>
            </a:r>
          </a:p>
          <a:p>
            <a:pPr marL="342900" indent="-342900">
              <a:spcBef>
                <a:spcPts val="200"/>
              </a:spcBef>
              <a:buFont typeface="+mj-lt"/>
              <a:buAutoNum type="arabicPeriod" startAt="2"/>
            </a:pPr>
            <a:r>
              <a:rPr lang="en-US" dirty="0"/>
              <a:t>Provide Career and Academic Pathways (CAPs) to all students together with academic and student support services they need to complete their educational goals in a timely manner. </a:t>
            </a:r>
          </a:p>
        </p:txBody>
      </p:sp>
      <p:sp>
        <p:nvSpPr>
          <p:cNvPr id="4" name="Rectangle 3"/>
          <p:cNvSpPr/>
          <p:nvPr/>
        </p:nvSpPr>
        <p:spPr>
          <a:xfrm>
            <a:off x="6911535" y="344531"/>
            <a:ext cx="3772699" cy="523220"/>
          </a:xfrm>
          <a:prstGeom prst="rect">
            <a:avLst/>
          </a:prstGeom>
        </p:spPr>
        <p:txBody>
          <a:bodyPr wrap="none">
            <a:spAutoFit/>
          </a:bodyPr>
          <a:lstStyle/>
          <a:p>
            <a:pPr marL="684213" indent="-684213" algn="ctr"/>
            <a:r>
              <a:rPr lang="en-US" sz="2800" b="1" dirty="0">
                <a:solidFill>
                  <a:srgbClr val="C00000"/>
                </a:solidFill>
              </a:rPr>
              <a:t>Santa Ana College Goals</a:t>
            </a:r>
          </a:p>
        </p:txBody>
      </p:sp>
      <p:sp>
        <p:nvSpPr>
          <p:cNvPr id="5" name="Rectangle 4"/>
          <p:cNvSpPr/>
          <p:nvPr/>
        </p:nvSpPr>
        <p:spPr>
          <a:xfrm>
            <a:off x="6621168" y="2657041"/>
            <a:ext cx="4740207" cy="523220"/>
          </a:xfrm>
          <a:prstGeom prst="rect">
            <a:avLst/>
          </a:prstGeom>
        </p:spPr>
        <p:txBody>
          <a:bodyPr wrap="none">
            <a:spAutoFit/>
          </a:bodyPr>
          <a:lstStyle/>
          <a:p>
            <a:pPr marL="400050" indent="-400050" algn="ctr" fontAlgn="t"/>
            <a:r>
              <a:rPr lang="en-US" sz="2800" b="1" dirty="0">
                <a:solidFill>
                  <a:srgbClr val="203864"/>
                </a:solidFill>
              </a:rPr>
              <a:t>Santiago Canyon College Goals</a:t>
            </a:r>
          </a:p>
        </p:txBody>
      </p:sp>
      <p:sp>
        <p:nvSpPr>
          <p:cNvPr id="11" name="TextBox 10"/>
          <p:cNvSpPr txBox="1"/>
          <p:nvPr/>
        </p:nvSpPr>
        <p:spPr>
          <a:xfrm>
            <a:off x="5958140" y="3180261"/>
            <a:ext cx="6066264" cy="3518912"/>
          </a:xfrm>
          <a:prstGeom prst="rect">
            <a:avLst/>
          </a:prstGeom>
          <a:noFill/>
        </p:spPr>
        <p:txBody>
          <a:bodyPr wrap="square" rtlCol="0">
            <a:spAutoFit/>
          </a:bodyPr>
          <a:lstStyle/>
          <a:p>
            <a:pPr marL="342900" indent="-342900">
              <a:buAutoNum type="arabicPeriod"/>
            </a:pPr>
            <a:r>
              <a:rPr lang="en-US" dirty="0"/>
              <a:t>Support a college culture of academic excellence and personalized education.</a:t>
            </a:r>
          </a:p>
          <a:p>
            <a:pPr marL="342900" indent="-342900">
              <a:spcBef>
                <a:spcPts val="200"/>
              </a:spcBef>
              <a:buAutoNum type="arabicPeriod"/>
            </a:pPr>
            <a:r>
              <a:rPr lang="en-US" dirty="0"/>
              <a:t>Support student success and equity by enhancing the integration of student services, instructional areas, and institutional initiatives.</a:t>
            </a:r>
          </a:p>
          <a:p>
            <a:pPr marL="342900" indent="-342900">
              <a:buAutoNum type="arabicPeriod"/>
            </a:pPr>
            <a:r>
              <a:rPr lang="en-US" dirty="0"/>
              <a:t>Focus on student completions of pathways.</a:t>
            </a:r>
          </a:p>
          <a:p>
            <a:pPr marL="342900" indent="-342900">
              <a:spcBef>
                <a:spcPts val="200"/>
              </a:spcBef>
              <a:buAutoNum type="arabicPeriod"/>
            </a:pPr>
            <a:r>
              <a:rPr lang="en-US" dirty="0"/>
              <a:t>Improve communication within the college community.</a:t>
            </a:r>
          </a:p>
          <a:p>
            <a:pPr marL="342900" indent="-342900">
              <a:spcBef>
                <a:spcPts val="200"/>
              </a:spcBef>
              <a:buAutoNum type="arabicPeriod"/>
            </a:pPr>
            <a:r>
              <a:rPr lang="en-US" dirty="0"/>
              <a:t>Support faculty and staff development.</a:t>
            </a:r>
          </a:p>
          <a:p>
            <a:pPr marL="342900" indent="-342900">
              <a:spcBef>
                <a:spcPts val="200"/>
              </a:spcBef>
              <a:buAutoNum type="arabicPeriod"/>
            </a:pPr>
            <a:r>
              <a:rPr lang="en-US" dirty="0"/>
              <a:t>Maintain and enhance the college’s technological infrastructure and facilities.</a:t>
            </a:r>
          </a:p>
          <a:p>
            <a:pPr marL="342900" indent="-342900">
              <a:spcBef>
                <a:spcPts val="200"/>
              </a:spcBef>
              <a:buAutoNum type="arabicPeriod"/>
            </a:pPr>
            <a:r>
              <a:rPr lang="en-US" dirty="0"/>
              <a:t>Enhance and expand the college’s community presence.</a:t>
            </a:r>
          </a:p>
          <a:p>
            <a:pPr marL="342900" indent="-342900">
              <a:buAutoNum type="arabicPeriod"/>
            </a:pPr>
            <a:endParaRPr lang="en-US" dirty="0"/>
          </a:p>
        </p:txBody>
      </p:sp>
    </p:spTree>
    <p:extLst>
      <p:ext uri="{BB962C8B-B14F-4D97-AF65-F5344CB8AC3E}">
        <p14:creationId xmlns:p14="http://schemas.microsoft.com/office/powerpoint/2010/main" val="4142714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44434" y="313471"/>
            <a:ext cx="4162697" cy="1107996"/>
          </a:xfrm>
          <a:prstGeom prst="rect">
            <a:avLst/>
          </a:prstGeom>
          <a:noFill/>
        </p:spPr>
        <p:txBody>
          <a:bodyPr wrap="square" rtlCol="0">
            <a:spAutoFit/>
          </a:bodyPr>
          <a:lstStyle/>
          <a:p>
            <a:r>
              <a:rPr lang="en-US" sz="6600" dirty="0">
                <a:solidFill>
                  <a:schemeClr val="bg1"/>
                </a:solidFill>
                <a:latin typeface="Futura Medium" charset="0"/>
                <a:ea typeface="Futura Medium" charset="0"/>
                <a:cs typeface="Futura Medium" charset="0"/>
              </a:rPr>
              <a:t>GOAL #2</a:t>
            </a:r>
          </a:p>
        </p:txBody>
      </p:sp>
      <p:sp>
        <p:nvSpPr>
          <p:cNvPr id="22" name="TextBox 21"/>
          <p:cNvSpPr txBox="1"/>
          <p:nvPr/>
        </p:nvSpPr>
        <p:spPr>
          <a:xfrm>
            <a:off x="653143" y="1421467"/>
            <a:ext cx="3892731" cy="2502223"/>
          </a:xfrm>
          <a:prstGeom prst="rect">
            <a:avLst/>
          </a:prstGeom>
          <a:noFill/>
        </p:spPr>
        <p:txBody>
          <a:bodyPr wrap="square" rtlCol="0">
            <a:spAutoFit/>
          </a:bodyPr>
          <a:lstStyle/>
          <a:p>
            <a:pPr lvl="0" algn="ctr">
              <a:lnSpc>
                <a:spcPct val="110000"/>
              </a:lnSpc>
              <a:spcBef>
                <a:spcPts val="700"/>
              </a:spcBef>
              <a:buClr>
                <a:srgbClr val="57796C"/>
              </a:buClr>
              <a:tabLst>
                <a:tab pos="238125" algn="l"/>
                <a:tab pos="542925" algn="l"/>
              </a:tabLst>
              <a:defRPr/>
            </a:pPr>
            <a:r>
              <a:rPr lang="en-US" dirty="0">
                <a:solidFill>
                  <a:schemeClr val="bg1"/>
                </a:solidFill>
                <a:latin typeface="Tw Cen MT" charset="0"/>
                <a:ea typeface="Tw Cen MT" charset="0"/>
                <a:cs typeface="Tw Cen MT" charset="0"/>
              </a:rPr>
              <a:t>RSCCD will assess the educational needs of the communities served by RSCCD and then pursue partnerships with educational institutions, public agencies, non-profit organizations, and business/industry/labor to collaboratively meet those needs.</a:t>
            </a:r>
          </a:p>
          <a:p>
            <a:pPr algn="ctr"/>
            <a:endParaRPr lang="en-US" dirty="0">
              <a:solidFill>
                <a:schemeClr val="bg1"/>
              </a:solidFill>
              <a:latin typeface="Tw Cen MT" charset="0"/>
              <a:ea typeface="Tw Cen MT" charset="0"/>
              <a:cs typeface="Tw Cen MT" charset="0"/>
            </a:endParaRPr>
          </a:p>
        </p:txBody>
      </p:sp>
      <p:sp>
        <p:nvSpPr>
          <p:cNvPr id="2" name="Slide Number Placeholder 1"/>
          <p:cNvSpPr>
            <a:spLocks noGrp="1"/>
          </p:cNvSpPr>
          <p:nvPr>
            <p:ph type="sldNum" sz="quarter" idx="4"/>
          </p:nvPr>
        </p:nvSpPr>
        <p:spPr/>
        <p:txBody>
          <a:bodyPr/>
          <a:lstStyle/>
          <a:p>
            <a:fld id="{4F2A63CB-5A32-4101-B552-B336EB9E757D}" type="slidenum">
              <a:rPr lang="en-US" smtClean="0"/>
              <a:pPr/>
              <a:t>22</a:t>
            </a:fld>
            <a:endParaRPr lang="en-US" dirty="0"/>
          </a:p>
        </p:txBody>
      </p:sp>
      <p:pic>
        <p:nvPicPr>
          <p:cNvPr id="12" name="Picture 11">
            <a:extLst>
              <a:ext uri="{FF2B5EF4-FFF2-40B4-BE49-F238E27FC236}">
                <a16:creationId xmlns:a16="http://schemas.microsoft.com/office/drawing/2014/main" id="{8732A1CD-6DB1-4370-8F08-BE1A46750E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28" r="7210" b="9534"/>
          <a:stretch/>
        </p:blipFill>
        <p:spPr>
          <a:xfrm>
            <a:off x="1" y="3923690"/>
            <a:ext cx="5100992" cy="2688097"/>
          </a:xfrm>
          <a:prstGeom prst="rect">
            <a:avLst/>
          </a:prstGeom>
        </p:spPr>
      </p:pic>
      <p:sp>
        <p:nvSpPr>
          <p:cNvPr id="8" name="TextBox 7"/>
          <p:cNvSpPr txBox="1"/>
          <p:nvPr/>
        </p:nvSpPr>
        <p:spPr>
          <a:xfrm>
            <a:off x="5921481" y="1063361"/>
            <a:ext cx="6066264" cy="1805623"/>
          </a:xfrm>
          <a:prstGeom prst="rect">
            <a:avLst/>
          </a:prstGeom>
          <a:noFill/>
        </p:spPr>
        <p:txBody>
          <a:bodyPr wrap="square" rtlCol="0">
            <a:spAutoFit/>
          </a:bodyPr>
          <a:lstStyle/>
          <a:p>
            <a:pPr marL="342900" indent="-342900">
              <a:buFont typeface="+mj-lt"/>
              <a:buAutoNum type="arabicPeriod" startAt="5"/>
            </a:pPr>
            <a:r>
              <a:rPr lang="en-US" dirty="0"/>
              <a:t>Prepare students for successful, livable-wage employment closely related to their field of study.</a:t>
            </a:r>
          </a:p>
          <a:p>
            <a:pPr marL="342900" indent="-342900">
              <a:spcBef>
                <a:spcPts val="200"/>
              </a:spcBef>
              <a:buFont typeface="+mj-lt"/>
              <a:buAutoNum type="arabicPeriod" startAt="6"/>
            </a:pPr>
            <a:r>
              <a:rPr lang="en-US" dirty="0"/>
              <a:t>Develop a comprehensive career education marketing, outreach, and recruitment plan. </a:t>
            </a:r>
          </a:p>
          <a:p>
            <a:pPr marL="342900" indent="-342900">
              <a:spcBef>
                <a:spcPts val="200"/>
              </a:spcBef>
              <a:buFont typeface="+mj-lt"/>
              <a:buAutoNum type="arabicPeriod" startAt="6"/>
            </a:pPr>
            <a:r>
              <a:rPr lang="en-US" dirty="0"/>
              <a:t>Develop and offer innovative, high quality, workforce-ready, industry-driven career and technical programs.</a:t>
            </a:r>
          </a:p>
        </p:txBody>
      </p:sp>
      <p:sp>
        <p:nvSpPr>
          <p:cNvPr id="9" name="Rectangle 8"/>
          <p:cNvSpPr/>
          <p:nvPr/>
        </p:nvSpPr>
        <p:spPr>
          <a:xfrm>
            <a:off x="6911535" y="344531"/>
            <a:ext cx="3772699" cy="523220"/>
          </a:xfrm>
          <a:prstGeom prst="rect">
            <a:avLst/>
          </a:prstGeom>
        </p:spPr>
        <p:txBody>
          <a:bodyPr wrap="none">
            <a:spAutoFit/>
          </a:bodyPr>
          <a:lstStyle/>
          <a:p>
            <a:pPr marL="684213" indent="-684213" algn="ctr"/>
            <a:r>
              <a:rPr lang="en-US" sz="2800" b="1" dirty="0">
                <a:solidFill>
                  <a:srgbClr val="C00000"/>
                </a:solidFill>
              </a:rPr>
              <a:t>Santa Ana College Goals</a:t>
            </a:r>
          </a:p>
        </p:txBody>
      </p:sp>
      <p:sp>
        <p:nvSpPr>
          <p:cNvPr id="10" name="Rectangle 9"/>
          <p:cNvSpPr/>
          <p:nvPr/>
        </p:nvSpPr>
        <p:spPr>
          <a:xfrm>
            <a:off x="6584509" y="3478241"/>
            <a:ext cx="4740207" cy="523220"/>
          </a:xfrm>
          <a:prstGeom prst="rect">
            <a:avLst/>
          </a:prstGeom>
        </p:spPr>
        <p:txBody>
          <a:bodyPr wrap="none">
            <a:spAutoFit/>
          </a:bodyPr>
          <a:lstStyle/>
          <a:p>
            <a:pPr marL="400050" indent="-400050" algn="ctr" fontAlgn="t"/>
            <a:r>
              <a:rPr lang="en-US" sz="2800" b="1" dirty="0">
                <a:solidFill>
                  <a:srgbClr val="203864"/>
                </a:solidFill>
              </a:rPr>
              <a:t>Santiago Canyon College Goals</a:t>
            </a:r>
          </a:p>
        </p:txBody>
      </p:sp>
      <p:sp>
        <p:nvSpPr>
          <p:cNvPr id="11" name="TextBox 10"/>
          <p:cNvSpPr txBox="1"/>
          <p:nvPr/>
        </p:nvSpPr>
        <p:spPr>
          <a:xfrm>
            <a:off x="5958139" y="4462664"/>
            <a:ext cx="6066264" cy="948978"/>
          </a:xfrm>
          <a:prstGeom prst="rect">
            <a:avLst/>
          </a:prstGeom>
          <a:noFill/>
        </p:spPr>
        <p:txBody>
          <a:bodyPr wrap="square" rtlCol="0">
            <a:spAutoFit/>
          </a:bodyPr>
          <a:lstStyle/>
          <a:p>
            <a:pPr marL="342900" indent="-342900">
              <a:buFont typeface="+mj-lt"/>
              <a:buAutoNum type="arabicPeriod" startAt="3"/>
            </a:pPr>
            <a:r>
              <a:rPr lang="en-US" dirty="0"/>
              <a:t>Will focus on student completion of pathways.</a:t>
            </a:r>
          </a:p>
          <a:p>
            <a:pPr marL="342900" indent="-342900">
              <a:spcBef>
                <a:spcPts val="200"/>
              </a:spcBef>
              <a:buFont typeface="+mj-lt"/>
              <a:buAutoNum type="arabicPeriod" startAt="9"/>
            </a:pPr>
            <a:r>
              <a:rPr lang="en-US" dirty="0"/>
              <a:t>Will enhance and expand the college’s community presence.</a:t>
            </a:r>
          </a:p>
        </p:txBody>
      </p:sp>
    </p:spTree>
    <p:extLst>
      <p:ext uri="{BB962C8B-B14F-4D97-AF65-F5344CB8AC3E}">
        <p14:creationId xmlns:p14="http://schemas.microsoft.com/office/powerpoint/2010/main" val="3952391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4434" y="313471"/>
            <a:ext cx="4162697" cy="1107996"/>
          </a:xfrm>
          <a:prstGeom prst="rect">
            <a:avLst/>
          </a:prstGeom>
          <a:noFill/>
        </p:spPr>
        <p:txBody>
          <a:bodyPr wrap="square" rtlCol="0">
            <a:spAutoFit/>
          </a:bodyPr>
          <a:lstStyle/>
          <a:p>
            <a:r>
              <a:rPr lang="en-US" sz="6600" dirty="0">
                <a:solidFill>
                  <a:schemeClr val="bg1"/>
                </a:solidFill>
                <a:latin typeface="Futura Medium" charset="0"/>
                <a:ea typeface="Futura Medium" charset="0"/>
                <a:cs typeface="Futura Medium" charset="0"/>
              </a:rPr>
              <a:t>GOAL #3</a:t>
            </a:r>
          </a:p>
        </p:txBody>
      </p:sp>
      <p:sp>
        <p:nvSpPr>
          <p:cNvPr id="25" name="TextBox 24"/>
          <p:cNvSpPr txBox="1"/>
          <p:nvPr/>
        </p:nvSpPr>
        <p:spPr>
          <a:xfrm>
            <a:off x="0" y="1421467"/>
            <a:ext cx="5127585" cy="1283428"/>
          </a:xfrm>
          <a:prstGeom prst="rect">
            <a:avLst/>
          </a:prstGeom>
          <a:noFill/>
        </p:spPr>
        <p:txBody>
          <a:bodyPr wrap="square" rtlCol="0">
            <a:spAutoFit/>
          </a:bodyPr>
          <a:lstStyle/>
          <a:p>
            <a:pPr lvl="0" algn="ctr">
              <a:lnSpc>
                <a:spcPct val="110000"/>
              </a:lnSpc>
              <a:spcBef>
                <a:spcPts val="700"/>
              </a:spcBef>
              <a:buClr>
                <a:srgbClr val="57796C"/>
              </a:buClr>
              <a:tabLst>
                <a:tab pos="238125" algn="l"/>
                <a:tab pos="542925" algn="l"/>
              </a:tabLst>
              <a:defRPr/>
            </a:pPr>
            <a:r>
              <a:rPr lang="en-US" dirty="0">
                <a:solidFill>
                  <a:schemeClr val="bg1"/>
                </a:solidFill>
                <a:latin typeface="Tw Cen MT" charset="0"/>
                <a:ea typeface="Tw Cen MT" charset="0"/>
                <a:cs typeface="Tw Cen MT" charset="0"/>
              </a:rPr>
              <a:t>RSCCD will annually improve the rates of course completion and completion of requirements for transfer, degrees, certificates, and diplomas.</a:t>
            </a:r>
          </a:p>
          <a:p>
            <a:pPr algn="ctr"/>
            <a:endParaRPr lang="en-US" dirty="0">
              <a:solidFill>
                <a:schemeClr val="bg1"/>
              </a:solidFill>
              <a:latin typeface="Tw Cen MT" charset="0"/>
              <a:ea typeface="Tw Cen MT" charset="0"/>
              <a:cs typeface="Tw Cen MT" charset="0"/>
            </a:endParaRPr>
          </a:p>
        </p:txBody>
      </p:sp>
      <p:sp>
        <p:nvSpPr>
          <p:cNvPr id="2" name="Slide Number Placeholder 1"/>
          <p:cNvSpPr>
            <a:spLocks noGrp="1"/>
          </p:cNvSpPr>
          <p:nvPr>
            <p:ph type="sldNum" sz="quarter" idx="4"/>
          </p:nvPr>
        </p:nvSpPr>
        <p:spPr/>
        <p:txBody>
          <a:bodyPr/>
          <a:lstStyle/>
          <a:p>
            <a:fld id="{4F2A63CB-5A32-4101-B552-B336EB9E757D}" type="slidenum">
              <a:rPr lang="en-US" smtClean="0"/>
              <a:pPr/>
              <a:t>23</a:t>
            </a:fld>
            <a:endParaRPr lang="en-US" dirty="0"/>
          </a:p>
        </p:txBody>
      </p:sp>
      <p:pic>
        <p:nvPicPr>
          <p:cNvPr id="12" name="Picture 11">
            <a:extLst>
              <a:ext uri="{FF2B5EF4-FFF2-40B4-BE49-F238E27FC236}">
                <a16:creationId xmlns:a16="http://schemas.microsoft.com/office/drawing/2014/main" id="{AF70E715-5F59-4E3E-82EE-A1823F93508C}"/>
              </a:ext>
            </a:extLst>
          </p:cNvPr>
          <p:cNvPicPr>
            <a:picLocks noChangeAspect="1"/>
          </p:cNvPicPr>
          <p:nvPr/>
        </p:nvPicPr>
        <p:blipFill rotWithShape="1">
          <a:blip r:embed="rId3">
            <a:extLst>
              <a:ext uri="{28A0092B-C50C-407E-A947-70E740481C1C}">
                <a14:useLocalDpi xmlns:a14="http://schemas.microsoft.com/office/drawing/2010/main" val="0"/>
              </a:ext>
            </a:extLst>
          </a:blip>
          <a:srcRect t="18293" b="19707"/>
          <a:stretch/>
        </p:blipFill>
        <p:spPr>
          <a:xfrm>
            <a:off x="143754" y="2704895"/>
            <a:ext cx="4840075" cy="2000609"/>
          </a:xfrm>
          <a:prstGeom prst="rect">
            <a:avLst/>
          </a:prstGeom>
        </p:spPr>
      </p:pic>
      <p:pic>
        <p:nvPicPr>
          <p:cNvPr id="13" name="Picture 12">
            <a:extLst>
              <a:ext uri="{FF2B5EF4-FFF2-40B4-BE49-F238E27FC236}">
                <a16:creationId xmlns:a16="http://schemas.microsoft.com/office/drawing/2014/main" id="{F205FB4D-5CD5-445B-8FAF-607000A65D1B}"/>
              </a:ext>
            </a:extLst>
          </p:cNvPr>
          <p:cNvPicPr>
            <a:picLocks noChangeAspect="1"/>
          </p:cNvPicPr>
          <p:nvPr/>
        </p:nvPicPr>
        <p:blipFill rotWithShape="1">
          <a:blip r:embed="rId4">
            <a:extLst>
              <a:ext uri="{28A0092B-C50C-407E-A947-70E740481C1C}">
                <a14:useLocalDpi xmlns:a14="http://schemas.microsoft.com/office/drawing/2010/main" val="0"/>
              </a:ext>
            </a:extLst>
          </a:blip>
          <a:srcRect t="8737" b="27094"/>
          <a:stretch/>
        </p:blipFill>
        <p:spPr>
          <a:xfrm>
            <a:off x="149633" y="4705504"/>
            <a:ext cx="4828315" cy="2065494"/>
          </a:xfrm>
          <a:prstGeom prst="rect">
            <a:avLst/>
          </a:prstGeom>
        </p:spPr>
      </p:pic>
      <p:sp>
        <p:nvSpPr>
          <p:cNvPr id="18" name="TextBox 17">
            <a:extLst>
              <a:ext uri="{FF2B5EF4-FFF2-40B4-BE49-F238E27FC236}">
                <a16:creationId xmlns:a16="http://schemas.microsoft.com/office/drawing/2014/main" id="{174C0E28-213C-531D-C1ED-40A75E1559F2}"/>
              </a:ext>
            </a:extLst>
          </p:cNvPr>
          <p:cNvSpPr txBox="1"/>
          <p:nvPr/>
        </p:nvSpPr>
        <p:spPr>
          <a:xfrm>
            <a:off x="5627392" y="439659"/>
            <a:ext cx="6096912" cy="3247043"/>
          </a:xfrm>
          <a:prstGeom prst="rect">
            <a:avLst/>
          </a:prstGeom>
          <a:noFill/>
        </p:spPr>
        <p:txBody>
          <a:bodyPr wrap="square">
            <a:spAutoFit/>
          </a:bodyPr>
          <a:lstStyle/>
          <a:p>
            <a:pPr algn="ctr"/>
            <a:r>
              <a:rPr lang="en-US" sz="2500" b="1" dirty="0">
                <a:solidFill>
                  <a:srgbClr val="C00000"/>
                </a:solidFill>
              </a:rPr>
              <a:t>SAC Goals</a:t>
            </a:r>
          </a:p>
          <a:p>
            <a:pPr marL="342900" indent="-342900">
              <a:buAutoNum type="arabicPeriod" startAt="4"/>
            </a:pPr>
            <a:endParaRPr lang="en-US" dirty="0"/>
          </a:p>
          <a:p>
            <a:pPr marL="573088" indent="-573088"/>
            <a:r>
              <a:rPr lang="en-US" dirty="0"/>
              <a:t>SG3. 	SAC will increase the number of students transferring annually to 4-year institutions.</a:t>
            </a:r>
          </a:p>
          <a:p>
            <a:pPr marL="573088" indent="-573088"/>
            <a:r>
              <a:rPr lang="en-US" dirty="0"/>
              <a:t>	</a:t>
            </a:r>
          </a:p>
          <a:p>
            <a:pPr marL="573088" indent="-573088"/>
            <a:r>
              <a:rPr lang="en-US" dirty="0"/>
              <a:t>SG4.	SAC will provide services that support student integration into college life, student retention and persistence, and the accumulation of fewer units that will result in the efficient achievement of a chosen educational goal by 50% of our students within 5 years. </a:t>
            </a:r>
          </a:p>
          <a:p>
            <a:pPr marL="342900" indent="-342900">
              <a:buAutoNum type="arabicPeriod" startAt="4"/>
            </a:pPr>
            <a:endParaRPr lang="en-US" dirty="0"/>
          </a:p>
        </p:txBody>
      </p:sp>
      <p:sp>
        <p:nvSpPr>
          <p:cNvPr id="26" name="TextBox 25">
            <a:extLst>
              <a:ext uri="{FF2B5EF4-FFF2-40B4-BE49-F238E27FC236}">
                <a16:creationId xmlns:a16="http://schemas.microsoft.com/office/drawing/2014/main" id="{96EF5023-F843-D94B-BDBC-F412264431F8}"/>
              </a:ext>
            </a:extLst>
          </p:cNvPr>
          <p:cNvSpPr txBox="1"/>
          <p:nvPr/>
        </p:nvSpPr>
        <p:spPr>
          <a:xfrm>
            <a:off x="5627392" y="3832896"/>
            <a:ext cx="6191633" cy="2416046"/>
          </a:xfrm>
          <a:prstGeom prst="rect">
            <a:avLst/>
          </a:prstGeom>
          <a:noFill/>
        </p:spPr>
        <p:txBody>
          <a:bodyPr wrap="square">
            <a:spAutoFit/>
          </a:bodyPr>
          <a:lstStyle/>
          <a:p>
            <a:pPr algn="ctr" fontAlgn="t"/>
            <a:r>
              <a:rPr lang="en-US" sz="2500" b="1" u="none" strike="noStrike" dirty="0">
                <a:solidFill>
                  <a:srgbClr val="002060"/>
                </a:solidFill>
                <a:effectLst/>
              </a:rPr>
              <a:t>SCC Goals</a:t>
            </a:r>
          </a:p>
          <a:p>
            <a:pPr marL="573088" indent="-401638" algn="l" fontAlgn="t"/>
            <a:endParaRPr lang="en-US" dirty="0"/>
          </a:p>
          <a:p>
            <a:pPr marL="573088" indent="-401638" algn="l" fontAlgn="t"/>
            <a:r>
              <a:rPr lang="en-US" sz="1800" u="none" strike="noStrike" dirty="0">
                <a:effectLst/>
              </a:rPr>
              <a:t>II. 	SCC will support student success and equity by enhancing the integration of student services, instructional areas, and institutional initiatives</a:t>
            </a:r>
          </a:p>
          <a:p>
            <a:pPr marL="573088" indent="-401638" algn="l" fontAlgn="t"/>
            <a:endParaRPr lang="en-US" b="0" i="0" dirty="0">
              <a:solidFill>
                <a:srgbClr val="000000"/>
              </a:solidFill>
              <a:latin typeface="Times New Roman" panose="02020603050405020304" pitchFamily="18" charset="0"/>
            </a:endParaRPr>
          </a:p>
          <a:p>
            <a:pPr marL="573088" indent="-401638" fontAlgn="t"/>
            <a:r>
              <a:rPr lang="en-US" sz="1800" u="none" strike="noStrike" dirty="0">
                <a:effectLst/>
              </a:rPr>
              <a:t>III. 	SCC will focus on student completion of pathways</a:t>
            </a:r>
            <a:endParaRPr lang="en-US" sz="1800" b="0" i="0" u="none" strike="noStrike" dirty="0">
              <a:solidFill>
                <a:srgbClr val="000000"/>
              </a:solidFill>
              <a:effectLst/>
              <a:latin typeface="Times New Roman" panose="02020603050405020304" pitchFamily="18" charset="0"/>
            </a:endParaRPr>
          </a:p>
          <a:p>
            <a:pPr algn="l" fontAlgn="t"/>
            <a:endParaRPr lang="en-US" sz="1800" b="0"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8422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4434" y="313471"/>
            <a:ext cx="4162697" cy="1107996"/>
          </a:xfrm>
          <a:prstGeom prst="rect">
            <a:avLst/>
          </a:prstGeom>
          <a:noFill/>
        </p:spPr>
        <p:txBody>
          <a:bodyPr wrap="square" rtlCol="0">
            <a:spAutoFit/>
          </a:bodyPr>
          <a:lstStyle/>
          <a:p>
            <a:r>
              <a:rPr lang="en-US" sz="6600" dirty="0">
                <a:solidFill>
                  <a:schemeClr val="bg1"/>
                </a:solidFill>
                <a:latin typeface="Futura Medium" charset="0"/>
                <a:ea typeface="Futura Medium" charset="0"/>
                <a:cs typeface="Futura Medium" charset="0"/>
              </a:rPr>
              <a:t>GOAL #4</a:t>
            </a:r>
          </a:p>
        </p:txBody>
      </p:sp>
      <p:sp>
        <p:nvSpPr>
          <p:cNvPr id="25" name="TextBox 24"/>
          <p:cNvSpPr txBox="1"/>
          <p:nvPr/>
        </p:nvSpPr>
        <p:spPr>
          <a:xfrm>
            <a:off x="323980" y="1421467"/>
            <a:ext cx="4483151" cy="1200329"/>
          </a:xfrm>
          <a:prstGeom prst="rect">
            <a:avLst/>
          </a:prstGeom>
          <a:noFill/>
        </p:spPr>
        <p:txBody>
          <a:bodyPr wrap="square" rtlCol="0">
            <a:spAutoFit/>
          </a:bodyPr>
          <a:lstStyle/>
          <a:p>
            <a:pPr algn="ctr">
              <a:buClr>
                <a:srgbClr val="57796C"/>
              </a:buClr>
              <a:tabLst>
                <a:tab pos="238125" algn="l"/>
                <a:tab pos="542925" algn="l"/>
              </a:tabLst>
              <a:defRPr/>
            </a:pPr>
            <a:r>
              <a:rPr lang="en-US" dirty="0">
                <a:solidFill>
                  <a:schemeClr val="bg1"/>
                </a:solidFill>
                <a:latin typeface="Tw Cen MT" charset="0"/>
                <a:ea typeface="Tw Cen MT" charset="0"/>
                <a:cs typeface="Tw Cen MT" charset="0"/>
              </a:rPr>
              <a:t>RSCCD will support innovations and initiatives that result in quantifiable improvement in student access, preparedness, and success.</a:t>
            </a:r>
          </a:p>
          <a:p>
            <a:pPr algn="ctr"/>
            <a:endParaRPr lang="en-US" dirty="0">
              <a:solidFill>
                <a:schemeClr val="bg1"/>
              </a:solidFill>
              <a:latin typeface="Tw Cen MT" charset="0"/>
              <a:ea typeface="Tw Cen MT" charset="0"/>
              <a:cs typeface="Tw Cen MT" charset="0"/>
            </a:endParaRPr>
          </a:p>
        </p:txBody>
      </p:sp>
      <p:sp>
        <p:nvSpPr>
          <p:cNvPr id="2" name="Slide Number Placeholder 1"/>
          <p:cNvSpPr>
            <a:spLocks noGrp="1"/>
          </p:cNvSpPr>
          <p:nvPr>
            <p:ph type="sldNum" sz="quarter" idx="4"/>
          </p:nvPr>
        </p:nvSpPr>
        <p:spPr/>
        <p:txBody>
          <a:bodyPr/>
          <a:lstStyle/>
          <a:p>
            <a:fld id="{4F2A63CB-5A32-4101-B552-B336EB9E757D}" type="slidenum">
              <a:rPr lang="en-US" smtClean="0"/>
              <a:pPr/>
              <a:t>24</a:t>
            </a:fld>
            <a:endParaRPr lang="en-US" dirty="0"/>
          </a:p>
        </p:txBody>
      </p:sp>
      <p:pic>
        <p:nvPicPr>
          <p:cNvPr id="19" name="Picture 18">
            <a:extLst>
              <a:ext uri="{FF2B5EF4-FFF2-40B4-BE49-F238E27FC236}">
                <a16:creationId xmlns:a16="http://schemas.microsoft.com/office/drawing/2014/main" id="{F01EC829-613C-4197-BB7C-C7295D0DD460}"/>
              </a:ext>
            </a:extLst>
          </p:cNvPr>
          <p:cNvPicPr>
            <a:picLocks noChangeAspect="1"/>
          </p:cNvPicPr>
          <p:nvPr/>
        </p:nvPicPr>
        <p:blipFill rotWithShape="1">
          <a:blip r:embed="rId3">
            <a:extLst>
              <a:ext uri="{28A0092B-C50C-407E-A947-70E740481C1C}">
                <a14:useLocalDpi xmlns:a14="http://schemas.microsoft.com/office/drawing/2010/main" val="0"/>
              </a:ext>
            </a:extLst>
          </a:blip>
          <a:srcRect t="3342" b="9692"/>
          <a:stretch/>
        </p:blipFill>
        <p:spPr>
          <a:xfrm>
            <a:off x="7541" y="3065144"/>
            <a:ext cx="5252148" cy="3045051"/>
          </a:xfrm>
          <a:prstGeom prst="rect">
            <a:avLst/>
          </a:prstGeom>
        </p:spPr>
      </p:pic>
      <p:sp>
        <p:nvSpPr>
          <p:cNvPr id="12" name="TextBox 11">
            <a:extLst>
              <a:ext uri="{FF2B5EF4-FFF2-40B4-BE49-F238E27FC236}">
                <a16:creationId xmlns:a16="http://schemas.microsoft.com/office/drawing/2014/main" id="{62D148E1-AB0A-CFED-809B-B570524DD59E}"/>
              </a:ext>
            </a:extLst>
          </p:cNvPr>
          <p:cNvSpPr txBox="1"/>
          <p:nvPr/>
        </p:nvSpPr>
        <p:spPr>
          <a:xfrm>
            <a:off x="5659275" y="490443"/>
            <a:ext cx="6094902" cy="1862048"/>
          </a:xfrm>
          <a:prstGeom prst="rect">
            <a:avLst/>
          </a:prstGeom>
          <a:noFill/>
        </p:spPr>
        <p:txBody>
          <a:bodyPr wrap="square">
            <a:spAutoFit/>
          </a:bodyPr>
          <a:lstStyle/>
          <a:p>
            <a:pPr marL="344488" indent="-344488" algn="ctr"/>
            <a:r>
              <a:rPr lang="en-US" sz="2500" b="1" dirty="0">
                <a:solidFill>
                  <a:srgbClr val="C00000"/>
                </a:solidFill>
              </a:rPr>
              <a:t>Santa Ana College Goals</a:t>
            </a:r>
          </a:p>
          <a:p>
            <a:pPr marL="344488" indent="-344488"/>
            <a:endParaRPr lang="en-US" dirty="0"/>
          </a:p>
          <a:p>
            <a:pPr marL="573088" indent="-573088"/>
            <a:r>
              <a:rPr lang="en-US" sz="1800" u="none" strike="noStrike" dirty="0">
                <a:effectLst/>
              </a:rPr>
              <a:t>  8. 	In order to reduce achievement gaps in all areas by 40% by 2022, SAC, within the context of its diverse community, will systematically equitize its practices leading to culturally responsive programs and services.</a:t>
            </a:r>
            <a:endParaRPr lang="en-US" dirty="0"/>
          </a:p>
        </p:txBody>
      </p:sp>
      <p:sp>
        <p:nvSpPr>
          <p:cNvPr id="17" name="TextBox 16">
            <a:extLst>
              <a:ext uri="{FF2B5EF4-FFF2-40B4-BE49-F238E27FC236}">
                <a16:creationId xmlns:a16="http://schemas.microsoft.com/office/drawing/2014/main" id="{36D3DEDF-1F70-A491-1803-1BC82897E385}"/>
              </a:ext>
            </a:extLst>
          </p:cNvPr>
          <p:cNvSpPr txBox="1"/>
          <p:nvPr/>
        </p:nvSpPr>
        <p:spPr>
          <a:xfrm>
            <a:off x="5771108" y="2687148"/>
            <a:ext cx="6096912" cy="3801041"/>
          </a:xfrm>
          <a:prstGeom prst="rect">
            <a:avLst/>
          </a:prstGeom>
          <a:noFill/>
        </p:spPr>
        <p:txBody>
          <a:bodyPr wrap="square">
            <a:spAutoFit/>
          </a:bodyPr>
          <a:lstStyle/>
          <a:p>
            <a:pPr marL="344488" indent="-344488" algn="ctr" fontAlgn="t"/>
            <a:r>
              <a:rPr lang="en-US" sz="2500" b="1" u="none" strike="noStrike" dirty="0">
                <a:solidFill>
                  <a:srgbClr val="203864"/>
                </a:solidFill>
                <a:effectLst/>
              </a:rPr>
              <a:t>Santiago Canyon College Goals</a:t>
            </a:r>
          </a:p>
          <a:p>
            <a:pPr marL="401638" indent="-401638" algn="l" fontAlgn="t"/>
            <a:endParaRPr lang="en-US" sz="1800" u="none" strike="noStrike" dirty="0">
              <a:effectLst/>
            </a:endParaRPr>
          </a:p>
          <a:p>
            <a:pPr marL="460375" indent="-460375" algn="l" fontAlgn="t">
              <a:tabLst>
                <a:tab pos="460375" algn="l"/>
              </a:tabLst>
            </a:pPr>
            <a:r>
              <a:rPr lang="en-US" sz="1800" u="none" strike="noStrike" dirty="0">
                <a:effectLst/>
              </a:rPr>
              <a:t>2.	Will support student success and equity by enhancing the integration of student services, instructional areas, and institutional initiatives</a:t>
            </a:r>
          </a:p>
          <a:p>
            <a:pPr marL="460375" indent="-460375" algn="l" fontAlgn="t">
              <a:tabLst>
                <a:tab pos="460375" algn="l"/>
              </a:tabLst>
            </a:pPr>
            <a:r>
              <a:rPr lang="en-US" sz="1800" u="none" strike="noStrike" dirty="0">
                <a:effectLst/>
              </a:rPr>
              <a:t>3.	Will focus on student completion of pathways</a:t>
            </a:r>
          </a:p>
          <a:p>
            <a:pPr marL="460375" indent="-460375" algn="l" fontAlgn="t">
              <a:tabLst>
                <a:tab pos="460375" algn="l"/>
              </a:tabLst>
            </a:pPr>
            <a:r>
              <a:rPr lang="en-US" sz="1800" u="none" strike="noStrike" dirty="0">
                <a:effectLst/>
              </a:rPr>
              <a:t>4.	Will improve communication within the college community</a:t>
            </a:r>
          </a:p>
          <a:p>
            <a:pPr marL="460375" indent="-460375" algn="l" fontAlgn="t">
              <a:tabLst>
                <a:tab pos="460375" algn="l"/>
              </a:tabLst>
            </a:pPr>
            <a:r>
              <a:rPr lang="en-US" sz="1800" u="none" strike="noStrike" dirty="0">
                <a:effectLst/>
              </a:rPr>
              <a:t>5.	Will support faculty and staff development</a:t>
            </a:r>
          </a:p>
          <a:p>
            <a:pPr marL="460375" indent="-460375" algn="l" fontAlgn="t">
              <a:tabLst>
                <a:tab pos="460375" algn="l"/>
              </a:tabLst>
            </a:pPr>
            <a:r>
              <a:rPr lang="en-US" sz="1800" u="none" strike="noStrike" dirty="0">
                <a:effectLst/>
              </a:rPr>
              <a:t>7.	Will maintain and enhance the college's technological infrastructure and facilities</a:t>
            </a:r>
          </a:p>
          <a:p>
            <a:pPr marL="460375" indent="-460375" algn="l" fontAlgn="t">
              <a:tabLst>
                <a:tab pos="460375" algn="l"/>
              </a:tabLst>
            </a:pPr>
            <a:r>
              <a:rPr lang="en-US" sz="1800" u="none" strike="noStrike" dirty="0">
                <a:effectLst/>
              </a:rPr>
              <a:t>9.	Will enhance and expand the college’s community presence</a:t>
            </a:r>
            <a:endParaRPr lang="en-US" sz="1800" b="0"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91336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4434" y="313471"/>
            <a:ext cx="4162697" cy="1107996"/>
          </a:xfrm>
          <a:prstGeom prst="rect">
            <a:avLst/>
          </a:prstGeom>
          <a:noFill/>
        </p:spPr>
        <p:txBody>
          <a:bodyPr wrap="square" rtlCol="0">
            <a:spAutoFit/>
          </a:bodyPr>
          <a:lstStyle/>
          <a:p>
            <a:r>
              <a:rPr lang="en-US" sz="6600" dirty="0">
                <a:solidFill>
                  <a:schemeClr val="bg1"/>
                </a:solidFill>
                <a:latin typeface="Futura Medium" charset="0"/>
                <a:ea typeface="Futura Medium" charset="0"/>
                <a:cs typeface="Futura Medium" charset="0"/>
              </a:rPr>
              <a:t>GOAL #5</a:t>
            </a:r>
          </a:p>
        </p:txBody>
      </p:sp>
      <p:sp>
        <p:nvSpPr>
          <p:cNvPr id="25" name="TextBox 24"/>
          <p:cNvSpPr txBox="1"/>
          <p:nvPr/>
        </p:nvSpPr>
        <p:spPr>
          <a:xfrm>
            <a:off x="141100" y="1421467"/>
            <a:ext cx="4790126" cy="646331"/>
          </a:xfrm>
          <a:prstGeom prst="rect">
            <a:avLst/>
          </a:prstGeom>
          <a:noFill/>
        </p:spPr>
        <p:txBody>
          <a:bodyPr wrap="square" rtlCol="0">
            <a:spAutoFit/>
          </a:bodyPr>
          <a:lstStyle/>
          <a:p>
            <a:pPr algn="ctr">
              <a:defRPr/>
            </a:pPr>
            <a:r>
              <a:rPr lang="en-US" dirty="0">
                <a:solidFill>
                  <a:schemeClr val="bg1"/>
                </a:solidFill>
                <a:latin typeface="Tw Cen MT" panose="020B0602020104020603" pitchFamily="34" charset="0"/>
              </a:rPr>
              <a:t>RSCCD will use a cycle of integrated planning that will demonstrate the effective use of resources.</a:t>
            </a:r>
          </a:p>
        </p:txBody>
      </p:sp>
      <p:sp>
        <p:nvSpPr>
          <p:cNvPr id="2" name="Slide Number Placeholder 1"/>
          <p:cNvSpPr>
            <a:spLocks noGrp="1"/>
          </p:cNvSpPr>
          <p:nvPr>
            <p:ph type="sldNum" sz="quarter" idx="4"/>
          </p:nvPr>
        </p:nvSpPr>
        <p:spPr/>
        <p:txBody>
          <a:bodyPr/>
          <a:lstStyle/>
          <a:p>
            <a:fld id="{4F2A63CB-5A32-4101-B552-B336EB9E757D}" type="slidenum">
              <a:rPr lang="en-US" smtClean="0"/>
              <a:pPr/>
              <a:t>25</a:t>
            </a:fld>
            <a:endParaRPr lang="en-US" dirty="0"/>
          </a:p>
        </p:txBody>
      </p:sp>
      <p:pic>
        <p:nvPicPr>
          <p:cNvPr id="8" name="Picture 7">
            <a:extLst>
              <a:ext uri="{FF2B5EF4-FFF2-40B4-BE49-F238E27FC236}">
                <a16:creationId xmlns:a16="http://schemas.microsoft.com/office/drawing/2014/main" id="{6C3E3F19-165A-440B-BE60-3E42ABFC4F58}"/>
              </a:ext>
            </a:extLst>
          </p:cNvPr>
          <p:cNvPicPr>
            <a:picLocks noChangeAspect="1"/>
          </p:cNvPicPr>
          <p:nvPr/>
        </p:nvPicPr>
        <p:blipFill rotWithShape="1">
          <a:blip r:embed="rId3"/>
          <a:srcRect t="60392"/>
          <a:stretch/>
        </p:blipFill>
        <p:spPr>
          <a:xfrm>
            <a:off x="-27886" y="4799085"/>
            <a:ext cx="5144183" cy="2058915"/>
          </a:xfrm>
          <a:prstGeom prst="rect">
            <a:avLst/>
          </a:prstGeom>
        </p:spPr>
      </p:pic>
      <p:pic>
        <p:nvPicPr>
          <p:cNvPr id="9" name="Picture 8">
            <a:extLst>
              <a:ext uri="{FF2B5EF4-FFF2-40B4-BE49-F238E27FC236}">
                <a16:creationId xmlns:a16="http://schemas.microsoft.com/office/drawing/2014/main" id="{070211FA-6F47-43CF-BD4E-D12194CEC5DA}"/>
              </a:ext>
            </a:extLst>
          </p:cNvPr>
          <p:cNvPicPr>
            <a:picLocks noChangeAspect="1"/>
          </p:cNvPicPr>
          <p:nvPr/>
        </p:nvPicPr>
        <p:blipFill rotWithShape="1">
          <a:blip r:embed="rId3"/>
          <a:srcRect t="7455" b="45578"/>
          <a:stretch/>
        </p:blipFill>
        <p:spPr>
          <a:xfrm>
            <a:off x="0" y="2364590"/>
            <a:ext cx="5088413" cy="2415012"/>
          </a:xfrm>
          <a:prstGeom prst="rect">
            <a:avLst/>
          </a:prstGeom>
        </p:spPr>
      </p:pic>
      <p:sp>
        <p:nvSpPr>
          <p:cNvPr id="17" name="TextBox 16">
            <a:extLst>
              <a:ext uri="{FF2B5EF4-FFF2-40B4-BE49-F238E27FC236}">
                <a16:creationId xmlns:a16="http://schemas.microsoft.com/office/drawing/2014/main" id="{EA1D8FDC-CF83-520A-A9D8-E60BCB78FFBE}"/>
              </a:ext>
            </a:extLst>
          </p:cNvPr>
          <p:cNvSpPr txBox="1"/>
          <p:nvPr/>
        </p:nvSpPr>
        <p:spPr>
          <a:xfrm>
            <a:off x="6164525" y="2661337"/>
            <a:ext cx="5685129" cy="3363864"/>
          </a:xfrm>
          <a:prstGeom prst="rect">
            <a:avLst/>
          </a:prstGeom>
          <a:noFill/>
        </p:spPr>
        <p:txBody>
          <a:bodyPr wrap="square">
            <a:spAutoFit/>
          </a:bodyPr>
          <a:lstStyle/>
          <a:p>
            <a:pPr marL="460375" indent="-460375" algn="ctr" fontAlgn="t"/>
            <a:r>
              <a:rPr lang="en-US" sz="2500" b="1" u="none" strike="noStrike" dirty="0">
                <a:solidFill>
                  <a:srgbClr val="203864"/>
                </a:solidFill>
                <a:effectLst/>
              </a:rPr>
              <a:t> Santiago Canyon College Goals</a:t>
            </a:r>
          </a:p>
          <a:p>
            <a:pPr marL="460375" indent="-460375" algn="l" fontAlgn="t"/>
            <a:endParaRPr lang="en-US" sz="1800" u="none" strike="noStrike" dirty="0">
              <a:effectLst/>
            </a:endParaRPr>
          </a:p>
          <a:p>
            <a:pPr marL="460375" indent="-460375" algn="l" fontAlgn="t"/>
            <a:r>
              <a:rPr lang="en-US" sz="1800" u="none" strike="noStrike" dirty="0">
                <a:effectLst/>
              </a:rPr>
              <a:t>6. 	SCC will optimize access to physical, technological, human, and fiscal resources through data-informed, integrated planning and resource allocation processes</a:t>
            </a:r>
          </a:p>
          <a:p>
            <a:pPr marL="460375" indent="-460375" algn="l" fontAlgn="t"/>
            <a:endParaRPr lang="en-US" sz="1800" u="none" strike="noStrike" dirty="0">
              <a:effectLst/>
            </a:endParaRPr>
          </a:p>
          <a:p>
            <a:pPr marL="460375" indent="-460375" algn="l" fontAlgn="t">
              <a:buFont typeface="+mj-lt"/>
              <a:buAutoNum type="arabicPeriod" startAt="7"/>
            </a:pPr>
            <a:r>
              <a:rPr lang="en-US" sz="1800" u="none" strike="noStrike" dirty="0">
                <a:effectLst/>
              </a:rPr>
              <a:t>SCC will maintain and enhance the college's technological infrastructure and facilities</a:t>
            </a:r>
          </a:p>
          <a:p>
            <a:pPr marL="460375" indent="-460375" algn="l" fontAlgn="t">
              <a:buAutoNum type="arabicPeriod" startAt="7"/>
            </a:pPr>
            <a:endParaRPr lang="en-US" sz="1800" u="none" strike="noStrike" dirty="0">
              <a:effectLst/>
            </a:endParaRPr>
          </a:p>
          <a:p>
            <a:pPr marL="460375" indent="-460375" algn="l" fontAlgn="t"/>
            <a:r>
              <a:rPr lang="en-US" sz="1800" u="none" strike="noStrike" dirty="0">
                <a:effectLst/>
              </a:rPr>
              <a:t>8.	SCC will strengthen and refine the processes that integrate planning and resource allocation</a:t>
            </a:r>
            <a:endParaRPr lang="en-US" sz="1800" b="0" i="0" u="none" strike="noStrike" dirty="0">
              <a:solidFill>
                <a:srgbClr val="000000"/>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100962F3-1BBC-8988-CA80-25D052E455A0}"/>
              </a:ext>
            </a:extLst>
          </p:cNvPr>
          <p:cNvSpPr txBox="1"/>
          <p:nvPr/>
        </p:nvSpPr>
        <p:spPr>
          <a:xfrm>
            <a:off x="6164525" y="992248"/>
            <a:ext cx="5201321" cy="1138773"/>
          </a:xfrm>
          <a:prstGeom prst="rect">
            <a:avLst/>
          </a:prstGeom>
          <a:noFill/>
        </p:spPr>
        <p:txBody>
          <a:bodyPr wrap="square">
            <a:spAutoFit/>
          </a:bodyPr>
          <a:lstStyle/>
          <a:p>
            <a:pPr marL="344488" indent="-344488" algn="ctr"/>
            <a:r>
              <a:rPr lang="en-US" sz="2500" b="1" dirty="0">
                <a:solidFill>
                  <a:srgbClr val="C00000"/>
                </a:solidFill>
              </a:rPr>
              <a:t>Santa Ana College does not have any goals aligned to this RSCCD Goal</a:t>
            </a:r>
          </a:p>
          <a:p>
            <a:pPr marL="344488" indent="-344488"/>
            <a:endParaRPr lang="en-US" dirty="0"/>
          </a:p>
        </p:txBody>
      </p:sp>
    </p:spTree>
    <p:extLst>
      <p:ext uri="{BB962C8B-B14F-4D97-AF65-F5344CB8AC3E}">
        <p14:creationId xmlns:p14="http://schemas.microsoft.com/office/powerpoint/2010/main" val="3672414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p:cNvSpPr txBox="1"/>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QUESTIONS?</a:t>
            </a: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descr="Yellow question mark">
            <a:extLst>
              <a:ext uri="{FF2B5EF4-FFF2-40B4-BE49-F238E27FC236}">
                <a16:creationId xmlns:a16="http://schemas.microsoft.com/office/drawing/2014/main" id="{A893D022-B03C-373A-A6A7-122AA337A36D}"/>
              </a:ext>
            </a:extLst>
          </p:cNvPr>
          <p:cNvPicPr>
            <a:picLocks noChangeAspect="1"/>
          </p:cNvPicPr>
          <p:nvPr/>
        </p:nvPicPr>
        <p:blipFill rotWithShape="1">
          <a:blip r:embed="rId2"/>
          <a:srcRect l="36729" r="178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Slide Number Placeholder 1"/>
          <p:cNvSpPr>
            <a:spLocks noGrp="1"/>
          </p:cNvSpPr>
          <p:nvPr>
            <p:ph type="sldNum" sz="quarter" idx="4"/>
          </p:nvPr>
        </p:nvSpPr>
        <p:spPr>
          <a:xfrm>
            <a:off x="10532046" y="6085035"/>
            <a:ext cx="717267" cy="507459"/>
          </a:xfrm>
          <a:prstGeom prst="ellipse">
            <a:avLst/>
          </a:prstGeom>
          <a:solidFill>
            <a:srgbClr val="5C8779"/>
          </a:solidFill>
        </p:spPr>
        <p:txBody>
          <a:bodyPr vert="horz" lIns="91440" tIns="45720" rIns="91440" bIns="45720" rtlCol="0" anchor="ctr">
            <a:noAutofit/>
          </a:bodyPr>
          <a:lstStyle/>
          <a:p>
            <a:pPr algn="ctr">
              <a:spcAft>
                <a:spcPts val="600"/>
              </a:spcAft>
              <a:defRPr/>
            </a:pPr>
            <a:fld id="{4F2A63CB-5A32-4101-B552-B336EB9E757D}" type="slidenum">
              <a:rPr lang="en-US" b="1">
                <a:solidFill>
                  <a:srgbClr val="FFFFFF"/>
                </a:solidFill>
                <a:latin typeface="Calibri" panose="020F0502020204030204"/>
              </a:rPr>
              <a:pPr algn="ctr">
                <a:spcAft>
                  <a:spcPts val="600"/>
                </a:spcAft>
                <a:defRPr/>
              </a:pPr>
              <a:t>26</a:t>
            </a:fld>
            <a:endParaRPr lang="en-US" b="1" dirty="0">
              <a:solidFill>
                <a:srgbClr val="FFFFFF"/>
              </a:solidFill>
              <a:latin typeface="Calibri" panose="020F0502020204030204"/>
            </a:endParaRPr>
          </a:p>
        </p:txBody>
      </p:sp>
    </p:spTree>
    <p:extLst>
      <p:ext uri="{BB962C8B-B14F-4D97-AF65-F5344CB8AC3E}">
        <p14:creationId xmlns:p14="http://schemas.microsoft.com/office/powerpoint/2010/main" val="4229004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0" cy="3852402"/>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598" y="1280306"/>
            <a:ext cx="5371071" cy="1896930"/>
          </a:xfrm>
          <a:prstGeom prst="rect">
            <a:avLst/>
          </a:prstGeom>
          <a:noFill/>
        </p:spPr>
        <p:txBody>
          <a:bodyPr wrap="square" rtlCol="0">
            <a:spAutoFit/>
          </a:bodyPr>
          <a:lstStyle/>
          <a:p>
            <a:pPr lvl="0"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2013-2023</a:t>
            </a:r>
          </a:p>
          <a:p>
            <a:pPr lvl="0" algn="ctr">
              <a:lnSpc>
                <a:spcPct val="110000"/>
              </a:lnSpc>
              <a:spcBef>
                <a:spcPts val="700"/>
              </a:spcBef>
              <a:buClr>
                <a:srgbClr val="57796C"/>
              </a:buClr>
              <a:defRPr/>
            </a:pPr>
            <a:r>
              <a:rPr lang="en-US" sz="28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t>COMPREHENSIVE MASTER PLAN</a:t>
            </a:r>
          </a:p>
          <a:p>
            <a:pPr lvl="0"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Adopted May 2013</a:t>
            </a:r>
          </a:p>
        </p:txBody>
      </p:sp>
      <p:sp>
        <p:nvSpPr>
          <p:cNvPr id="10" name="TextBox 9"/>
          <p:cNvSpPr txBox="1"/>
          <p:nvPr/>
        </p:nvSpPr>
        <p:spPr>
          <a:xfrm>
            <a:off x="6431611" y="4070969"/>
            <a:ext cx="4967416" cy="875624"/>
          </a:xfrm>
          <a:prstGeom prst="rect">
            <a:avLst/>
          </a:prstGeom>
          <a:noFill/>
        </p:spPr>
        <p:txBody>
          <a:bodyPr wrap="square" rtlCol="0">
            <a:spAutoFit/>
          </a:bodyPr>
          <a:lstStyle/>
          <a:p>
            <a:pPr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RSCCD Goals and Objectives aligned to </a:t>
            </a:r>
            <a:r>
              <a:rPr lang="en-US" sz="2800" b="1" dirty="0">
                <a:solidFill>
                  <a:srgbClr val="5C8779"/>
                </a:solidFill>
                <a:effectLst>
                  <a:outerShdw blurRad="38100" dist="38100" dir="2700000" algn="tl">
                    <a:srgbClr val="000000">
                      <a:alpha val="43137"/>
                    </a:srgbClr>
                  </a:outerShdw>
                </a:effectLst>
                <a:latin typeface="Futura Book"/>
                <a:ea typeface="Tw Cen MT" charset="0"/>
                <a:cs typeface="Tw Cen MT" charset="0"/>
              </a:rPr>
              <a:t>COLLEGES’ GOALS</a:t>
            </a:r>
            <a:endPar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endParaRPr>
          </a:p>
        </p:txBody>
      </p:sp>
      <p:sp>
        <p:nvSpPr>
          <p:cNvPr id="11" name="TextBox 10"/>
          <p:cNvSpPr txBox="1"/>
          <p:nvPr/>
        </p:nvSpPr>
        <p:spPr>
          <a:xfrm>
            <a:off x="6398861" y="1364003"/>
            <a:ext cx="4967416" cy="1468607"/>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t>THREE STRATEGIC</a:t>
            </a:r>
            <a:br>
              <a:rPr lang="en-US" sz="28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br>
            <a:r>
              <a:rPr lang="en-US" sz="28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t>PLANNING CYCLES</a:t>
            </a:r>
          </a:p>
          <a:p>
            <a:pPr lvl="0"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2013-2016  </a:t>
            </a:r>
            <a:r>
              <a:rPr lang="en-US" sz="2000" b="1" dirty="0">
                <a:solidFill>
                  <a:srgbClr val="E3982C"/>
                </a:solidFill>
                <a:effectLst>
                  <a:outerShdw blurRad="38100" dist="38100" dir="2700000" algn="tl">
                    <a:srgbClr val="000000">
                      <a:alpha val="43137"/>
                    </a:srgbClr>
                  </a:outerShdw>
                </a:effectLst>
                <a:latin typeface="Tw Cen MT" charset="0"/>
                <a:ea typeface="Tw Cen MT" charset="0"/>
                <a:cs typeface="Tw Cen MT" charset="0"/>
              </a:rPr>
              <a:t>•</a:t>
            </a: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  2016-2019  </a:t>
            </a:r>
            <a:r>
              <a:rPr lang="en-US" sz="2000" b="1" dirty="0">
                <a:solidFill>
                  <a:srgbClr val="E3982C"/>
                </a:solidFill>
                <a:effectLst>
                  <a:outerShdw blurRad="38100" dist="38100" dir="2700000" algn="tl">
                    <a:srgbClr val="000000">
                      <a:alpha val="43137"/>
                    </a:srgbClr>
                  </a:outerShdw>
                </a:effectLst>
                <a:latin typeface="Tw Cen MT" charset="0"/>
                <a:ea typeface="Tw Cen MT" charset="0"/>
                <a:cs typeface="Tw Cen MT" charset="0"/>
              </a:rPr>
              <a:t>•</a:t>
            </a: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  </a:t>
            </a:r>
            <a:r>
              <a:rPr lang="en-US" sz="2000" b="1" dirty="0">
                <a:solidFill>
                  <a:srgbClr val="FF0000"/>
                </a:solidFill>
                <a:effectLst>
                  <a:outerShdw blurRad="38100" dist="38100" dir="2700000" algn="tl">
                    <a:srgbClr val="000000">
                      <a:alpha val="43137"/>
                    </a:srgbClr>
                  </a:outerShdw>
                </a:effectLst>
                <a:latin typeface="Tw Cen MT" charset="0"/>
                <a:ea typeface="Tw Cen MT" charset="0"/>
                <a:cs typeface="Tw Cen MT" charset="0"/>
              </a:rPr>
              <a:t>2019-2022</a:t>
            </a: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RSCCD PLANNING PROCESS</a:t>
            </a:r>
          </a:p>
        </p:txBody>
      </p:sp>
      <p:sp>
        <p:nvSpPr>
          <p:cNvPr id="12" name="TextBox 11">
            <a:extLst>
              <a:ext uri="{FF2B5EF4-FFF2-40B4-BE49-F238E27FC236}">
                <a16:creationId xmlns:a16="http://schemas.microsoft.com/office/drawing/2014/main" id="{7ED06B95-ACE4-44D6-9462-68EBBEC43738}"/>
              </a:ext>
            </a:extLst>
          </p:cNvPr>
          <p:cNvSpPr txBox="1"/>
          <p:nvPr/>
        </p:nvSpPr>
        <p:spPr>
          <a:xfrm>
            <a:off x="969204" y="3899904"/>
            <a:ext cx="4967416" cy="1422954"/>
          </a:xfrm>
          <a:prstGeom prst="rect">
            <a:avLst/>
          </a:prstGeom>
          <a:noFill/>
        </p:spPr>
        <p:txBody>
          <a:bodyPr wrap="square" rtlCol="0">
            <a:spAutoFit/>
          </a:bodyPr>
          <a:lstStyle/>
          <a:p>
            <a:pPr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RSCCD Goals used to</a:t>
            </a:r>
          </a:p>
          <a:p>
            <a:pPr lvl="0" algn="ctr">
              <a:lnSpc>
                <a:spcPct val="110000"/>
              </a:lnSpc>
              <a:spcBef>
                <a:spcPts val="700"/>
              </a:spcBef>
              <a:buClr>
                <a:srgbClr val="57796C"/>
              </a:buClr>
              <a:defRPr/>
            </a:pPr>
            <a:r>
              <a:rPr lang="en-US" sz="28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t>DEVELOP OBJECTIVES</a:t>
            </a:r>
          </a:p>
          <a:p>
            <a:pPr lvl="0" algn="ctr">
              <a:lnSpc>
                <a:spcPct val="110000"/>
              </a:lnSpc>
              <a:spcBef>
                <a:spcPts val="700"/>
              </a:spcBef>
              <a:buClr>
                <a:srgbClr val="57796C"/>
              </a:buClr>
              <a:defRPr/>
            </a:pPr>
            <a:r>
              <a:rPr lang="en-US" sz="2000" b="1" dirty="0">
                <a:solidFill>
                  <a:schemeClr val="tx1">
                    <a:lumMod val="50000"/>
                    <a:lumOff val="50000"/>
                  </a:schemeClr>
                </a:solidFill>
                <a:effectLst>
                  <a:outerShdw blurRad="38100" dist="38100" dir="2700000" algn="tl">
                    <a:srgbClr val="000000">
                      <a:alpha val="43137"/>
                    </a:srgbClr>
                  </a:outerShdw>
                </a:effectLst>
                <a:latin typeface="Tw Cen MT" charset="0"/>
                <a:ea typeface="Tw Cen MT" charset="0"/>
                <a:cs typeface="Tw Cen MT" charset="0"/>
              </a:rPr>
              <a:t>in RSCCD Strategic Plan</a:t>
            </a: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144" y="29962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3</a:t>
            </a:fld>
            <a:endParaRPr lang="en-US" dirty="0"/>
          </a:p>
        </p:txBody>
      </p:sp>
    </p:spTree>
    <p:extLst>
      <p:ext uri="{BB962C8B-B14F-4D97-AF65-F5344CB8AC3E}">
        <p14:creationId xmlns:p14="http://schemas.microsoft.com/office/powerpoint/2010/main" val="1691162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RSCCD PARTICIPATORY GOVERNANCE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202" y="1147840"/>
            <a:ext cx="7121554" cy="4656596"/>
          </a:xfrm>
          <a:prstGeom prst="rect">
            <a:avLst/>
          </a:prstGeom>
        </p:spPr>
      </p:pic>
      <p:sp>
        <p:nvSpPr>
          <p:cNvPr id="9" name="TextBox 8"/>
          <p:cNvSpPr txBox="1"/>
          <p:nvPr/>
        </p:nvSpPr>
        <p:spPr>
          <a:xfrm>
            <a:off x="2257168" y="3214528"/>
            <a:ext cx="3328086" cy="954107"/>
          </a:xfrm>
          <a:prstGeom prst="rect">
            <a:avLst/>
          </a:prstGeom>
          <a:noFill/>
        </p:spPr>
        <p:txBody>
          <a:bodyPr wrap="square" rtlCol="0">
            <a:spAutoFit/>
          </a:bodyPr>
          <a:lstStyle/>
          <a:p>
            <a:r>
              <a:rPr lang="en-US" sz="2800" b="1" dirty="0">
                <a:solidFill>
                  <a:srgbClr val="517364"/>
                </a:solidFill>
                <a:effectLst>
                  <a:outerShdw blurRad="38100" dist="38100" dir="2700000" algn="tl">
                    <a:srgbClr val="000000">
                      <a:alpha val="43137"/>
                    </a:srgbClr>
                  </a:outerShdw>
                </a:effectLst>
                <a:latin typeface="Futura Light" charset="0"/>
                <a:ea typeface="Futura Light" charset="0"/>
                <a:cs typeface="Futura Light" charset="0"/>
              </a:rPr>
              <a:t>DISTRICT COUNCIL</a:t>
            </a:r>
          </a:p>
        </p:txBody>
      </p:sp>
      <p:sp>
        <p:nvSpPr>
          <p:cNvPr id="2" name="Slide Number Placeholder 1"/>
          <p:cNvSpPr>
            <a:spLocks noGrp="1"/>
          </p:cNvSpPr>
          <p:nvPr>
            <p:ph type="sldNum" sz="quarter" idx="4"/>
          </p:nvPr>
        </p:nvSpPr>
        <p:spPr>
          <a:xfrm>
            <a:off x="8521392" y="6278293"/>
            <a:ext cx="2691553" cy="365125"/>
          </a:xfrm>
        </p:spPr>
        <p:txBody>
          <a:bodyPr/>
          <a:lstStyle/>
          <a:p>
            <a:fld id="{A7D33B8D-D7EC-454C-9E2D-C33C943201BC}" type="slidenum">
              <a:rPr lang="en-US" smtClean="0"/>
              <a:t>4</a:t>
            </a:fld>
            <a:endParaRPr lang="en-US" dirty="0"/>
          </a:p>
        </p:txBody>
      </p:sp>
    </p:spTree>
    <p:extLst>
      <p:ext uri="{BB962C8B-B14F-4D97-AF65-F5344CB8AC3E}">
        <p14:creationId xmlns:p14="http://schemas.microsoft.com/office/powerpoint/2010/main" val="57803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229" y="2328683"/>
            <a:ext cx="10482548" cy="2881913"/>
          </a:xfrm>
          <a:prstGeom prst="rect">
            <a:avLst/>
          </a:prstGeom>
          <a:noFill/>
          <a:ln w="50800" cap="sq">
            <a:noFill/>
            <a:miter lim="800000"/>
          </a:ln>
        </p:spPr>
        <p:txBody>
          <a:bodyPr vert="horz" wrap="square" lIns="0" tIns="0" rIns="0" bIns="0" rtlCol="0" anchor="ctr" anchorCtr="0">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endParaRPr lang="en-US" altLang="en-US" sz="1000" b="1" dirty="0">
              <a:latin typeface="Tw Cen MT" panose="020B0602020104020603" pitchFamily="34" charset="0"/>
            </a:endParaRPr>
          </a:p>
          <a:p>
            <a:pPr>
              <a:lnSpc>
                <a:spcPct val="100000"/>
              </a:lnSpc>
            </a:pPr>
            <a:r>
              <a:rPr lang="en-US" altLang="en-US" sz="4800" b="1" dirty="0">
                <a:solidFill>
                  <a:srgbClr val="5C8779"/>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p>
          <a:p>
            <a:pPr algn="l">
              <a:lnSpc>
                <a:spcPct val="120000"/>
              </a:lnSpc>
            </a:pPr>
            <a:br>
              <a:rPr lang="en-US" altLang="en-US" sz="2200" b="1" dirty="0">
                <a:latin typeface="Tw Cen MT" panose="020B0602020104020603" pitchFamily="34" charset="0"/>
              </a:rPr>
            </a:br>
            <a:endParaRPr lang="en-US" altLang="en-US" sz="8000" dirty="0">
              <a:solidFill>
                <a:srgbClr val="E3982C"/>
              </a:solidFill>
              <a:latin typeface="Futura Book" charset="0"/>
              <a:ea typeface="Futura Book" charset="0"/>
              <a:cs typeface="Futura Book" charset="0"/>
            </a:endParaRPr>
          </a:p>
        </p:txBody>
      </p:sp>
      <p:sp>
        <p:nvSpPr>
          <p:cNvPr id="3" name="Slide Number Placeholder 2"/>
          <p:cNvSpPr>
            <a:spLocks noGrp="1"/>
          </p:cNvSpPr>
          <p:nvPr>
            <p:ph type="sldNum" sz="quarter" idx="4"/>
          </p:nvPr>
        </p:nvSpPr>
        <p:spPr/>
        <p:txBody>
          <a:bodyPr/>
          <a:lstStyle/>
          <a:p>
            <a:fld id="{000B6BD3-58BA-49B0-8612-A1DA240E42C6}" type="slidenum">
              <a:rPr lang="en-US" b="1" smtClean="0"/>
              <a:t>5</a:t>
            </a:fld>
            <a:endParaRPr lang="en-US" b="1" dirty="0"/>
          </a:p>
        </p:txBody>
      </p:sp>
    </p:spTree>
    <p:extLst>
      <p:ext uri="{BB962C8B-B14F-4D97-AF65-F5344CB8AC3E}">
        <p14:creationId xmlns:p14="http://schemas.microsoft.com/office/powerpoint/2010/main" val="929358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0" cy="3852402"/>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5" y="3348684"/>
            <a:ext cx="6317896" cy="22186"/>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97175" y="1288814"/>
            <a:ext cx="5371071" cy="1942583"/>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1A </a:t>
            </a:r>
            <a:r>
              <a:rPr lang="en-US" sz="2000" b="1" dirty="0">
                <a:ea typeface="Tw Cen MT" charset="0"/>
                <a:cs typeface="Tw Cen MT" charset="0"/>
              </a:rPr>
              <a:t>(Page 7)</a:t>
            </a:r>
          </a:p>
          <a:p>
            <a:pPr lvl="0" algn="ctr">
              <a:lnSpc>
                <a:spcPct val="110000"/>
              </a:lnSpc>
              <a:spcBef>
                <a:spcPts val="700"/>
              </a:spcBef>
              <a:buClr>
                <a:srgbClr val="57796C"/>
              </a:buClr>
              <a:defRPr/>
            </a:pPr>
            <a:r>
              <a:rPr lang="en-US" sz="3200" b="1" dirty="0">
                <a:solidFill>
                  <a:srgbClr val="5C8779"/>
                </a:solidFill>
                <a:effectLst>
                  <a:outerShdw blurRad="38100" dist="38100" dir="2700000" algn="tl">
                    <a:srgbClr val="000000">
                      <a:alpha val="43137"/>
                    </a:srgbClr>
                  </a:outerShdw>
                </a:effectLst>
                <a:latin typeface="Futura Book" charset="0"/>
                <a:ea typeface="Futura Book" charset="0"/>
                <a:cs typeface="Futura Book" charset="0"/>
              </a:rPr>
              <a:t>Optimized</a:t>
            </a:r>
            <a:r>
              <a:rPr lang="en-US" sz="2800" dirty="0">
                <a:solidFill>
                  <a:srgbClr val="5C8779"/>
                </a:solidFill>
                <a:latin typeface="Futura Book" charset="0"/>
                <a:ea typeface="Futura Book" charset="0"/>
                <a:cs typeface="Futura Book" charset="0"/>
              </a:rPr>
              <a:t> </a:t>
            </a:r>
            <a:r>
              <a:rPr lang="en-US" sz="2200" dirty="0">
                <a:solidFill>
                  <a:srgbClr val="5C8779"/>
                </a:solidFill>
                <a:latin typeface="Futura Book" charset="0"/>
                <a:ea typeface="Futura Book" charset="0"/>
                <a:cs typeface="Futura Book" charset="0"/>
              </a:rPr>
              <a:t>the Numbers of Feeder High School Students Enrolled at SAC/SCC.</a:t>
            </a:r>
          </a:p>
        </p:txBody>
      </p:sp>
      <p:sp>
        <p:nvSpPr>
          <p:cNvPr id="11" name="TextBox 10"/>
          <p:cNvSpPr txBox="1"/>
          <p:nvPr/>
        </p:nvSpPr>
        <p:spPr>
          <a:xfrm>
            <a:off x="267629" y="3792661"/>
            <a:ext cx="5683537" cy="1942583"/>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1B </a:t>
            </a:r>
            <a:r>
              <a:rPr lang="en-US" sz="2000" b="1" dirty="0">
                <a:ea typeface="Tw Cen MT" charset="0"/>
                <a:cs typeface="Tw Cen MT" charset="0"/>
              </a:rPr>
              <a:t>(Page 27)</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Developed</a:t>
            </a:r>
            <a:r>
              <a:rPr lang="en-US" sz="2800" dirty="0">
                <a:solidFill>
                  <a:srgbClr val="5C8779"/>
                </a:solidFill>
                <a:ea typeface="Futura Book" charset="0"/>
                <a:cs typeface="Futura Book" charset="0"/>
              </a:rPr>
              <a:t> </a:t>
            </a:r>
            <a:r>
              <a:rPr lang="en-US" sz="2200" dirty="0">
                <a:solidFill>
                  <a:srgbClr val="5C8779"/>
                </a:solidFill>
                <a:ea typeface="Futura Book" charset="0"/>
                <a:cs typeface="Futura Book" charset="0"/>
              </a:rPr>
              <a:t>Sustainable, Alternative Revenue Streams to Address Student Educational Needs.</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 </a:t>
            </a:r>
          </a:p>
        </p:txBody>
      </p:sp>
      <p:sp>
        <p:nvSpPr>
          <p:cNvPr id="12" name="TextBox 11">
            <a:extLst>
              <a:ext uri="{FF2B5EF4-FFF2-40B4-BE49-F238E27FC236}">
                <a16:creationId xmlns:a16="http://schemas.microsoft.com/office/drawing/2014/main" id="{7ED06B95-ACE4-44D6-9462-68EBBEC43738}"/>
              </a:ext>
            </a:extLst>
          </p:cNvPr>
          <p:cNvSpPr txBox="1"/>
          <p:nvPr/>
        </p:nvSpPr>
        <p:spPr>
          <a:xfrm>
            <a:off x="6297175" y="3816663"/>
            <a:ext cx="5371071" cy="1942583"/>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1C </a:t>
            </a:r>
            <a:r>
              <a:rPr lang="en-US" sz="2000" b="1" dirty="0">
                <a:ea typeface="Tw Cen MT" charset="0"/>
                <a:cs typeface="Tw Cen MT" charset="0"/>
              </a:rPr>
              <a:t>(Page 38)</a:t>
            </a:r>
          </a:p>
          <a:p>
            <a:pPr lvl="0" algn="ctr">
              <a:lnSpc>
                <a:spcPct val="110000"/>
              </a:lnSpc>
              <a:spcBef>
                <a:spcPts val="700"/>
              </a:spcBef>
              <a:buClr>
                <a:srgbClr val="57796C"/>
              </a:buClr>
              <a:defRPr/>
            </a:pPr>
            <a:r>
              <a:rPr lang="en-US" sz="3200" b="1" dirty="0">
                <a:solidFill>
                  <a:srgbClr val="5C8779"/>
                </a:solidFill>
                <a:ea typeface="Tw Cen MT" charset="0"/>
                <a:cs typeface="Tw Cen MT" charset="0"/>
              </a:rPr>
              <a:t>Increased</a:t>
            </a:r>
            <a:r>
              <a:rPr lang="en-US" sz="2800" dirty="0">
                <a:solidFill>
                  <a:srgbClr val="5C8779"/>
                </a:solidFill>
                <a:ea typeface="Tw Cen MT" charset="0"/>
                <a:cs typeface="Tw Cen MT" charset="0"/>
              </a:rPr>
              <a:t> </a:t>
            </a:r>
            <a:r>
              <a:rPr lang="en-US" sz="2200" dirty="0">
                <a:solidFill>
                  <a:srgbClr val="5C8779"/>
                </a:solidFill>
                <a:ea typeface="Tw Cen MT" charset="0"/>
                <a:cs typeface="Tw Cen MT" charset="0"/>
              </a:rPr>
              <a:t>Outreach to Adults Seeking College Credit or Continuing Education Classes.</a:t>
            </a:r>
            <a:endParaRPr lang="en-US" sz="2200" dirty="0">
              <a:solidFill>
                <a:schemeClr val="tx1">
                  <a:lumMod val="50000"/>
                  <a:lumOff val="50000"/>
                </a:schemeClr>
              </a:solidFill>
              <a:ea typeface="Tw Cen MT" charset="0"/>
              <a:cs typeface="Tw Cen M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6</a:t>
            </a:fld>
            <a:endParaRPr lang="en-US" dirty="0"/>
          </a:p>
        </p:txBody>
      </p:sp>
      <p:sp>
        <p:nvSpPr>
          <p:cNvPr id="19" name="Flowchart: Document 18"/>
          <p:cNvSpPr/>
          <p:nvPr/>
        </p:nvSpPr>
        <p:spPr>
          <a:xfrm>
            <a:off x="267629" y="1269721"/>
            <a:ext cx="5683537" cy="2101149"/>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endParaRPr lang="en-US" sz="100" b="1" dirty="0">
              <a:solidFill>
                <a:srgbClr val="FFFFFF"/>
              </a:solidFill>
              <a:ea typeface="Times New Roman" panose="02020603050405020304" pitchFamily="18" charset="0"/>
            </a:endParaRPr>
          </a:p>
          <a:p>
            <a:pPr marL="162560" marR="291465">
              <a:spcAft>
                <a:spcPts val="0"/>
              </a:spcAft>
            </a:pPr>
            <a:r>
              <a:rPr lang="en-US" sz="2800" b="1" dirty="0">
                <a:solidFill>
                  <a:srgbClr val="FFFFFF"/>
                </a:solidFill>
                <a:ea typeface="Times New Roman" panose="02020603050405020304" pitchFamily="18" charset="0"/>
              </a:rPr>
              <a:t>GOAL #1: </a:t>
            </a:r>
            <a:r>
              <a:rPr lang="en-US" sz="2000" dirty="0">
                <a:solidFill>
                  <a:srgbClr val="FFFFFF"/>
                </a:solidFill>
                <a:ea typeface="Times New Roman" panose="02020603050405020304" pitchFamily="18" charset="0"/>
              </a:rPr>
              <a:t>RSCCD will assess the educational needs of the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communities served by RSCCD and will adjust instructional</a:t>
            </a:r>
            <a:r>
              <a:rPr lang="en-US" sz="2000" spc="5" dirty="0">
                <a:solidFill>
                  <a:srgbClr val="FFFFFF"/>
                </a:solidFill>
                <a:ea typeface="Times New Roman" panose="02020603050405020304" pitchFamily="18" charset="0"/>
              </a:rPr>
              <a:t> </a:t>
            </a:r>
            <a:r>
              <a:rPr lang="en-US" sz="2000" spc="-5" dirty="0">
                <a:solidFill>
                  <a:srgbClr val="FFFFFF"/>
                </a:solidFill>
                <a:ea typeface="Times New Roman" panose="02020603050405020304" pitchFamily="18" charset="0"/>
              </a:rPr>
              <a:t>programs,</a:t>
            </a:r>
            <a:r>
              <a:rPr lang="en-US" sz="2000" spc="-90" dirty="0">
                <a:solidFill>
                  <a:srgbClr val="FFFFFF"/>
                </a:solidFill>
                <a:ea typeface="Times New Roman" panose="02020603050405020304" pitchFamily="18" charset="0"/>
              </a:rPr>
              <a:t> </a:t>
            </a:r>
            <a:r>
              <a:rPr lang="en-US" sz="2000" spc="-5" dirty="0">
                <a:solidFill>
                  <a:srgbClr val="FFFFFF"/>
                </a:solidFill>
                <a:ea typeface="Times New Roman" panose="02020603050405020304" pitchFamily="18" charset="0"/>
              </a:rPr>
              <a:t>offerings,</a:t>
            </a:r>
            <a:r>
              <a:rPr lang="en-US" sz="2000" spc="-90" dirty="0">
                <a:solidFill>
                  <a:srgbClr val="FFFFFF"/>
                </a:solidFill>
                <a:ea typeface="Times New Roman" panose="02020603050405020304" pitchFamily="18" charset="0"/>
              </a:rPr>
              <a:t> </a:t>
            </a:r>
            <a:r>
              <a:rPr lang="en-US" sz="2000" spc="-5" dirty="0">
                <a:solidFill>
                  <a:srgbClr val="FFFFFF"/>
                </a:solidFill>
                <a:ea typeface="Times New Roman" panose="02020603050405020304" pitchFamily="18" charset="0"/>
              </a:rPr>
              <a:t>and</a:t>
            </a:r>
            <a:r>
              <a:rPr lang="en-US" sz="2000" spc="-9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support</a:t>
            </a:r>
            <a:r>
              <a:rPr lang="en-US" sz="2000" spc="-8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services</a:t>
            </a:r>
            <a:r>
              <a:rPr lang="en-US" sz="2000" spc="-8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and</a:t>
            </a:r>
            <a:r>
              <a:rPr lang="en-US" sz="2000" spc="-7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will</a:t>
            </a:r>
            <a:r>
              <a:rPr lang="en-US" sz="2000" spc="-8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allocate</a:t>
            </a:r>
            <a:r>
              <a:rPr lang="en-US" sz="2000" spc="-8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resources </a:t>
            </a:r>
            <a:r>
              <a:rPr lang="en-US" sz="2000" spc="-34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as</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needed</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to</a:t>
            </a:r>
            <a:r>
              <a:rPr lang="en-US" sz="2000" spc="-2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optimize</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the</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alignment</a:t>
            </a:r>
            <a:r>
              <a:rPr lang="en-US" sz="2000" spc="-4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of</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students’</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needs</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with</a:t>
            </a:r>
            <a:r>
              <a:rPr lang="en-US" sz="2000" spc="-2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services</a:t>
            </a:r>
            <a:r>
              <a:rPr lang="en-US" sz="2000" spc="-34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and</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fiscal</a:t>
            </a:r>
            <a:r>
              <a:rPr lang="en-US" sz="2000" spc="-2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resources.</a:t>
            </a:r>
            <a:endParaRPr lang="en-US" sz="2000" dirty="0">
              <a:ea typeface="Times New Roman" panose="02020603050405020304" pitchFamily="18" charset="0"/>
            </a:endParaRPr>
          </a:p>
        </p:txBody>
      </p:sp>
    </p:spTree>
    <p:extLst>
      <p:ext uri="{BB962C8B-B14F-4D97-AF65-F5344CB8AC3E}">
        <p14:creationId xmlns:p14="http://schemas.microsoft.com/office/powerpoint/2010/main" val="2795155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10983" cy="2229621"/>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0507" y="1015232"/>
            <a:ext cx="5919356" cy="2010294"/>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2A </a:t>
            </a:r>
            <a:r>
              <a:rPr lang="en-US" sz="2000" b="1" dirty="0">
                <a:ea typeface="Tw Cen MT" charset="0"/>
                <a:cs typeface="Tw Cen MT" charset="0"/>
              </a:rPr>
              <a:t>(Page 49)</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Maintained</a:t>
            </a:r>
            <a:r>
              <a:rPr lang="en-US" sz="3600" dirty="0">
                <a:solidFill>
                  <a:srgbClr val="5C8779"/>
                </a:solidFill>
                <a:ea typeface="Futura Book" charset="0"/>
                <a:cs typeface="Futura Book" charset="0"/>
              </a:rPr>
              <a:t> </a:t>
            </a:r>
            <a:r>
              <a:rPr lang="en-US" sz="2200" dirty="0">
                <a:solidFill>
                  <a:srgbClr val="5C8779"/>
                </a:solidFill>
                <a:ea typeface="Futura Book" charset="0"/>
                <a:cs typeface="Futura Book" charset="0"/>
              </a:rPr>
              <a:t>Effective Relationships and Fostered New Partnerships that Addressed Local Educational Needs.</a:t>
            </a:r>
          </a:p>
        </p:txBody>
      </p:sp>
      <p:sp>
        <p:nvSpPr>
          <p:cNvPr id="11" name="TextBox 10"/>
          <p:cNvSpPr txBox="1"/>
          <p:nvPr/>
        </p:nvSpPr>
        <p:spPr>
          <a:xfrm>
            <a:off x="802002" y="4254275"/>
            <a:ext cx="10577011" cy="1604029"/>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2B </a:t>
            </a:r>
            <a:r>
              <a:rPr lang="en-US" sz="2000" b="1" dirty="0">
                <a:ea typeface="Tw Cen MT" charset="0"/>
                <a:cs typeface="Tw Cen MT" charset="0"/>
              </a:rPr>
              <a:t>(Page 57)</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Supported</a:t>
            </a:r>
            <a:r>
              <a:rPr lang="en-US" sz="2200" dirty="0">
                <a:solidFill>
                  <a:srgbClr val="5C8779"/>
                </a:solidFill>
                <a:ea typeface="Futura Book" charset="0"/>
                <a:cs typeface="Futura Book" charset="0"/>
              </a:rPr>
              <a:t> Regional Collaboration that Addressed the Needs of Local Employers in High Demand Occupations.</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7</a:t>
            </a:fld>
            <a:endParaRPr lang="en-US" dirty="0"/>
          </a:p>
        </p:txBody>
      </p:sp>
      <p:sp>
        <p:nvSpPr>
          <p:cNvPr id="15" name="Flowchart: Document 14"/>
          <p:cNvSpPr/>
          <p:nvPr/>
        </p:nvSpPr>
        <p:spPr>
          <a:xfrm>
            <a:off x="125232" y="1103377"/>
            <a:ext cx="5825934" cy="2267494"/>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830" marR="288290">
              <a:lnSpc>
                <a:spcPct val="107000"/>
              </a:lnSpc>
              <a:spcBef>
                <a:spcPts val="1295"/>
              </a:spcBef>
              <a:spcAft>
                <a:spcPts val="0"/>
              </a:spcAft>
            </a:pPr>
            <a:endParaRPr lang="en-US" sz="100" b="1" dirty="0">
              <a:solidFill>
                <a:srgbClr val="FFFFFF"/>
              </a:solidFill>
              <a:ea typeface="Times New Roman" panose="02020603050405020304" pitchFamily="18" charset="0"/>
            </a:endParaRPr>
          </a:p>
          <a:p>
            <a:pPr marL="290830" marR="288290">
              <a:lnSpc>
                <a:spcPct val="107000"/>
              </a:lnSpc>
              <a:spcBef>
                <a:spcPts val="1295"/>
              </a:spcBef>
              <a:spcAft>
                <a:spcPts val="0"/>
              </a:spcAft>
            </a:pPr>
            <a:r>
              <a:rPr lang="en-US" sz="2800" b="1" dirty="0">
                <a:solidFill>
                  <a:srgbClr val="FFFFFF"/>
                </a:solidFill>
                <a:ea typeface="Times New Roman" panose="02020603050405020304" pitchFamily="18" charset="0"/>
              </a:rPr>
              <a:t>GOAL</a:t>
            </a:r>
            <a:r>
              <a:rPr lang="en-US" sz="2800" b="1" spc="5" dirty="0">
                <a:solidFill>
                  <a:srgbClr val="FFFFFF"/>
                </a:solidFill>
                <a:ea typeface="Times New Roman" panose="02020603050405020304" pitchFamily="18" charset="0"/>
              </a:rPr>
              <a:t> </a:t>
            </a:r>
            <a:r>
              <a:rPr lang="en-US" sz="2800" b="1" dirty="0">
                <a:solidFill>
                  <a:srgbClr val="FFFFFF"/>
                </a:solidFill>
                <a:ea typeface="Times New Roman" panose="02020603050405020304" pitchFamily="18" charset="0"/>
              </a:rPr>
              <a:t>#2:</a:t>
            </a:r>
            <a:r>
              <a:rPr lang="en-US" sz="2800" b="1"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RSCCD</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will</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assess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the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educational</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needs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of</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the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communities served by RSCCD and then pursue partnerships with</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educational</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institutions,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public</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agencies,</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non-profit</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organizations,</a:t>
            </a:r>
            <a:r>
              <a:rPr lang="en-US" sz="2000" spc="-33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and</a:t>
            </a:r>
            <a:r>
              <a:rPr lang="en-US" sz="2000" spc="-1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business/industry/labor</a:t>
            </a:r>
            <a:r>
              <a:rPr lang="en-US" sz="2000" spc="-1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to</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collaboratively</a:t>
            </a:r>
            <a:r>
              <a:rPr lang="en-US" sz="2000" spc="-1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meet</a:t>
            </a:r>
            <a:r>
              <a:rPr lang="en-US" sz="2000" spc="-10"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those</a:t>
            </a:r>
            <a:r>
              <a:rPr lang="en-US" sz="2000" spc="-5" dirty="0">
                <a:solidFill>
                  <a:srgbClr val="FFFFFF"/>
                </a:solidFill>
                <a:ea typeface="Times New Roman" panose="02020603050405020304" pitchFamily="18" charset="0"/>
              </a:rPr>
              <a:t> </a:t>
            </a:r>
            <a:r>
              <a:rPr lang="en-US" sz="2000" dirty="0">
                <a:solidFill>
                  <a:srgbClr val="FFFFFF"/>
                </a:solidFill>
                <a:ea typeface="Times New Roman" panose="02020603050405020304" pitchFamily="18" charset="0"/>
              </a:rPr>
              <a:t>needs.</a:t>
            </a:r>
            <a:endParaRPr lang="en-US" sz="2000" dirty="0">
              <a:ea typeface="Times New Roman" panose="02020603050405020304" pitchFamily="18" charset="0"/>
            </a:endParaRPr>
          </a:p>
        </p:txBody>
      </p:sp>
    </p:spTree>
    <p:extLst>
      <p:ext uri="{BB962C8B-B14F-4D97-AF65-F5344CB8AC3E}">
        <p14:creationId xmlns:p14="http://schemas.microsoft.com/office/powerpoint/2010/main" val="917105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5017" y="1436292"/>
            <a:ext cx="0" cy="3852402"/>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41999" y="1357090"/>
            <a:ext cx="5756479" cy="1942583"/>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3A </a:t>
            </a:r>
            <a:r>
              <a:rPr lang="en-US" sz="2000" b="1" dirty="0">
                <a:ea typeface="Tw Cen MT" charset="0"/>
                <a:cs typeface="Tw Cen MT" charset="0"/>
              </a:rPr>
              <a:t>(Page 67)</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Enhanced</a:t>
            </a:r>
            <a:r>
              <a:rPr lang="en-US" sz="2200" dirty="0">
                <a:solidFill>
                  <a:srgbClr val="5C8779"/>
                </a:solidFill>
                <a:ea typeface="Futura Book" charset="0"/>
                <a:cs typeface="Futura Book" charset="0"/>
              </a:rPr>
              <a:t> the Ability to Predict Student Instructional Needs in Order to Improve Program Completion.</a:t>
            </a:r>
          </a:p>
        </p:txBody>
      </p:sp>
      <p:sp>
        <p:nvSpPr>
          <p:cNvPr id="11" name="TextBox 10"/>
          <p:cNvSpPr txBox="1"/>
          <p:nvPr/>
        </p:nvSpPr>
        <p:spPr>
          <a:xfrm>
            <a:off x="267628" y="3849872"/>
            <a:ext cx="5439979" cy="1551579"/>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3B </a:t>
            </a:r>
            <a:r>
              <a:rPr lang="en-US" sz="2000" b="1" dirty="0">
                <a:ea typeface="Tw Cen MT" charset="0"/>
                <a:cs typeface="Tw Cen MT" charset="0"/>
              </a:rPr>
              <a:t>(Page 71)</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Provided</a:t>
            </a:r>
            <a:r>
              <a:rPr lang="en-US" sz="2200" dirty="0">
                <a:solidFill>
                  <a:srgbClr val="5C8779"/>
                </a:solidFill>
                <a:ea typeface="Futura Book" charset="0"/>
                <a:cs typeface="Futura Book" charset="0"/>
              </a:rPr>
              <a:t> Alignment of Course Offerings with Student Educational Plans.</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707886"/>
          </a:xfrm>
          <a:prstGeom prst="rect">
            <a:avLst/>
          </a:prstGeom>
          <a:noFill/>
        </p:spPr>
        <p:txBody>
          <a:bodyPr wrap="square" rtlCol="0">
            <a:spAutoFit/>
          </a:bodyPr>
          <a:lstStyle/>
          <a:p>
            <a:pPr algn="ctr"/>
            <a:r>
              <a:rPr lang="en-US" sz="40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a:t>
            </a:r>
          </a:p>
        </p:txBody>
      </p:sp>
      <p:sp>
        <p:nvSpPr>
          <p:cNvPr id="12" name="TextBox 11">
            <a:extLst>
              <a:ext uri="{FF2B5EF4-FFF2-40B4-BE49-F238E27FC236}">
                <a16:creationId xmlns:a16="http://schemas.microsoft.com/office/drawing/2014/main" id="{7ED06B95-ACE4-44D6-9462-68EBBEC43738}"/>
              </a:ext>
            </a:extLst>
          </p:cNvPr>
          <p:cNvSpPr txBox="1"/>
          <p:nvPr/>
        </p:nvSpPr>
        <p:spPr>
          <a:xfrm>
            <a:off x="6297176" y="3849872"/>
            <a:ext cx="5601302" cy="1551579"/>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3C </a:t>
            </a:r>
            <a:r>
              <a:rPr lang="en-US" sz="2000" b="1" dirty="0">
                <a:ea typeface="Tw Cen MT" charset="0"/>
                <a:cs typeface="Tw Cen MT" charset="0"/>
              </a:rPr>
              <a:t>(Page 76)</a:t>
            </a:r>
          </a:p>
          <a:p>
            <a:pPr lvl="0" algn="ctr">
              <a:lnSpc>
                <a:spcPct val="110000"/>
              </a:lnSpc>
              <a:spcBef>
                <a:spcPts val="700"/>
              </a:spcBef>
              <a:buClr>
                <a:srgbClr val="57796C"/>
              </a:buClr>
              <a:defRPr/>
            </a:pPr>
            <a:r>
              <a:rPr lang="en-US" sz="3200" b="1" dirty="0">
                <a:solidFill>
                  <a:srgbClr val="5C8779"/>
                </a:solidFill>
                <a:ea typeface="Tw Cen MT" charset="0"/>
                <a:cs typeface="Tw Cen MT" charset="0"/>
              </a:rPr>
              <a:t>Utilized</a:t>
            </a:r>
            <a:r>
              <a:rPr lang="en-US" sz="2200" dirty="0">
                <a:solidFill>
                  <a:srgbClr val="5C8779"/>
                </a:solidFill>
                <a:ea typeface="Tw Cen MT" charset="0"/>
                <a:cs typeface="Tw Cen MT" charset="0"/>
              </a:rPr>
              <a:t> College Equity Plans to Reduce Disproportionate Impact on Student Success.</a:t>
            </a:r>
            <a:endParaRPr lang="en-US" sz="2200" dirty="0">
              <a:solidFill>
                <a:schemeClr val="tx1">
                  <a:lumMod val="50000"/>
                  <a:lumOff val="50000"/>
                </a:schemeClr>
              </a:solidFill>
              <a:ea typeface="Tw Cen MT" charset="0"/>
              <a:cs typeface="Tw Cen M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8</a:t>
            </a:fld>
            <a:endParaRPr lang="en-US" dirty="0"/>
          </a:p>
        </p:txBody>
      </p:sp>
      <p:sp>
        <p:nvSpPr>
          <p:cNvPr id="15" name="Flowchart: Document 14"/>
          <p:cNvSpPr/>
          <p:nvPr/>
        </p:nvSpPr>
        <p:spPr>
          <a:xfrm>
            <a:off x="267628" y="1436292"/>
            <a:ext cx="5683537" cy="1889974"/>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940" marR="280670">
              <a:spcBef>
                <a:spcPts val="880"/>
              </a:spcBef>
              <a:spcAft>
                <a:spcPts val="0"/>
              </a:spcAft>
            </a:pPr>
            <a:r>
              <a:rPr lang="en-US" sz="2800" b="1" dirty="0">
                <a:solidFill>
                  <a:srgbClr val="FFFFFF"/>
                </a:solidFill>
                <a:ea typeface="Times New Roman" panose="02020603050405020304" pitchFamily="18" charset="0"/>
              </a:rPr>
              <a:t>GOAL</a:t>
            </a:r>
            <a:r>
              <a:rPr lang="en-US" sz="2800" b="1" spc="5" dirty="0">
                <a:solidFill>
                  <a:srgbClr val="FFFFFF"/>
                </a:solidFill>
                <a:ea typeface="Times New Roman" panose="02020603050405020304" pitchFamily="18" charset="0"/>
              </a:rPr>
              <a:t> </a:t>
            </a:r>
            <a:r>
              <a:rPr lang="en-US" sz="2800" b="1" dirty="0">
                <a:solidFill>
                  <a:srgbClr val="FFFFFF"/>
                </a:solidFill>
                <a:ea typeface="Times New Roman" panose="02020603050405020304" pitchFamily="18" charset="0"/>
              </a:rPr>
              <a:t>#3:</a:t>
            </a:r>
            <a:r>
              <a:rPr lang="en-US" sz="2800" b="1"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RSCCD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will</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annually</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improve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the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rates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of</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course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completion</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completion</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of</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requirements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for</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transfer,</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degrees,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certificates,</a:t>
            </a:r>
            <a:r>
              <a:rPr lang="en-US" sz="2200" spc="-10"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diplomas.</a:t>
            </a:r>
            <a:endParaRPr lang="en-US" sz="2200" dirty="0">
              <a:ea typeface="Times New Roman" panose="02020603050405020304" pitchFamily="18" charset="0"/>
            </a:endParaRPr>
          </a:p>
        </p:txBody>
      </p:sp>
    </p:spTree>
    <p:extLst>
      <p:ext uri="{BB962C8B-B14F-4D97-AF65-F5344CB8AC3E}">
        <p14:creationId xmlns:p14="http://schemas.microsoft.com/office/powerpoint/2010/main" val="3224344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6083053" y="1436292"/>
            <a:ext cx="1964" cy="2269450"/>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767913" y="3348683"/>
            <a:ext cx="6425513" cy="61784"/>
          </a:xfrm>
          <a:prstGeom prst="line">
            <a:avLst/>
          </a:prstGeom>
          <a:ln>
            <a:solidFill>
              <a:srgbClr val="E3982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9127" y="1301570"/>
            <a:ext cx="5719351" cy="1551579"/>
          </a:xfrm>
          <a:prstGeom prst="rect">
            <a:avLst/>
          </a:prstGeom>
          <a:noFill/>
        </p:spPr>
        <p:txBody>
          <a:bodyPr wrap="square" rtlCol="0">
            <a:spAutoFit/>
          </a:bodyPr>
          <a:lstStyle/>
          <a:p>
            <a:pPr lvl="0"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3D </a:t>
            </a:r>
            <a:r>
              <a:rPr lang="en-US" sz="2000" b="1" dirty="0">
                <a:ea typeface="Tw Cen MT" charset="0"/>
                <a:cs typeface="Tw Cen MT" charset="0"/>
              </a:rPr>
              <a:t>(Page 81)</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Increased</a:t>
            </a:r>
            <a:r>
              <a:rPr lang="en-US" sz="2200" dirty="0">
                <a:solidFill>
                  <a:srgbClr val="5C8779"/>
                </a:solidFill>
                <a:ea typeface="Futura Book" charset="0"/>
                <a:cs typeface="Futura Book" charset="0"/>
              </a:rPr>
              <a:t> Support for Distance Education and Open Educational Resources (OER).</a:t>
            </a:r>
          </a:p>
        </p:txBody>
      </p:sp>
      <p:sp>
        <p:nvSpPr>
          <p:cNvPr id="11" name="TextBox 10"/>
          <p:cNvSpPr txBox="1"/>
          <p:nvPr/>
        </p:nvSpPr>
        <p:spPr>
          <a:xfrm>
            <a:off x="665656" y="3967159"/>
            <a:ext cx="10884542" cy="1942583"/>
          </a:xfrm>
          <a:prstGeom prst="rect">
            <a:avLst/>
          </a:prstGeom>
          <a:noFill/>
        </p:spPr>
        <p:txBody>
          <a:bodyPr wrap="square" rtlCol="0">
            <a:spAutoFit/>
          </a:bodyPr>
          <a:lstStyle/>
          <a:p>
            <a:pPr algn="ctr">
              <a:lnSpc>
                <a:spcPct val="110000"/>
              </a:lnSpc>
              <a:spcBef>
                <a:spcPts val="700"/>
              </a:spcBef>
              <a:buClr>
                <a:srgbClr val="57796C"/>
              </a:buClr>
              <a:defRPr/>
            </a:pPr>
            <a:r>
              <a:rPr lang="en-US" sz="2800" b="1" dirty="0">
                <a:solidFill>
                  <a:schemeClr val="tx1">
                    <a:lumMod val="50000"/>
                    <a:lumOff val="50000"/>
                  </a:schemeClr>
                </a:solidFill>
                <a:ea typeface="Tw Cen MT" charset="0"/>
                <a:cs typeface="Tw Cen MT" charset="0"/>
              </a:rPr>
              <a:t>2019-2022 Objective 3E </a:t>
            </a:r>
            <a:r>
              <a:rPr lang="en-US" sz="2000" b="1" dirty="0">
                <a:ea typeface="Tw Cen MT" charset="0"/>
                <a:cs typeface="Tw Cen MT" charset="0"/>
              </a:rPr>
              <a:t>(Page 87)</a:t>
            </a:r>
          </a:p>
          <a:p>
            <a:pPr lvl="0" algn="ctr">
              <a:lnSpc>
                <a:spcPct val="110000"/>
              </a:lnSpc>
              <a:spcBef>
                <a:spcPts val="700"/>
              </a:spcBef>
              <a:buClr>
                <a:srgbClr val="57796C"/>
              </a:buClr>
              <a:defRPr/>
            </a:pPr>
            <a:r>
              <a:rPr lang="en-US" sz="3200" b="1" dirty="0">
                <a:solidFill>
                  <a:srgbClr val="5C8779"/>
                </a:solidFill>
                <a:ea typeface="Futura Book" charset="0"/>
                <a:cs typeface="Futura Book" charset="0"/>
              </a:rPr>
              <a:t>Consolidated</a:t>
            </a:r>
            <a:r>
              <a:rPr lang="en-US" sz="2200" dirty="0">
                <a:solidFill>
                  <a:srgbClr val="5C8779"/>
                </a:solidFill>
                <a:ea typeface="Futura Book" charset="0"/>
                <a:cs typeface="Futura Book" charset="0"/>
              </a:rPr>
              <a:t> Outreach Efforts with Concentrated Focus on Completion (Course, Diploma/Certificate/Degree Attainment, Noncredit-to-Credit Transfers, and Transfers from SAC/SCC to Four-Year Universities).</a:t>
            </a:r>
            <a:endParaRPr lang="en-US" sz="2200" dirty="0">
              <a:solidFill>
                <a:srgbClr val="FF0000"/>
              </a:solidFill>
              <a:ea typeface="Tw Cen MT" charset="0"/>
              <a:cs typeface="Tw Cen MT" charset="0"/>
            </a:endParaRPr>
          </a:p>
        </p:txBody>
      </p:sp>
      <p:sp>
        <p:nvSpPr>
          <p:cNvPr id="16" name="TextBox 15"/>
          <p:cNvSpPr txBox="1"/>
          <p:nvPr/>
        </p:nvSpPr>
        <p:spPr>
          <a:xfrm>
            <a:off x="0" y="140044"/>
            <a:ext cx="12192000" cy="677108"/>
          </a:xfrm>
          <a:prstGeom prst="rect">
            <a:avLst/>
          </a:prstGeom>
          <a:noFill/>
        </p:spPr>
        <p:txBody>
          <a:bodyPr wrap="square" rtlCol="0">
            <a:spAutoFit/>
          </a:bodyPr>
          <a:lstStyle/>
          <a:p>
            <a:pPr algn="ctr"/>
            <a:r>
              <a:rPr lang="en-US" sz="38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WHAT HAVE WE ACCOMPLISHED? </a:t>
            </a:r>
            <a:r>
              <a:rPr lang="en-US" sz="32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rPr>
              <a:t>(Cont’d)</a:t>
            </a:r>
            <a:endParaRPr lang="en-US" sz="3800" b="1" dirty="0">
              <a:solidFill>
                <a:srgbClr val="E3982C"/>
              </a:solidFill>
              <a:effectLst>
                <a:outerShdw blurRad="38100" dist="38100" dir="2700000" algn="tl">
                  <a:srgbClr val="000000">
                    <a:alpha val="43137"/>
                  </a:srgbClr>
                </a:outerShdw>
              </a:effectLst>
              <a:latin typeface="Futura Light" charset="0"/>
              <a:ea typeface="Futura Light" charset="0"/>
              <a:cs typeface="Futura Light" charset="0"/>
            </a:endParaRPr>
          </a:p>
        </p:txBody>
      </p:sp>
      <p:sp>
        <p:nvSpPr>
          <p:cNvPr id="3" name="Rectangle 2"/>
          <p:cNvSpPr/>
          <p:nvPr/>
        </p:nvSpPr>
        <p:spPr>
          <a:xfrm>
            <a:off x="5196346" y="2936240"/>
            <a:ext cx="1773414" cy="99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97" y="2969449"/>
            <a:ext cx="1505712" cy="847214"/>
          </a:xfrm>
          <a:prstGeom prst="rect">
            <a:avLst/>
          </a:prstGeom>
        </p:spPr>
      </p:pic>
      <p:sp>
        <p:nvSpPr>
          <p:cNvPr id="2" name="Slide Number Placeholder 1"/>
          <p:cNvSpPr>
            <a:spLocks noGrp="1"/>
          </p:cNvSpPr>
          <p:nvPr>
            <p:ph type="sldNum" sz="quarter" idx="4"/>
          </p:nvPr>
        </p:nvSpPr>
        <p:spPr/>
        <p:txBody>
          <a:bodyPr/>
          <a:lstStyle/>
          <a:p>
            <a:fld id="{E0CDE2B8-10B9-471A-9FE1-A9B55180E068}" type="slidenum">
              <a:rPr lang="en-US" smtClean="0"/>
              <a:t>9</a:t>
            </a:fld>
            <a:endParaRPr lang="en-US" dirty="0"/>
          </a:p>
        </p:txBody>
      </p:sp>
      <p:sp>
        <p:nvSpPr>
          <p:cNvPr id="15" name="Flowchart: Document 14"/>
          <p:cNvSpPr/>
          <p:nvPr/>
        </p:nvSpPr>
        <p:spPr>
          <a:xfrm>
            <a:off x="267628" y="1436292"/>
            <a:ext cx="5683537" cy="1889974"/>
          </a:xfrm>
          <a:prstGeom prst="flowChartDocument">
            <a:avLst/>
          </a:prstGeom>
          <a:solidFill>
            <a:srgbClr val="5C8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940" marR="280670">
              <a:spcBef>
                <a:spcPts val="880"/>
              </a:spcBef>
              <a:spcAft>
                <a:spcPts val="0"/>
              </a:spcAft>
            </a:pPr>
            <a:r>
              <a:rPr lang="en-US" sz="2800" b="1" dirty="0">
                <a:solidFill>
                  <a:srgbClr val="FFFFFF"/>
                </a:solidFill>
                <a:ea typeface="Times New Roman" panose="02020603050405020304" pitchFamily="18" charset="0"/>
              </a:rPr>
              <a:t>GOAL</a:t>
            </a:r>
            <a:r>
              <a:rPr lang="en-US" sz="2800" b="1" spc="5" dirty="0">
                <a:solidFill>
                  <a:srgbClr val="FFFFFF"/>
                </a:solidFill>
                <a:ea typeface="Times New Roman" panose="02020603050405020304" pitchFamily="18" charset="0"/>
              </a:rPr>
              <a:t> </a:t>
            </a:r>
            <a:r>
              <a:rPr lang="en-US" sz="2800" b="1" dirty="0">
                <a:solidFill>
                  <a:srgbClr val="FFFFFF"/>
                </a:solidFill>
                <a:ea typeface="Times New Roman" panose="02020603050405020304" pitchFamily="18" charset="0"/>
              </a:rPr>
              <a:t>#3:</a:t>
            </a:r>
            <a:r>
              <a:rPr lang="en-US" sz="2800" b="1"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RSCCD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will</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annually</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improve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the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rates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of</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course</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completion</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completion</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of</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requirements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for</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transfer,</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degrees,</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certificates,</a:t>
            </a:r>
            <a:r>
              <a:rPr lang="en-US" sz="2200" spc="-10"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and</a:t>
            </a:r>
            <a:r>
              <a:rPr lang="en-US" sz="2200" spc="-5" dirty="0">
                <a:solidFill>
                  <a:srgbClr val="FFFFFF"/>
                </a:solidFill>
                <a:ea typeface="Times New Roman" panose="02020603050405020304" pitchFamily="18" charset="0"/>
              </a:rPr>
              <a:t> </a:t>
            </a:r>
            <a:r>
              <a:rPr lang="en-US" sz="2200" dirty="0">
                <a:solidFill>
                  <a:srgbClr val="FFFFFF"/>
                </a:solidFill>
                <a:ea typeface="Times New Roman" panose="02020603050405020304" pitchFamily="18" charset="0"/>
              </a:rPr>
              <a:t>diplomas.</a:t>
            </a:r>
            <a:endParaRPr lang="en-US" sz="2200" dirty="0">
              <a:ea typeface="Times New Roman" panose="02020603050405020304" pitchFamily="18" charset="0"/>
            </a:endParaRPr>
          </a:p>
        </p:txBody>
      </p:sp>
    </p:spTree>
    <p:extLst>
      <p:ext uri="{BB962C8B-B14F-4D97-AF65-F5344CB8AC3E}">
        <p14:creationId xmlns:p14="http://schemas.microsoft.com/office/powerpoint/2010/main" val="824390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0894882-773f-4ca4-8f88-a7623eb85067">65525KZWNX2R-1270621119-479</_dlc_DocId>
    <_dlc_DocIdUrl xmlns="20894882-773f-4ca4-8f88-a7623eb85067">
      <Url>https://rsccd.edu/Departments/Research/_layouts/15/DocIdRedir.aspx?ID=65525KZWNX2R-1270621119-479</Url>
      <Description>65525KZWNX2R-1270621119-479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07C553BE7E2D4CB2CC6CF33AE1D188" ma:contentTypeVersion="1" ma:contentTypeDescription="Create a new document." ma:contentTypeScope="" ma:versionID="a323308604f7eed2219cf1fe5f016bc2">
  <xsd:schema xmlns:xsd="http://www.w3.org/2001/XMLSchema" xmlns:xs="http://www.w3.org/2001/XMLSchema" xmlns:p="http://schemas.microsoft.com/office/2006/metadata/properties" xmlns:ns2="20894882-773f-4ca4-8f88-a7623eb85067" targetNamespace="http://schemas.microsoft.com/office/2006/metadata/properties" ma:root="true" ma:fieldsID="f067f8a94bd9ecffd02edf89ac193608" ns2:_="">
    <xsd:import namespace="20894882-773f-4ca4-8f88-a7623eb8506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94882-773f-4ca4-8f88-a7623eb85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78E222-4883-4105-90A6-2B3EE6E90856}">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0509bf5a-c820-4a6b-8c1f-2f148bf9feaf"/>
    <ds:schemaRef ds:uri="http://schemas.openxmlformats.org/package/2006/metadata/core-properties"/>
    <ds:schemaRef ds:uri="91839806-8e68-4eaf-980b-4e0f532bfb83"/>
    <ds:schemaRef ds:uri="http://www.w3.org/XML/1998/namespace"/>
  </ds:schemaRefs>
</ds:datastoreItem>
</file>

<file path=customXml/itemProps2.xml><?xml version="1.0" encoding="utf-8"?>
<ds:datastoreItem xmlns:ds="http://schemas.openxmlformats.org/officeDocument/2006/customXml" ds:itemID="{07D9E75E-F43A-4930-ACA9-11065B9208CE}"/>
</file>

<file path=customXml/itemProps3.xml><?xml version="1.0" encoding="utf-8"?>
<ds:datastoreItem xmlns:ds="http://schemas.openxmlformats.org/officeDocument/2006/customXml" ds:itemID="{A667B897-F2DE-441C-B9FF-DD4085C118D0}">
  <ds:schemaRefs>
    <ds:schemaRef ds:uri="http://schemas.microsoft.com/sharepoint/v3/contenttype/forms"/>
  </ds:schemaRefs>
</ds:datastoreItem>
</file>

<file path=customXml/itemProps4.xml><?xml version="1.0" encoding="utf-8"?>
<ds:datastoreItem xmlns:ds="http://schemas.openxmlformats.org/officeDocument/2006/customXml" ds:itemID="{F57A9A57-E281-4DCC-908C-2B64CA2C014F}"/>
</file>

<file path=docProps/app.xml><?xml version="1.0" encoding="utf-8"?>
<Properties xmlns="http://schemas.openxmlformats.org/officeDocument/2006/extended-properties" xmlns:vt="http://schemas.openxmlformats.org/officeDocument/2006/docPropsVTypes">
  <TotalTime>27239</TotalTime>
  <Words>2112</Words>
  <Application>Microsoft Office PowerPoint</Application>
  <PresentationFormat>Widescreen</PresentationFormat>
  <Paragraphs>288</Paragraphs>
  <Slides>26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Futura Book</vt:lpstr>
      <vt:lpstr>Futura Light</vt:lpstr>
      <vt:lpstr>Futura Medium</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Gheorghe, Cristina</dc:creator>
  <cp:lastModifiedBy>Pham, Nga</cp:lastModifiedBy>
  <cp:revision>739</cp:revision>
  <cp:lastPrinted>2022-08-22T15:39:32Z</cp:lastPrinted>
  <dcterms:created xsi:type="dcterms:W3CDTF">2019-10-21T17:15:54Z</dcterms:created>
  <dcterms:modified xsi:type="dcterms:W3CDTF">2022-09-08T02:30:10Z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0x0101005707C553BE7E2D4CB2CC6CF33AE1D188</vt:lpwstr>
  </property>
  <property fmtid="{D5CDD505-2E9C-101B-9397-08002B2CF9AE}" pid="3" name="_dlc_DocIdItemGuid">
    <vt:lpwstr>d78e89bf-7af5-4135-8ed8-7b5124b05d21</vt:lpwstr>
  </property>
</Properties>
</file>